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431" r:id="rId2"/>
    <p:sldId id="437" r:id="rId3"/>
    <p:sldId id="438" r:id="rId4"/>
    <p:sldId id="439" r:id="rId5"/>
    <p:sldId id="440" r:id="rId6"/>
    <p:sldId id="441" r:id="rId7"/>
    <p:sldId id="442" r:id="rId8"/>
    <p:sldId id="443" r:id="rId9"/>
    <p:sldId id="444" r:id="rId10"/>
    <p:sldId id="445" r:id="rId11"/>
  </p:sldIdLst>
  <p:sldSz cx="9906000" cy="6858000" type="A4"/>
  <p:notesSz cx="6640513" cy="9904413"/>
  <p:defaultTextStyle>
    <a:defPPr>
      <a:defRPr lang="en-GB"/>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a:srgbClr val="0066FF"/>
    <a:srgbClr val="FFFF00"/>
    <a:srgbClr val="00FF00"/>
    <a:srgbClr val="CC3300"/>
    <a:srgbClr val="6600CC"/>
    <a:srgbClr val="FF0000"/>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65" autoAdjust="0"/>
    <p:restoredTop sz="88034" autoAdjust="0"/>
  </p:normalViewPr>
  <p:slideViewPr>
    <p:cSldViewPr showGuides="1">
      <p:cViewPr varScale="1">
        <p:scale>
          <a:sx n="71" d="100"/>
          <a:sy n="71" d="100"/>
        </p:scale>
        <p:origin x="-2240" y="-112"/>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390"/>
    </p:cViewPr>
  </p:sorterViewPr>
  <p:notesViewPr>
    <p:cSldViewPr showGuides="1">
      <p:cViewPr varScale="1">
        <p:scale>
          <a:sx n="52" d="100"/>
          <a:sy n="52" d="100"/>
        </p:scale>
        <p:origin x="-2664" y="-84"/>
      </p:cViewPr>
      <p:guideLst>
        <p:guide orient="horz" pos="3119"/>
        <p:guide pos="2091"/>
      </p:guideLst>
    </p:cSldViewPr>
  </p:notesViewPr>
  <p:gridSpacing cx="36004" cy="36004"/>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handoutMaster" Target="handoutMasters/handout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876550" cy="495300"/>
          </a:xfrm>
          <a:prstGeom prst="rect">
            <a:avLst/>
          </a:prstGeom>
          <a:noFill/>
          <a:ln w="9525">
            <a:noFill/>
            <a:miter lim="800000"/>
            <a:headEnd/>
            <a:tailEnd/>
          </a:ln>
          <a:effectLst/>
        </p:spPr>
        <p:txBody>
          <a:bodyPr vert="horz" wrap="square" lIns="93329" tIns="46665" rIns="93329" bIns="46665" numCol="1" anchor="t" anchorCtr="0" compatLnSpc="1">
            <a:prstTxWarp prst="textNoShape">
              <a:avLst/>
            </a:prstTxWarp>
          </a:bodyPr>
          <a:lstStyle>
            <a:lvl1pPr defTabSz="933450">
              <a:defRPr sz="1200"/>
            </a:lvl1pPr>
          </a:lstStyle>
          <a:p>
            <a:pPr>
              <a:defRPr/>
            </a:pPr>
            <a:endParaRPr lang="en-GB"/>
          </a:p>
        </p:txBody>
      </p:sp>
      <p:sp>
        <p:nvSpPr>
          <p:cNvPr id="4099" name="Rectangle 3"/>
          <p:cNvSpPr>
            <a:spLocks noGrp="1" noChangeArrowheads="1"/>
          </p:cNvSpPr>
          <p:nvPr>
            <p:ph type="dt" sz="quarter" idx="1"/>
          </p:nvPr>
        </p:nvSpPr>
        <p:spPr bwMode="auto">
          <a:xfrm>
            <a:off x="3763963" y="0"/>
            <a:ext cx="2876550" cy="495300"/>
          </a:xfrm>
          <a:prstGeom prst="rect">
            <a:avLst/>
          </a:prstGeom>
          <a:noFill/>
          <a:ln w="9525">
            <a:noFill/>
            <a:miter lim="800000"/>
            <a:headEnd/>
            <a:tailEnd/>
          </a:ln>
          <a:effectLst/>
        </p:spPr>
        <p:txBody>
          <a:bodyPr vert="horz" wrap="square" lIns="93329" tIns="46665" rIns="93329" bIns="46665" numCol="1" anchor="t" anchorCtr="0" compatLnSpc="1">
            <a:prstTxWarp prst="textNoShape">
              <a:avLst/>
            </a:prstTxWarp>
          </a:bodyPr>
          <a:lstStyle>
            <a:lvl1pPr algn="r" defTabSz="933450">
              <a:defRPr sz="1200"/>
            </a:lvl1pPr>
          </a:lstStyle>
          <a:p>
            <a:pPr>
              <a:defRPr/>
            </a:pPr>
            <a:endParaRPr lang="en-GB"/>
          </a:p>
        </p:txBody>
      </p:sp>
      <p:sp>
        <p:nvSpPr>
          <p:cNvPr id="4100" name="Rectangle 4"/>
          <p:cNvSpPr>
            <a:spLocks noGrp="1" noChangeArrowheads="1"/>
          </p:cNvSpPr>
          <p:nvPr>
            <p:ph type="ftr" sz="quarter" idx="2"/>
          </p:nvPr>
        </p:nvSpPr>
        <p:spPr bwMode="auto">
          <a:xfrm>
            <a:off x="0" y="9409113"/>
            <a:ext cx="2876550" cy="495300"/>
          </a:xfrm>
          <a:prstGeom prst="rect">
            <a:avLst/>
          </a:prstGeom>
          <a:noFill/>
          <a:ln w="9525">
            <a:noFill/>
            <a:miter lim="800000"/>
            <a:headEnd/>
            <a:tailEnd/>
          </a:ln>
          <a:effectLst/>
        </p:spPr>
        <p:txBody>
          <a:bodyPr vert="horz" wrap="square" lIns="93329" tIns="46665" rIns="93329" bIns="46665" numCol="1" anchor="b" anchorCtr="0" compatLnSpc="1">
            <a:prstTxWarp prst="textNoShape">
              <a:avLst/>
            </a:prstTxWarp>
          </a:bodyPr>
          <a:lstStyle>
            <a:lvl1pPr defTabSz="933450">
              <a:defRPr sz="1200"/>
            </a:lvl1pPr>
          </a:lstStyle>
          <a:p>
            <a:pPr>
              <a:defRPr/>
            </a:pPr>
            <a:endParaRPr lang="en-GB"/>
          </a:p>
        </p:txBody>
      </p:sp>
      <p:sp>
        <p:nvSpPr>
          <p:cNvPr id="4101" name="Rectangle 5"/>
          <p:cNvSpPr>
            <a:spLocks noGrp="1" noChangeArrowheads="1"/>
          </p:cNvSpPr>
          <p:nvPr>
            <p:ph type="sldNum" sz="quarter" idx="3"/>
          </p:nvPr>
        </p:nvSpPr>
        <p:spPr bwMode="auto">
          <a:xfrm>
            <a:off x="3763963" y="9409113"/>
            <a:ext cx="2876550" cy="495300"/>
          </a:xfrm>
          <a:prstGeom prst="rect">
            <a:avLst/>
          </a:prstGeom>
          <a:noFill/>
          <a:ln w="9525">
            <a:noFill/>
            <a:miter lim="800000"/>
            <a:headEnd/>
            <a:tailEnd/>
          </a:ln>
          <a:effectLst/>
        </p:spPr>
        <p:txBody>
          <a:bodyPr vert="horz" wrap="square" lIns="93329" tIns="46665" rIns="93329" bIns="46665" numCol="1" anchor="b" anchorCtr="0" compatLnSpc="1">
            <a:prstTxWarp prst="textNoShape">
              <a:avLst/>
            </a:prstTxWarp>
          </a:bodyPr>
          <a:lstStyle>
            <a:lvl1pPr algn="r" defTabSz="933450">
              <a:defRPr sz="1200"/>
            </a:lvl1pPr>
          </a:lstStyle>
          <a:p>
            <a:pPr>
              <a:defRPr/>
            </a:pPr>
            <a:fld id="{B868279D-BB04-4859-BE73-18E37AF4DF40}" type="slidenum">
              <a:rPr lang="en-GB"/>
              <a:pPr>
                <a:defRPr/>
              </a:pPr>
              <a:t>‹#›</a:t>
            </a:fld>
            <a:endParaRPr lang="en-GB"/>
          </a:p>
        </p:txBody>
      </p:sp>
    </p:spTree>
    <p:extLst>
      <p:ext uri="{BB962C8B-B14F-4D97-AF65-F5344CB8AC3E}">
        <p14:creationId xmlns:p14="http://schemas.microsoft.com/office/powerpoint/2010/main" val="2647900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bwMode="auto">
          <a:xfrm>
            <a:off x="0" y="0"/>
            <a:ext cx="2863850" cy="469900"/>
          </a:xfrm>
          <a:prstGeom prst="rect">
            <a:avLst/>
          </a:prstGeom>
          <a:noFill/>
          <a:ln w="9525">
            <a:noFill/>
            <a:miter lim="800000"/>
            <a:headEnd/>
            <a:tailEnd/>
          </a:ln>
          <a:effectLst/>
        </p:spPr>
        <p:txBody>
          <a:bodyPr vert="horz" wrap="square" lIns="90452" tIns="45226" rIns="90452" bIns="45226" numCol="1" anchor="t" anchorCtr="0" compatLnSpc="1">
            <a:prstTxWarp prst="textNoShape">
              <a:avLst/>
            </a:prstTxWarp>
          </a:bodyPr>
          <a:lstStyle>
            <a:lvl1pPr defTabSz="904875">
              <a:defRPr sz="1200"/>
            </a:lvl1pPr>
          </a:lstStyle>
          <a:p>
            <a:pPr>
              <a:defRPr/>
            </a:pPr>
            <a:endParaRPr lang="en-GB"/>
          </a:p>
        </p:txBody>
      </p:sp>
      <p:sp>
        <p:nvSpPr>
          <p:cNvPr id="61443" name="Rectangle 3"/>
          <p:cNvSpPr>
            <a:spLocks noGrp="1" noChangeArrowheads="1"/>
          </p:cNvSpPr>
          <p:nvPr>
            <p:ph type="dt" idx="1"/>
          </p:nvPr>
        </p:nvSpPr>
        <p:spPr bwMode="auto">
          <a:xfrm>
            <a:off x="3746500" y="0"/>
            <a:ext cx="2863850" cy="469900"/>
          </a:xfrm>
          <a:prstGeom prst="rect">
            <a:avLst/>
          </a:prstGeom>
          <a:noFill/>
          <a:ln w="9525">
            <a:noFill/>
            <a:miter lim="800000"/>
            <a:headEnd/>
            <a:tailEnd/>
          </a:ln>
          <a:effectLst/>
        </p:spPr>
        <p:txBody>
          <a:bodyPr vert="horz" wrap="square" lIns="90452" tIns="45226" rIns="90452" bIns="45226" numCol="1" anchor="t" anchorCtr="0" compatLnSpc="1">
            <a:prstTxWarp prst="textNoShape">
              <a:avLst/>
            </a:prstTxWarp>
          </a:bodyPr>
          <a:lstStyle>
            <a:lvl1pPr algn="r" defTabSz="904875">
              <a:defRPr sz="1200"/>
            </a:lvl1pPr>
          </a:lstStyle>
          <a:p>
            <a:pPr>
              <a:defRPr/>
            </a:pPr>
            <a:endParaRPr lang="en-GB"/>
          </a:p>
        </p:txBody>
      </p:sp>
      <p:sp>
        <p:nvSpPr>
          <p:cNvPr id="7172" name="Rectangle 4"/>
          <p:cNvSpPr>
            <a:spLocks noGrp="1" noRot="1" noChangeAspect="1" noChangeArrowheads="1" noTextEdit="1"/>
          </p:cNvSpPr>
          <p:nvPr>
            <p:ph type="sldImg" idx="2"/>
          </p:nvPr>
        </p:nvSpPr>
        <p:spPr bwMode="auto">
          <a:xfrm>
            <a:off x="587375" y="706438"/>
            <a:ext cx="5437188" cy="3763962"/>
          </a:xfrm>
          <a:prstGeom prst="rect">
            <a:avLst/>
          </a:prstGeom>
          <a:noFill/>
          <a:ln w="9525">
            <a:solidFill>
              <a:srgbClr val="000000"/>
            </a:solidFill>
            <a:miter lim="800000"/>
            <a:headEnd/>
            <a:tailEnd/>
          </a:ln>
        </p:spPr>
      </p:sp>
      <p:sp>
        <p:nvSpPr>
          <p:cNvPr id="61445" name="Rectangle 5"/>
          <p:cNvSpPr>
            <a:spLocks noGrp="1" noChangeArrowheads="1"/>
          </p:cNvSpPr>
          <p:nvPr>
            <p:ph type="body" sz="quarter" idx="3"/>
          </p:nvPr>
        </p:nvSpPr>
        <p:spPr bwMode="auto">
          <a:xfrm>
            <a:off x="881063" y="4705350"/>
            <a:ext cx="4849812" cy="4470400"/>
          </a:xfrm>
          <a:prstGeom prst="rect">
            <a:avLst/>
          </a:prstGeom>
          <a:noFill/>
          <a:ln w="9525">
            <a:noFill/>
            <a:miter lim="800000"/>
            <a:headEnd/>
            <a:tailEnd/>
          </a:ln>
          <a:effectLst/>
        </p:spPr>
        <p:txBody>
          <a:bodyPr vert="horz" wrap="square" lIns="90452" tIns="45226" rIns="90452" bIns="45226"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61446" name="Rectangle 6"/>
          <p:cNvSpPr>
            <a:spLocks noGrp="1" noChangeArrowheads="1"/>
          </p:cNvSpPr>
          <p:nvPr>
            <p:ph type="ftr" sz="quarter" idx="4"/>
          </p:nvPr>
        </p:nvSpPr>
        <p:spPr bwMode="auto">
          <a:xfrm>
            <a:off x="0" y="9410700"/>
            <a:ext cx="2863850" cy="471488"/>
          </a:xfrm>
          <a:prstGeom prst="rect">
            <a:avLst/>
          </a:prstGeom>
          <a:noFill/>
          <a:ln w="9525">
            <a:noFill/>
            <a:miter lim="800000"/>
            <a:headEnd/>
            <a:tailEnd/>
          </a:ln>
          <a:effectLst/>
        </p:spPr>
        <p:txBody>
          <a:bodyPr vert="horz" wrap="square" lIns="90452" tIns="45226" rIns="90452" bIns="45226" numCol="1" anchor="b" anchorCtr="0" compatLnSpc="1">
            <a:prstTxWarp prst="textNoShape">
              <a:avLst/>
            </a:prstTxWarp>
          </a:bodyPr>
          <a:lstStyle>
            <a:lvl1pPr defTabSz="904875">
              <a:defRPr sz="1200"/>
            </a:lvl1pPr>
          </a:lstStyle>
          <a:p>
            <a:pPr>
              <a:defRPr/>
            </a:pPr>
            <a:endParaRPr lang="en-GB"/>
          </a:p>
        </p:txBody>
      </p:sp>
      <p:sp>
        <p:nvSpPr>
          <p:cNvPr id="61447" name="Rectangle 7"/>
          <p:cNvSpPr>
            <a:spLocks noGrp="1" noChangeArrowheads="1"/>
          </p:cNvSpPr>
          <p:nvPr>
            <p:ph type="sldNum" sz="quarter" idx="5"/>
          </p:nvPr>
        </p:nvSpPr>
        <p:spPr bwMode="auto">
          <a:xfrm>
            <a:off x="3746500" y="9410700"/>
            <a:ext cx="2863850" cy="471488"/>
          </a:xfrm>
          <a:prstGeom prst="rect">
            <a:avLst/>
          </a:prstGeom>
          <a:noFill/>
          <a:ln w="9525">
            <a:noFill/>
            <a:miter lim="800000"/>
            <a:headEnd/>
            <a:tailEnd/>
          </a:ln>
          <a:effectLst/>
        </p:spPr>
        <p:txBody>
          <a:bodyPr vert="horz" wrap="square" lIns="90452" tIns="45226" rIns="90452" bIns="45226" numCol="1" anchor="b" anchorCtr="0" compatLnSpc="1">
            <a:prstTxWarp prst="textNoShape">
              <a:avLst/>
            </a:prstTxWarp>
          </a:bodyPr>
          <a:lstStyle>
            <a:lvl1pPr algn="r" defTabSz="904875">
              <a:defRPr sz="1200"/>
            </a:lvl1pPr>
          </a:lstStyle>
          <a:p>
            <a:pPr>
              <a:defRPr/>
            </a:pPr>
            <a:fld id="{E1F21D5C-4B6A-43D1-BF43-7E7A5EA4C5FD}" type="slidenum">
              <a:rPr lang="en-GB"/>
              <a:pPr>
                <a:defRPr/>
              </a:pPr>
              <a:t>‹#›</a:t>
            </a:fld>
            <a:endParaRPr lang="en-GB"/>
          </a:p>
        </p:txBody>
      </p:sp>
    </p:spTree>
    <p:extLst>
      <p:ext uri="{BB962C8B-B14F-4D97-AF65-F5344CB8AC3E}">
        <p14:creationId xmlns:p14="http://schemas.microsoft.com/office/powerpoint/2010/main" val="96621624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908DFF8D-D18E-4315-B5E3-4A9CDB4955C7}" type="slidenum">
              <a:rPr lang="en-GB" smtClean="0"/>
              <a:pPr/>
              <a:t>1</a:t>
            </a:fld>
            <a:endParaRPr lang="en-GB" smtClean="0"/>
          </a:p>
        </p:txBody>
      </p:sp>
      <p:sp>
        <p:nvSpPr>
          <p:cNvPr id="8195" name="Rectangle 2"/>
          <p:cNvSpPr>
            <a:spLocks noGrp="1" noRot="1" noChangeAspect="1" noChangeArrowheads="1" noTextEdit="1"/>
          </p:cNvSpPr>
          <p:nvPr>
            <p:ph type="sldImg"/>
          </p:nvPr>
        </p:nvSpPr>
        <p:spPr>
          <a:xfrm>
            <a:off x="638175" y="742950"/>
            <a:ext cx="5365750" cy="3714750"/>
          </a:xfrm>
          <a:ln/>
        </p:spPr>
      </p:sp>
      <p:sp>
        <p:nvSpPr>
          <p:cNvPr id="8196" name="Rectangle 3"/>
          <p:cNvSpPr>
            <a:spLocks noGrp="1" noChangeArrowheads="1"/>
          </p:cNvSpPr>
          <p:nvPr>
            <p:ph type="body" idx="1"/>
          </p:nvPr>
        </p:nvSpPr>
        <p:spPr>
          <a:xfrm>
            <a:off x="885825" y="4703763"/>
            <a:ext cx="4868863" cy="4457700"/>
          </a:xfrm>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5"/>
            <a:ext cx="84201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B11DFD14-EA5E-4F4A-8071-A9BF468EBE93}"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D0EA56A5-A79F-4B08-A948-6B000113904A}"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58025" y="609600"/>
            <a:ext cx="2105025" cy="5486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742950" y="609600"/>
            <a:ext cx="6162675"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9C546063-E8DB-456B-B89B-5FA5092421CC}"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F2A3A0DF-A303-4404-B49D-953B76B6FF68}"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0"/>
            <a:ext cx="84201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D1D9EA78-8153-447C-B6ED-C70C2A0D795B}"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742950" y="1981200"/>
            <a:ext cx="413385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029200" y="1981200"/>
            <a:ext cx="413385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23A96F4E-F63F-425B-B962-4D38C6732419}"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D3832345-0C0C-4EB9-B3B6-200DBA18B163}"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30992709-9178-4553-8FDC-5F634DE4814B}"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7814FE7A-9DD8-44A4-9DB2-8C4ADC59B52C}"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138"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23AF631E-F71E-4CB7-BA21-661E123F7ACE}"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1FA78116-C083-4300-A560-95FC7B46F187}"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742950" y="609600"/>
            <a:ext cx="84201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4099" name="Rectangle 3"/>
          <p:cNvSpPr>
            <a:spLocks noGrp="1" noChangeArrowheads="1"/>
          </p:cNvSpPr>
          <p:nvPr>
            <p:ph type="body" idx="1"/>
          </p:nvPr>
        </p:nvSpPr>
        <p:spPr bwMode="auto">
          <a:xfrm>
            <a:off x="742950" y="1981200"/>
            <a:ext cx="84201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742950" y="6248400"/>
            <a:ext cx="206375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GB"/>
          </a:p>
        </p:txBody>
      </p:sp>
      <p:sp>
        <p:nvSpPr>
          <p:cNvPr id="1029" name="Rectangle 5"/>
          <p:cNvSpPr>
            <a:spLocks noGrp="1" noChangeArrowheads="1"/>
          </p:cNvSpPr>
          <p:nvPr>
            <p:ph type="ftr" sz="quarter" idx="3"/>
          </p:nvPr>
        </p:nvSpPr>
        <p:spPr bwMode="auto">
          <a:xfrm>
            <a:off x="3384550" y="6248400"/>
            <a:ext cx="31369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GB"/>
          </a:p>
        </p:txBody>
      </p:sp>
      <p:sp>
        <p:nvSpPr>
          <p:cNvPr id="1030" name="Rectangle 6"/>
          <p:cNvSpPr>
            <a:spLocks noGrp="1" noChangeArrowheads="1"/>
          </p:cNvSpPr>
          <p:nvPr>
            <p:ph type="sldNum" sz="quarter" idx="4"/>
          </p:nvPr>
        </p:nvSpPr>
        <p:spPr bwMode="auto">
          <a:xfrm>
            <a:off x="7099300" y="6248400"/>
            <a:ext cx="206375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964B39A9-C8F8-4367-8097-A1AD61D85115}" type="slidenum">
              <a:rPr lang="en-GB"/>
              <a:pPr>
                <a:defRPr/>
              </a:pPr>
              <a:t>‹#›</a:t>
            </a:fld>
            <a:endParaRPr lang="en-GB"/>
          </a:p>
        </p:txBody>
      </p:sp>
      <p:sp>
        <p:nvSpPr>
          <p:cNvPr id="1031" name="Text Box 7"/>
          <p:cNvSpPr txBox="1">
            <a:spLocks noChangeArrowheads="1"/>
          </p:cNvSpPr>
          <p:nvPr userDrawn="1"/>
        </p:nvSpPr>
        <p:spPr bwMode="auto">
          <a:xfrm>
            <a:off x="9020175" y="1268413"/>
            <a:ext cx="685800" cy="5473700"/>
          </a:xfrm>
          <a:prstGeom prst="rect">
            <a:avLst/>
          </a:prstGeom>
          <a:noFill/>
          <a:ln w="9525">
            <a:noFill/>
            <a:miter lim="800000"/>
            <a:headEnd/>
            <a:tailEnd/>
          </a:ln>
        </p:spPr>
        <p:txBody>
          <a:bodyPr vert="eaVert"/>
          <a:lstStyle/>
          <a:p>
            <a:pPr eaLnBrk="0" hangingPunct="0">
              <a:defRPr/>
            </a:pPr>
            <a:r>
              <a:rPr lang="en-GB" sz="2600">
                <a:solidFill>
                  <a:srgbClr val="800080"/>
                </a:solidFill>
                <a:latin typeface="Gill Sans" pitchFamily="34" charset="0"/>
              </a:rPr>
              <a:t>european capacity building initiative ecbi</a:t>
            </a:r>
          </a:p>
        </p:txBody>
      </p:sp>
      <p:pic>
        <p:nvPicPr>
          <p:cNvPr id="4104" name="Picture 8"/>
          <p:cNvPicPr>
            <a:picLocks noChangeAspect="1" noChangeArrowheads="1"/>
          </p:cNvPicPr>
          <p:nvPr userDrawn="1"/>
        </p:nvPicPr>
        <p:blipFill>
          <a:blip r:embed="rId13" cstate="print"/>
          <a:srcRect r="1465" b="1465"/>
          <a:stretch>
            <a:fillRect/>
          </a:stretch>
        </p:blipFill>
        <p:spPr bwMode="auto">
          <a:xfrm>
            <a:off x="8699500" y="188913"/>
            <a:ext cx="968375" cy="9683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wedo.org/" TargetMode="External"/><Relationship Id="rId3" Type="http://schemas.openxmlformats.org/officeDocument/2006/relationships/hyperlink" Target="http://www.gender-climate.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0" y="0"/>
            <a:ext cx="9906000" cy="6858000"/>
          </a:xfrm>
          <a:prstGeom prst="rect">
            <a:avLst/>
          </a:prstGeom>
          <a:solidFill>
            <a:schemeClr val="bg1"/>
          </a:solidFill>
          <a:ln w="9525">
            <a:solidFill>
              <a:srgbClr val="FF00FF"/>
            </a:solidFill>
            <a:miter lim="800000"/>
            <a:headEnd/>
            <a:tailEnd/>
          </a:ln>
        </p:spPr>
        <p:txBody>
          <a:bodyPr wrap="none" anchor="ctr"/>
          <a:lstStyle/>
          <a:p>
            <a:pPr algn="ctr" eaLnBrk="0" hangingPunct="0"/>
            <a:endParaRPr lang="en-US" sz="4000">
              <a:solidFill>
                <a:srgbClr val="000099"/>
              </a:solidFill>
              <a:latin typeface="Gill Sans" pitchFamily="34" charset="0"/>
            </a:endParaRPr>
          </a:p>
        </p:txBody>
      </p:sp>
      <p:sp>
        <p:nvSpPr>
          <p:cNvPr id="5123" name="Text Box 3"/>
          <p:cNvSpPr txBox="1">
            <a:spLocks noChangeArrowheads="1"/>
          </p:cNvSpPr>
          <p:nvPr/>
        </p:nvSpPr>
        <p:spPr bwMode="auto">
          <a:xfrm>
            <a:off x="1747838" y="2708920"/>
            <a:ext cx="7561262" cy="2739211"/>
          </a:xfrm>
          <a:prstGeom prst="rect">
            <a:avLst/>
          </a:prstGeom>
          <a:noFill/>
          <a:ln w="9525">
            <a:noFill/>
            <a:miter lim="800000"/>
            <a:headEnd/>
            <a:tailEnd/>
          </a:ln>
        </p:spPr>
        <p:txBody>
          <a:bodyPr>
            <a:spAutoFit/>
          </a:bodyPr>
          <a:lstStyle/>
          <a:p>
            <a:pPr eaLnBrk="0" hangingPunct="0"/>
            <a:r>
              <a:rPr lang="en-US" sz="3200" dirty="0" smtClean="0">
                <a:solidFill>
                  <a:srgbClr val="660066"/>
                </a:solidFill>
                <a:latin typeface="Gill Sans MT" pitchFamily="34" charset="0"/>
              </a:rPr>
              <a:t>Title: Gender considerations in the 2015 agreement </a:t>
            </a:r>
            <a:endParaRPr lang="en-US" sz="3200" dirty="0">
              <a:solidFill>
                <a:srgbClr val="660066"/>
              </a:solidFill>
              <a:latin typeface="Gill Sans MT" pitchFamily="34" charset="0"/>
            </a:endParaRPr>
          </a:p>
          <a:p>
            <a:pPr eaLnBrk="0" hangingPunct="0"/>
            <a:r>
              <a:rPr lang="en-GB" dirty="0" smtClean="0">
                <a:solidFill>
                  <a:srgbClr val="660066"/>
                </a:solidFill>
                <a:latin typeface="Gill Sans MT" pitchFamily="34" charset="0"/>
              </a:rPr>
              <a:t>Sub-title</a:t>
            </a:r>
            <a:r>
              <a:rPr lang="en-GB" dirty="0">
                <a:solidFill>
                  <a:srgbClr val="660066"/>
                </a:solidFill>
                <a:latin typeface="Gill Sans MT" pitchFamily="34" charset="0"/>
              </a:rPr>
              <a:t>:  How gender should be addressed in the ADP?</a:t>
            </a:r>
          </a:p>
          <a:p>
            <a:pPr eaLnBrk="0" hangingPunct="0"/>
            <a:endParaRPr lang="en-GB" dirty="0">
              <a:solidFill>
                <a:srgbClr val="660066"/>
              </a:solidFill>
              <a:latin typeface="Gill Sans MT" pitchFamily="34" charset="0"/>
            </a:endParaRPr>
          </a:p>
          <a:p>
            <a:pPr eaLnBrk="0" hangingPunct="0"/>
            <a:r>
              <a:rPr lang="en-GB" sz="2000" dirty="0" smtClean="0">
                <a:solidFill>
                  <a:srgbClr val="660066"/>
                </a:solidFill>
                <a:latin typeface="Gill Sans MT" pitchFamily="34" charset="0"/>
              </a:rPr>
              <a:t>Author</a:t>
            </a:r>
            <a:r>
              <a:rPr lang="en-GB" sz="2000" dirty="0">
                <a:solidFill>
                  <a:srgbClr val="660066"/>
                </a:solidFill>
                <a:latin typeface="Gill Sans MT" pitchFamily="34" charset="0"/>
              </a:rPr>
              <a:t> </a:t>
            </a:r>
            <a:r>
              <a:rPr lang="en-GB" sz="2000" dirty="0" smtClean="0">
                <a:solidFill>
                  <a:srgbClr val="660066"/>
                </a:solidFill>
                <a:latin typeface="Gill Sans MT" pitchFamily="34" charset="0"/>
              </a:rPr>
              <a:t>: Sandra Freitas </a:t>
            </a:r>
          </a:p>
          <a:p>
            <a:pPr eaLnBrk="0" hangingPunct="0"/>
            <a:r>
              <a:rPr lang="en-GB" sz="2000" dirty="0" smtClean="0">
                <a:solidFill>
                  <a:srgbClr val="660066"/>
                </a:solidFill>
                <a:latin typeface="Gill Sans MT" pitchFamily="34" charset="0"/>
              </a:rPr>
              <a:t>Affiliations : C.A. / Women’s Environment and Development Organisation (WEDO) / TOGO</a:t>
            </a:r>
            <a:endParaRPr lang="en-US" sz="2000" dirty="0">
              <a:solidFill>
                <a:srgbClr val="660066"/>
              </a:solidFill>
              <a:latin typeface="Gill Sans MT" pitchFamily="34" charset="0"/>
            </a:endParaRPr>
          </a:p>
        </p:txBody>
      </p:sp>
      <p:sp>
        <p:nvSpPr>
          <p:cNvPr id="5124" name="Rectangle 4"/>
          <p:cNvSpPr>
            <a:spLocks noChangeArrowheads="1"/>
          </p:cNvSpPr>
          <p:nvPr/>
        </p:nvSpPr>
        <p:spPr bwMode="auto">
          <a:xfrm>
            <a:off x="0" y="0"/>
            <a:ext cx="1209675" cy="6858000"/>
          </a:xfrm>
          <a:prstGeom prst="rect">
            <a:avLst/>
          </a:prstGeom>
          <a:solidFill>
            <a:srgbClr val="660066"/>
          </a:solidFill>
          <a:ln w="9525">
            <a:solidFill>
              <a:srgbClr val="660066"/>
            </a:solidFill>
            <a:miter lim="800000"/>
            <a:headEnd/>
            <a:tailEnd/>
          </a:ln>
        </p:spPr>
        <p:txBody>
          <a:bodyPr wrap="none" anchor="ctr"/>
          <a:lstStyle/>
          <a:p>
            <a:endParaRPr lang="en-US"/>
          </a:p>
        </p:txBody>
      </p:sp>
      <p:sp>
        <p:nvSpPr>
          <p:cNvPr id="5125" name="Rectangle 5"/>
          <p:cNvSpPr>
            <a:spLocks noChangeArrowheads="1"/>
          </p:cNvSpPr>
          <p:nvPr/>
        </p:nvSpPr>
        <p:spPr bwMode="auto">
          <a:xfrm>
            <a:off x="0" y="0"/>
            <a:ext cx="1116013" cy="6858000"/>
          </a:xfrm>
          <a:prstGeom prst="rect">
            <a:avLst/>
          </a:prstGeom>
          <a:gradFill rotWithShape="1">
            <a:gsLst>
              <a:gs pos="0">
                <a:srgbClr val="660066"/>
              </a:gs>
              <a:gs pos="50000">
                <a:srgbClr val="2F002F"/>
              </a:gs>
              <a:gs pos="100000">
                <a:srgbClr val="660066"/>
              </a:gs>
            </a:gsLst>
            <a:lin ang="0" scaled="1"/>
          </a:gradFill>
          <a:ln w="9525">
            <a:solidFill>
              <a:srgbClr val="660066"/>
            </a:solidFill>
            <a:miter lim="800000"/>
            <a:headEnd/>
            <a:tailEnd/>
          </a:ln>
        </p:spPr>
        <p:txBody>
          <a:bodyPr wrap="none" anchor="ctr"/>
          <a:lstStyle/>
          <a:p>
            <a:endParaRPr lang="en-US"/>
          </a:p>
        </p:txBody>
      </p:sp>
      <p:sp>
        <p:nvSpPr>
          <p:cNvPr id="5126" name="Text Box 9"/>
          <p:cNvSpPr txBox="1">
            <a:spLocks noChangeArrowheads="1"/>
          </p:cNvSpPr>
          <p:nvPr/>
        </p:nvSpPr>
        <p:spPr bwMode="auto">
          <a:xfrm rot="5400000">
            <a:off x="-2814637" y="2933700"/>
            <a:ext cx="6858000" cy="990600"/>
          </a:xfrm>
          <a:prstGeom prst="rect">
            <a:avLst/>
          </a:prstGeom>
          <a:noFill/>
          <a:ln w="9525">
            <a:noFill/>
            <a:miter lim="800000"/>
            <a:headEnd/>
            <a:tailEnd/>
          </a:ln>
        </p:spPr>
        <p:txBody>
          <a:bodyPr>
            <a:spAutoFit/>
          </a:bodyPr>
          <a:lstStyle/>
          <a:p>
            <a:pPr indent="96838"/>
            <a:r>
              <a:rPr lang="en-GB" sz="3500">
                <a:solidFill>
                  <a:schemeClr val="bg1"/>
                </a:solidFill>
                <a:latin typeface="Gill Sans MT" pitchFamily="34" charset="0"/>
              </a:rPr>
              <a:t>european capacity building initiative</a:t>
            </a:r>
            <a:endParaRPr lang="fr-FR" sz="3500">
              <a:solidFill>
                <a:schemeClr val="bg1"/>
              </a:solidFill>
              <a:latin typeface="Gill Sans MT" pitchFamily="34" charset="0"/>
            </a:endParaRPr>
          </a:p>
          <a:p>
            <a:pPr indent="96838"/>
            <a:r>
              <a:rPr lang="fr-FR">
                <a:solidFill>
                  <a:schemeClr val="bg1"/>
                </a:solidFill>
                <a:latin typeface="Gill Sans MT" pitchFamily="34" charset="0"/>
              </a:rPr>
              <a:t>initiative européenne de renforcement des capacités</a:t>
            </a:r>
            <a:endParaRPr lang="en-GB">
              <a:solidFill>
                <a:schemeClr val="bg1"/>
              </a:solidFill>
              <a:latin typeface="Gill Sans MT" pitchFamily="34" charset="0"/>
            </a:endParaRPr>
          </a:p>
        </p:txBody>
      </p:sp>
      <p:sp>
        <p:nvSpPr>
          <p:cNvPr id="5127" name="Text Box 10"/>
          <p:cNvSpPr txBox="1">
            <a:spLocks noChangeArrowheads="1"/>
          </p:cNvSpPr>
          <p:nvPr/>
        </p:nvSpPr>
        <p:spPr bwMode="auto">
          <a:xfrm>
            <a:off x="1244600" y="803275"/>
            <a:ext cx="8661400" cy="1311275"/>
          </a:xfrm>
          <a:prstGeom prst="rect">
            <a:avLst/>
          </a:prstGeom>
          <a:noFill/>
          <a:ln w="9525">
            <a:noFill/>
            <a:miter lim="800000"/>
            <a:headEnd/>
            <a:tailEnd/>
          </a:ln>
        </p:spPr>
        <p:txBody>
          <a:bodyPr>
            <a:spAutoFit/>
          </a:bodyPr>
          <a:lstStyle/>
          <a:p>
            <a:pPr>
              <a:tabLst>
                <a:tab pos="6096000" algn="r"/>
              </a:tabLst>
            </a:pPr>
            <a:r>
              <a:rPr lang="fr-FR" sz="8000">
                <a:solidFill>
                  <a:srgbClr val="660066"/>
                </a:solidFill>
                <a:latin typeface="Gill Sans MT" pitchFamily="34" charset="0"/>
              </a:rPr>
              <a:t>	ecbi</a:t>
            </a:r>
            <a:r>
              <a:rPr lang="fr-FR" sz="5400">
                <a:solidFill>
                  <a:srgbClr val="660066"/>
                </a:solidFill>
                <a:latin typeface="Gill Sans MT" pitchFamily="34" charset="0"/>
              </a:rPr>
              <a:t>	</a:t>
            </a:r>
            <a:endParaRPr lang="en-GB" sz="5400">
              <a:solidFill>
                <a:srgbClr val="660066"/>
              </a:solidFill>
              <a:latin typeface="Gill Sans MT" pitchFamily="34" charset="0"/>
            </a:endParaRPr>
          </a:p>
        </p:txBody>
      </p:sp>
      <p:pic>
        <p:nvPicPr>
          <p:cNvPr id="5128" name="Picture 7"/>
          <p:cNvPicPr>
            <a:picLocks noChangeAspect="1" noChangeArrowheads="1"/>
          </p:cNvPicPr>
          <p:nvPr/>
        </p:nvPicPr>
        <p:blipFill>
          <a:blip r:embed="rId3" cstate="print"/>
          <a:srcRect r="1465" b="1465"/>
          <a:stretch>
            <a:fillRect/>
          </a:stretch>
        </p:blipFill>
        <p:spPr bwMode="auto">
          <a:xfrm>
            <a:off x="7691438" y="325438"/>
            <a:ext cx="1546225" cy="1546225"/>
          </a:xfrm>
          <a:prstGeom prst="rect">
            <a:avLst/>
          </a:prstGeom>
          <a:noFill/>
          <a:ln w="9525">
            <a:noFill/>
            <a:miter lim="800000"/>
            <a:headEnd/>
            <a:tailEnd/>
          </a:ln>
        </p:spPr>
      </p:pic>
      <p:sp>
        <p:nvSpPr>
          <p:cNvPr id="5129" name="Rectangle 11"/>
          <p:cNvSpPr>
            <a:spLocks noChangeArrowheads="1"/>
          </p:cNvSpPr>
          <p:nvPr/>
        </p:nvSpPr>
        <p:spPr bwMode="auto">
          <a:xfrm>
            <a:off x="1749425" y="5695950"/>
            <a:ext cx="7488238" cy="901700"/>
          </a:xfrm>
          <a:prstGeom prst="rect">
            <a:avLst/>
          </a:prstGeom>
          <a:noFill/>
          <a:ln w="9525">
            <a:noFill/>
            <a:miter lim="800000"/>
            <a:headEnd/>
            <a:tailEnd/>
          </a:ln>
        </p:spPr>
        <p:txBody>
          <a:bodyPr>
            <a:spAutoFit/>
          </a:bodyPr>
          <a:lstStyle/>
          <a:p>
            <a:r>
              <a:rPr lang="en-GB" sz="1600" dirty="0">
                <a:solidFill>
                  <a:srgbClr val="660066"/>
                </a:solidFill>
                <a:latin typeface="Gill Sans MT" pitchFamily="34" charset="0"/>
              </a:rPr>
              <a:t>for sustained </a:t>
            </a:r>
            <a:r>
              <a:rPr lang="en-GB" sz="1600" dirty="0" smtClean="0">
                <a:solidFill>
                  <a:srgbClr val="660066"/>
                </a:solidFill>
                <a:latin typeface="Gill Sans MT" pitchFamily="34" charset="0"/>
              </a:rPr>
              <a:t>capacity </a:t>
            </a:r>
            <a:r>
              <a:rPr lang="en-GB" sz="1600" dirty="0">
                <a:solidFill>
                  <a:srgbClr val="660066"/>
                </a:solidFill>
                <a:latin typeface="Gill Sans MT" pitchFamily="34" charset="0"/>
              </a:rPr>
              <a:t>building in support of international climate change negotiations</a:t>
            </a:r>
            <a:endParaRPr lang="fr-FR" sz="1600" dirty="0">
              <a:solidFill>
                <a:srgbClr val="660066"/>
              </a:solidFill>
              <a:latin typeface="Gill Sans MT" pitchFamily="34" charset="0"/>
            </a:endParaRPr>
          </a:p>
          <a:p>
            <a:pPr>
              <a:spcBef>
                <a:spcPts val="600"/>
              </a:spcBef>
            </a:pPr>
            <a:r>
              <a:rPr lang="fr-FR" sz="1600" dirty="0">
                <a:solidFill>
                  <a:srgbClr val="660066"/>
                </a:solidFill>
                <a:latin typeface="Gill Sans MT" pitchFamily="34" charset="0"/>
              </a:rPr>
              <a:t>pour un renforcement durable des capacités en appui aux négociations internationales sur les changements climatiques</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4488" y="2816932"/>
            <a:ext cx="8915400" cy="1143000"/>
          </a:xfrm>
        </p:spPr>
        <p:txBody>
          <a:bodyPr/>
          <a:lstStyle/>
          <a:p>
            <a:r>
              <a:rPr lang="en-US" dirty="0" smtClean="0"/>
              <a:t>Thanks </a:t>
            </a:r>
            <a:endParaRPr lang="en-US" dirty="0"/>
          </a:p>
        </p:txBody>
      </p:sp>
    </p:spTree>
    <p:extLst>
      <p:ext uri="{BB962C8B-B14F-4D97-AF65-F5344CB8AC3E}">
        <p14:creationId xmlns:p14="http://schemas.microsoft.com/office/powerpoint/2010/main" val="17600028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4488" y="1196752"/>
            <a:ext cx="8420100" cy="4690864"/>
          </a:xfrm>
        </p:spPr>
        <p:txBody>
          <a:bodyPr/>
          <a:lstStyle/>
          <a:p>
            <a:r>
              <a:rPr lang="en-US" dirty="0" smtClean="0"/>
              <a:t>Importance of a gender approach to climate change  (Why does it matter?)</a:t>
            </a:r>
          </a:p>
          <a:p>
            <a:r>
              <a:rPr lang="en-US" dirty="0" smtClean="0"/>
              <a:t>Gender approaches to climate change (How?)</a:t>
            </a:r>
          </a:p>
          <a:p>
            <a:pPr lvl="1"/>
            <a:r>
              <a:rPr lang="en-US" dirty="0" smtClean="0"/>
              <a:t>General approach to incorporating gender equality in the 2015 Agreement</a:t>
            </a:r>
          </a:p>
          <a:p>
            <a:pPr lvl="1"/>
            <a:r>
              <a:rPr lang="en-US" dirty="0" smtClean="0"/>
              <a:t>Specific approaches for core elements of the 2015 Agreement</a:t>
            </a:r>
          </a:p>
          <a:p>
            <a:r>
              <a:rPr lang="en-US" dirty="0"/>
              <a:t>Enabling actions for implementation </a:t>
            </a:r>
          </a:p>
        </p:txBody>
      </p:sp>
      <p:sp>
        <p:nvSpPr>
          <p:cNvPr id="5" name="Rectangle 1"/>
          <p:cNvSpPr>
            <a:spLocks noChangeArrowheads="1"/>
          </p:cNvSpPr>
          <p:nvPr/>
        </p:nvSpPr>
        <p:spPr bwMode="auto">
          <a:xfrm>
            <a:off x="415925" y="225425"/>
            <a:ext cx="7308850" cy="460375"/>
          </a:xfrm>
          <a:prstGeom prst="rect">
            <a:avLst/>
          </a:prstGeom>
          <a:noFill/>
          <a:ln w="9525">
            <a:noFill/>
            <a:miter lim="800000"/>
            <a:headEnd/>
            <a:tailEnd/>
          </a:ln>
        </p:spPr>
        <p:txBody>
          <a:bodyPr>
            <a:spAutoFit/>
          </a:bodyPr>
          <a:lstStyle/>
          <a:p>
            <a:r>
              <a:rPr lang="en-GB" dirty="0" smtClean="0">
                <a:solidFill>
                  <a:srgbClr val="660066"/>
                </a:solidFill>
                <a:latin typeface="Gill Sans" pitchFamily="34" charset="0"/>
              </a:rPr>
              <a:t>Content</a:t>
            </a:r>
            <a:endParaRPr lang="en-GB" dirty="0">
              <a:solidFill>
                <a:srgbClr val="660066"/>
              </a:solidFill>
              <a:latin typeface="Gill Sans" pitchFamily="34" charset="0"/>
            </a:endParaRPr>
          </a:p>
        </p:txBody>
      </p:sp>
    </p:spTree>
    <p:extLst>
      <p:ext uri="{BB962C8B-B14F-4D97-AF65-F5344CB8AC3E}">
        <p14:creationId xmlns:p14="http://schemas.microsoft.com/office/powerpoint/2010/main" val="3043802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464" y="152636"/>
            <a:ext cx="8915400" cy="684076"/>
          </a:xfrm>
        </p:spPr>
        <p:txBody>
          <a:bodyPr>
            <a:noAutofit/>
          </a:bodyPr>
          <a:lstStyle/>
          <a:p>
            <a:pPr lvl="0" algn="l"/>
            <a:r>
              <a:rPr lang="en-US" sz="2400" kern="1200" dirty="0">
                <a:solidFill>
                  <a:srgbClr val="660066"/>
                </a:solidFill>
                <a:latin typeface="Gill Sans" pitchFamily="34" charset="0"/>
                <a:ea typeface="+mn-ea"/>
                <a:cs typeface="+mn-cs"/>
              </a:rPr>
              <a:t>Importance</a:t>
            </a:r>
            <a:r>
              <a:rPr lang="en-US" sz="2800" b="1" dirty="0" smtClean="0"/>
              <a:t> </a:t>
            </a:r>
            <a:r>
              <a:rPr lang="en-US" sz="2400" kern="1200" dirty="0">
                <a:solidFill>
                  <a:srgbClr val="660066"/>
                </a:solidFill>
                <a:latin typeface="Gill Sans" pitchFamily="34" charset="0"/>
                <a:ea typeface="+mn-ea"/>
                <a:cs typeface="+mn-cs"/>
              </a:rPr>
              <a:t>of a gender approach to climate change</a:t>
            </a:r>
            <a:br>
              <a:rPr lang="en-US" sz="2400" kern="1200" dirty="0">
                <a:solidFill>
                  <a:srgbClr val="660066"/>
                </a:solidFill>
                <a:latin typeface="Gill Sans" pitchFamily="34" charset="0"/>
                <a:ea typeface="+mn-ea"/>
                <a:cs typeface="+mn-cs"/>
              </a:rPr>
            </a:br>
            <a:endParaRPr lang="en-US" sz="2400" kern="1200" dirty="0">
              <a:solidFill>
                <a:srgbClr val="660066"/>
              </a:solidFill>
              <a:latin typeface="Gill Sans" pitchFamily="34" charset="0"/>
              <a:ea typeface="+mn-ea"/>
              <a:cs typeface="+mn-cs"/>
            </a:endParaRPr>
          </a:p>
        </p:txBody>
      </p:sp>
      <p:sp>
        <p:nvSpPr>
          <p:cNvPr id="3" name="Content Placeholder 2"/>
          <p:cNvSpPr>
            <a:spLocks noGrp="1"/>
          </p:cNvSpPr>
          <p:nvPr>
            <p:ph idx="1"/>
          </p:nvPr>
        </p:nvSpPr>
        <p:spPr>
          <a:xfrm>
            <a:off x="56457" y="733970"/>
            <a:ext cx="9289032" cy="5971394"/>
          </a:xfrm>
        </p:spPr>
        <p:txBody>
          <a:bodyPr>
            <a:noAutofit/>
          </a:bodyPr>
          <a:lstStyle/>
          <a:p>
            <a:pPr marL="0" indent="0">
              <a:buNone/>
            </a:pPr>
            <a:r>
              <a:rPr lang="en-US" sz="2800" i="1" dirty="0"/>
              <a:t>Gender decisions in </a:t>
            </a:r>
            <a:r>
              <a:rPr lang="en-US" sz="2800" i="1" dirty="0" smtClean="0"/>
              <a:t>UNFCCC</a:t>
            </a:r>
            <a:r>
              <a:rPr lang="en-US" sz="2800" i="1" dirty="0"/>
              <a:t> </a:t>
            </a:r>
            <a:endParaRPr lang="en-US" sz="2800" dirty="0"/>
          </a:p>
          <a:p>
            <a:r>
              <a:rPr lang="en-US" sz="2400" dirty="0"/>
              <a:t>The 2015 legal agreement </a:t>
            </a:r>
            <a:r>
              <a:rPr lang="en-US" sz="2400" dirty="0" smtClean="0"/>
              <a:t>to </a:t>
            </a:r>
            <a:r>
              <a:rPr lang="en-US" sz="2400" dirty="0"/>
              <a:t>build on the progress </a:t>
            </a:r>
            <a:r>
              <a:rPr lang="en-US" sz="2400" dirty="0" smtClean="0"/>
              <a:t>achieved </a:t>
            </a:r>
            <a:r>
              <a:rPr lang="en-US" sz="2400" dirty="0"/>
              <a:t>under the </a:t>
            </a:r>
            <a:r>
              <a:rPr lang="en-US" sz="2400" dirty="0" smtClean="0"/>
              <a:t>Convention (incorporation of gender </a:t>
            </a:r>
            <a:r>
              <a:rPr lang="en-US" sz="2400" dirty="0"/>
              <a:t>equality into key decisions in the Cancun Agreement, the Durban Outcomes, Doha Gateway and the Warsaw </a:t>
            </a:r>
            <a:r>
              <a:rPr lang="en-US" sz="2400" dirty="0" smtClean="0"/>
              <a:t>Outcomes). </a:t>
            </a:r>
          </a:p>
          <a:p>
            <a:pPr lvl="1"/>
            <a:r>
              <a:rPr lang="en-US" sz="2000" dirty="0" smtClean="0"/>
              <a:t>The </a:t>
            </a:r>
            <a:r>
              <a:rPr lang="en-US" sz="2000" dirty="0"/>
              <a:t>new agreement should support </a:t>
            </a:r>
            <a:r>
              <a:rPr lang="en-US" sz="2000" dirty="0" smtClean="0"/>
              <a:t>previous UNFCCC decisions which highlight </a:t>
            </a:r>
            <a:r>
              <a:rPr lang="en-US" sz="2000" dirty="0"/>
              <a:t>“</a:t>
            </a:r>
            <a:r>
              <a:rPr lang="en-US" sz="2000" b="1" i="1" dirty="0"/>
              <a:t>that gender equality and the effective participation of women and indigenous peoples are important for effective action on all aspects of climate change</a:t>
            </a:r>
            <a:r>
              <a:rPr lang="en-US" sz="2000" dirty="0"/>
              <a:t>”. </a:t>
            </a:r>
            <a:endParaRPr lang="en-US" sz="2000" dirty="0" smtClean="0"/>
          </a:p>
          <a:p>
            <a:pPr lvl="1"/>
            <a:r>
              <a:rPr lang="en-US" sz="2000" dirty="0" smtClean="0"/>
              <a:t>Needs to build on these decisions to ensure ongoing progress is maintained. </a:t>
            </a:r>
            <a:endParaRPr lang="en-US" sz="2000" dirty="0"/>
          </a:p>
          <a:p>
            <a:r>
              <a:rPr lang="en-US" sz="2400" dirty="0"/>
              <a:t>Gender decisions in the UNFCCC are </a:t>
            </a:r>
            <a:r>
              <a:rPr lang="en-US" sz="2400" dirty="0" smtClean="0"/>
              <a:t>coherent </a:t>
            </a:r>
            <a:r>
              <a:rPr lang="en-US" sz="2400" dirty="0"/>
              <a:t>with </a:t>
            </a:r>
            <a:r>
              <a:rPr lang="en-US" sz="2400" dirty="0" smtClean="0"/>
              <a:t>several</a:t>
            </a:r>
          </a:p>
          <a:p>
            <a:pPr lvl="1"/>
            <a:r>
              <a:rPr lang="en-US" sz="2000" dirty="0"/>
              <a:t>N</a:t>
            </a:r>
            <a:r>
              <a:rPr lang="en-US" sz="2000" dirty="0" smtClean="0"/>
              <a:t>ormative </a:t>
            </a:r>
            <a:r>
              <a:rPr lang="en-US" sz="2000" dirty="0"/>
              <a:t>frameworks on gender equality and women’s human rights </a:t>
            </a:r>
            <a:r>
              <a:rPr lang="en-US" sz="2000" dirty="0" smtClean="0"/>
              <a:t>that </a:t>
            </a:r>
            <a:r>
              <a:rPr lang="en-US" sz="2000" dirty="0"/>
              <a:t>Governments have already agreed </a:t>
            </a:r>
            <a:r>
              <a:rPr lang="en-US" sz="2000" dirty="0" smtClean="0"/>
              <a:t>to (CEDAW</a:t>
            </a:r>
            <a:r>
              <a:rPr lang="en-US" sz="2000" dirty="0"/>
              <a:t>, Hyogo Framework for Action, Rio+20, Agenda21, Beijing Platform for Action</a:t>
            </a:r>
            <a:r>
              <a:rPr lang="en-US" sz="2000" dirty="0" smtClean="0"/>
              <a:t>)</a:t>
            </a:r>
          </a:p>
          <a:p>
            <a:pPr lvl="1"/>
            <a:r>
              <a:rPr lang="en-US" sz="2000" dirty="0"/>
              <a:t>M</a:t>
            </a:r>
            <a:r>
              <a:rPr lang="en-US" sz="2000" dirty="0" smtClean="0"/>
              <a:t>ultilateral </a:t>
            </a:r>
            <a:r>
              <a:rPr lang="en-US" sz="2000" dirty="0"/>
              <a:t>Environment Agreements that have incorporated the gender dimension to environmental issues </a:t>
            </a:r>
            <a:r>
              <a:rPr lang="en-US" sz="2000" dirty="0" smtClean="0"/>
              <a:t>(Convention </a:t>
            </a:r>
            <a:r>
              <a:rPr lang="en-US" sz="2000" dirty="0"/>
              <a:t>of Biological Diversity, United Nations Convention to Combat Desertification).</a:t>
            </a:r>
          </a:p>
          <a:p>
            <a:pPr marL="0" indent="0">
              <a:buNone/>
            </a:pPr>
            <a:endParaRPr lang="en-US" sz="2800" dirty="0"/>
          </a:p>
          <a:p>
            <a:pPr marL="0" indent="0">
              <a:buNone/>
            </a:pPr>
            <a:endParaRPr lang="en-US" sz="2800" dirty="0"/>
          </a:p>
        </p:txBody>
      </p:sp>
    </p:spTree>
    <p:extLst>
      <p:ext uri="{BB962C8B-B14F-4D97-AF65-F5344CB8AC3E}">
        <p14:creationId xmlns:p14="http://schemas.microsoft.com/office/powerpoint/2010/main" val="28451965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252"/>
            <a:ext cx="8420100" cy="896468"/>
          </a:xfrm>
        </p:spPr>
        <p:txBody>
          <a:bodyPr>
            <a:normAutofit/>
          </a:bodyPr>
          <a:lstStyle/>
          <a:p>
            <a:pPr algn="l"/>
            <a:r>
              <a:rPr lang="en-US" sz="2400" kern="1200" dirty="0">
                <a:solidFill>
                  <a:srgbClr val="660066"/>
                </a:solidFill>
                <a:latin typeface="Gill Sans" pitchFamily="34" charset="0"/>
                <a:ea typeface="+mn-ea"/>
                <a:cs typeface="+mn-cs"/>
              </a:rPr>
              <a:t>Gender approach to climate change</a:t>
            </a:r>
          </a:p>
        </p:txBody>
      </p:sp>
      <p:sp>
        <p:nvSpPr>
          <p:cNvPr id="3" name="Content Placeholder 2"/>
          <p:cNvSpPr>
            <a:spLocks noGrp="1"/>
          </p:cNvSpPr>
          <p:nvPr>
            <p:ph idx="1"/>
          </p:nvPr>
        </p:nvSpPr>
        <p:spPr>
          <a:xfrm>
            <a:off x="200472" y="728700"/>
            <a:ext cx="9037004" cy="5904656"/>
          </a:xfrm>
        </p:spPr>
        <p:txBody>
          <a:bodyPr>
            <a:normAutofit/>
          </a:bodyPr>
          <a:lstStyle/>
          <a:p>
            <a:pPr marL="0" indent="0">
              <a:buNone/>
            </a:pPr>
            <a:endParaRPr lang="en-US" sz="1800" dirty="0" smtClean="0"/>
          </a:p>
          <a:p>
            <a:r>
              <a:rPr lang="en-US" sz="2000" dirty="0" smtClean="0"/>
              <a:t>Current practice and research has shown that gender-sensitive approaches to climate action are crucial to ensuring effectiveness of emission reduction initiatives that is needed to achieve the Convention’s goals. </a:t>
            </a:r>
          </a:p>
          <a:p>
            <a:r>
              <a:rPr lang="en-US" sz="2000" dirty="0" smtClean="0"/>
              <a:t>A gender sensitive approach will align climate change solutions with the sustainable development agenda taking into account the needs, preferences and contributions of women and men. </a:t>
            </a:r>
          </a:p>
          <a:p>
            <a:pPr lvl="1"/>
            <a:r>
              <a:rPr lang="en-US" sz="1600" dirty="0" smtClean="0"/>
              <a:t>True ambitious climate solutions should promote social equality, environmental integrity and secure the livelihoods of women and men, if they are to be successful.   </a:t>
            </a:r>
          </a:p>
          <a:p>
            <a:r>
              <a:rPr lang="en-US" sz="2000" dirty="0" smtClean="0"/>
              <a:t>Climate policies which fail to recognize and respond to the social and gender dimensions of people’s lives and livelihoods have been shown to fail and further exacerbate inequalities. </a:t>
            </a:r>
          </a:p>
          <a:p>
            <a:r>
              <a:rPr lang="en-US" sz="2000" dirty="0" smtClean="0"/>
              <a:t>Viewing climate policy through a gender lens leads properly addressing the social dimension and human rights approach to climate change. </a:t>
            </a:r>
          </a:p>
          <a:p>
            <a:r>
              <a:rPr lang="en-US" sz="2000" dirty="0" smtClean="0"/>
              <a:t>Parties should promote decisions that would catalyze actions that identify issues that are crucial to the success of the climate change solutions, such as, access to and control of resources and sustainable development benefits, in particular poverty eradication, health and governance. </a:t>
            </a:r>
          </a:p>
          <a:p>
            <a:endParaRPr lang="en-US" dirty="0"/>
          </a:p>
        </p:txBody>
      </p:sp>
    </p:spTree>
    <p:extLst>
      <p:ext uri="{BB962C8B-B14F-4D97-AF65-F5344CB8AC3E}">
        <p14:creationId xmlns:p14="http://schemas.microsoft.com/office/powerpoint/2010/main" val="11972161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476" y="12479"/>
            <a:ext cx="8420100" cy="1143000"/>
          </a:xfrm>
        </p:spPr>
        <p:txBody>
          <a:bodyPr>
            <a:noAutofit/>
          </a:bodyPr>
          <a:lstStyle/>
          <a:p>
            <a:pPr algn="l"/>
            <a:r>
              <a:rPr lang="en-US" sz="2400" kern="1200" dirty="0">
                <a:solidFill>
                  <a:srgbClr val="660066"/>
                </a:solidFill>
                <a:latin typeface="Gill Sans" pitchFamily="34" charset="0"/>
                <a:ea typeface="+mn-ea"/>
                <a:cs typeface="+mn-cs"/>
              </a:rPr>
              <a:t>General approach for incorporating Gender Equality in the 2015 Climate Agreement </a:t>
            </a:r>
          </a:p>
        </p:txBody>
      </p:sp>
      <p:sp>
        <p:nvSpPr>
          <p:cNvPr id="3" name="Content Placeholder 2"/>
          <p:cNvSpPr>
            <a:spLocks noGrp="1"/>
          </p:cNvSpPr>
          <p:nvPr>
            <p:ph idx="1"/>
          </p:nvPr>
        </p:nvSpPr>
        <p:spPr>
          <a:xfrm>
            <a:off x="272480" y="1340768"/>
            <a:ext cx="8890570" cy="4755232"/>
          </a:xfrm>
        </p:spPr>
        <p:txBody>
          <a:bodyPr>
            <a:normAutofit/>
          </a:bodyPr>
          <a:lstStyle/>
          <a:p>
            <a:pPr lvl="0"/>
            <a:r>
              <a:rPr lang="en-US" b="1" dirty="0"/>
              <a:t>Gender Equality in the 2015 </a:t>
            </a:r>
            <a:r>
              <a:rPr lang="en-US" b="1" dirty="0" smtClean="0"/>
              <a:t>Agreement:</a:t>
            </a:r>
            <a:endParaRPr lang="en-US" dirty="0"/>
          </a:p>
          <a:p>
            <a:pPr lvl="1"/>
            <a:r>
              <a:rPr lang="en-US" dirty="0"/>
              <a:t>Gender equality should be a guiding principle of the new climate </a:t>
            </a:r>
            <a:r>
              <a:rPr lang="en-US" dirty="0" smtClean="0"/>
              <a:t>agreement</a:t>
            </a:r>
            <a:endParaRPr lang="en-US" dirty="0"/>
          </a:p>
          <a:p>
            <a:pPr lvl="1"/>
            <a:r>
              <a:rPr lang="en-US" dirty="0"/>
              <a:t>Gender should be incorporated as part of the cross cutting issues that the new climate agreement will recognize. </a:t>
            </a:r>
          </a:p>
          <a:p>
            <a:pPr lvl="1"/>
            <a:r>
              <a:rPr lang="en-US" dirty="0"/>
              <a:t>All actions proposed for mitigation, adaptation, and means of implementation (finance, technology and capacity building) should </a:t>
            </a:r>
            <a:r>
              <a:rPr lang="en-US" dirty="0" smtClean="0"/>
              <a:t>follow </a:t>
            </a:r>
            <a:r>
              <a:rPr lang="en-US" dirty="0"/>
              <a:t>a gender sensitive approach. </a:t>
            </a:r>
          </a:p>
          <a:p>
            <a:pPr marL="0" indent="0">
              <a:buNone/>
            </a:pPr>
            <a:endParaRPr lang="en-US" dirty="0"/>
          </a:p>
        </p:txBody>
      </p:sp>
    </p:spTree>
    <p:extLst>
      <p:ext uri="{BB962C8B-B14F-4D97-AF65-F5344CB8AC3E}">
        <p14:creationId xmlns:p14="http://schemas.microsoft.com/office/powerpoint/2010/main" val="14511004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4488" y="260648"/>
            <a:ext cx="8915400" cy="632453"/>
          </a:xfrm>
        </p:spPr>
        <p:txBody>
          <a:bodyPr>
            <a:noAutofit/>
          </a:bodyPr>
          <a:lstStyle/>
          <a:p>
            <a:pPr algn="l"/>
            <a:r>
              <a:rPr lang="en-US" sz="2400" kern="1200" dirty="0">
                <a:solidFill>
                  <a:srgbClr val="660066"/>
                </a:solidFill>
                <a:latin typeface="Gill Sans" pitchFamily="34" charset="0"/>
                <a:ea typeface="+mn-ea"/>
                <a:cs typeface="+mn-cs"/>
              </a:rPr>
              <a:t>Incorporating Gender Equality in the core elements of the 2015 Agreement</a:t>
            </a:r>
            <a:br>
              <a:rPr lang="en-US" sz="2400" kern="1200" dirty="0">
                <a:solidFill>
                  <a:srgbClr val="660066"/>
                </a:solidFill>
                <a:latin typeface="Gill Sans" pitchFamily="34" charset="0"/>
                <a:ea typeface="+mn-ea"/>
                <a:cs typeface="+mn-cs"/>
              </a:rPr>
            </a:br>
            <a:endParaRPr lang="en-US" sz="2400" kern="1200" dirty="0">
              <a:solidFill>
                <a:srgbClr val="660066"/>
              </a:solidFill>
              <a:latin typeface="Gill Sans" pitchFamily="34" charset="0"/>
              <a:ea typeface="+mn-ea"/>
              <a:cs typeface="+mn-cs"/>
            </a:endParaRPr>
          </a:p>
        </p:txBody>
      </p:sp>
      <p:sp>
        <p:nvSpPr>
          <p:cNvPr id="3" name="Content Placeholder 2"/>
          <p:cNvSpPr>
            <a:spLocks noGrp="1"/>
          </p:cNvSpPr>
          <p:nvPr>
            <p:ph idx="1"/>
          </p:nvPr>
        </p:nvSpPr>
        <p:spPr>
          <a:xfrm>
            <a:off x="1" y="728700"/>
            <a:ext cx="9273479" cy="6056735"/>
          </a:xfrm>
        </p:spPr>
        <p:txBody>
          <a:bodyPr>
            <a:noAutofit/>
          </a:bodyPr>
          <a:lstStyle/>
          <a:p>
            <a:pPr>
              <a:spcBef>
                <a:spcPts val="0"/>
              </a:spcBef>
            </a:pPr>
            <a:r>
              <a:rPr lang="en-US" sz="2400" dirty="0" smtClean="0"/>
              <a:t>Specific approach to mitigation </a:t>
            </a:r>
            <a:endParaRPr lang="en-US" sz="2800" dirty="0" smtClean="0"/>
          </a:p>
          <a:p>
            <a:pPr lvl="1">
              <a:spcBef>
                <a:spcPts val="0"/>
              </a:spcBef>
            </a:pPr>
            <a:r>
              <a:rPr lang="en-US" sz="2000" dirty="0" smtClean="0"/>
              <a:t>Parties to favor ambitious contributions that support safe, equitable, environmentally sound, low carbon development pathways that respect gender considerations;</a:t>
            </a:r>
          </a:p>
          <a:p>
            <a:pPr lvl="1">
              <a:spcBef>
                <a:spcPts val="0"/>
              </a:spcBef>
            </a:pPr>
            <a:r>
              <a:rPr lang="en-US" sz="2000" dirty="0"/>
              <a:t>Mitigation actions should </a:t>
            </a:r>
            <a:r>
              <a:rPr lang="en-US" sz="2000" dirty="0" smtClean="0"/>
              <a:t>respect gender </a:t>
            </a:r>
            <a:r>
              <a:rPr lang="en-US" sz="2000" dirty="0"/>
              <a:t>equality while supporting economic activities and providing solutions towards poverty alleviation, with a particular focus on gender-equitable access to clean energy resources and clean energy transportation</a:t>
            </a:r>
            <a:r>
              <a:rPr lang="en-US" sz="2000" dirty="0" smtClean="0">
                <a:effectLst/>
              </a:rPr>
              <a:t> </a:t>
            </a:r>
            <a:endParaRPr lang="en-US" sz="2000" dirty="0" smtClean="0"/>
          </a:p>
          <a:p>
            <a:pPr>
              <a:spcBef>
                <a:spcPts val="0"/>
              </a:spcBef>
            </a:pPr>
            <a:r>
              <a:rPr lang="en-US" sz="2400" dirty="0" smtClean="0"/>
              <a:t>Specific approach to adaptation</a:t>
            </a:r>
          </a:p>
          <a:p>
            <a:pPr lvl="1">
              <a:spcBef>
                <a:spcPts val="0"/>
              </a:spcBef>
            </a:pPr>
            <a:r>
              <a:rPr lang="en-US" sz="2000" dirty="0" smtClean="0"/>
              <a:t>Adaptation </a:t>
            </a:r>
            <a:r>
              <a:rPr lang="en-US" sz="2000" dirty="0"/>
              <a:t>planning and implementation should respect gender </a:t>
            </a:r>
            <a:r>
              <a:rPr lang="en-US" sz="2000" dirty="0" smtClean="0"/>
              <a:t>considerations </a:t>
            </a:r>
            <a:r>
              <a:rPr lang="en-US" sz="2000" dirty="0"/>
              <a:t> </a:t>
            </a:r>
          </a:p>
          <a:p>
            <a:pPr lvl="1">
              <a:spcBef>
                <a:spcPts val="0"/>
              </a:spcBef>
            </a:pPr>
            <a:r>
              <a:rPr lang="en-US" sz="2000" dirty="0" smtClean="0"/>
              <a:t>Encouraging </a:t>
            </a:r>
            <a:r>
              <a:rPr lang="en-US" sz="2000" dirty="0"/>
              <a:t>the inclusion of gender-sensitive community-based </a:t>
            </a:r>
            <a:r>
              <a:rPr lang="en-US" sz="2000" dirty="0" smtClean="0"/>
              <a:t>approach</a:t>
            </a:r>
          </a:p>
          <a:p>
            <a:pPr lvl="1">
              <a:spcBef>
                <a:spcPts val="0"/>
              </a:spcBef>
            </a:pPr>
            <a:r>
              <a:rPr lang="en-US" sz="2000" dirty="0" smtClean="0"/>
              <a:t>Ensuring </a:t>
            </a:r>
            <a:r>
              <a:rPr lang="en-US" sz="2000" dirty="0"/>
              <a:t>that information on climate change impacts, vulnerability and adaptation measures undergoes a gender </a:t>
            </a:r>
            <a:r>
              <a:rPr lang="en-US" sz="2000" dirty="0" smtClean="0"/>
              <a:t>analysis</a:t>
            </a:r>
          </a:p>
          <a:p>
            <a:pPr>
              <a:spcBef>
                <a:spcPts val="0"/>
              </a:spcBef>
            </a:pPr>
            <a:r>
              <a:rPr lang="en-US" sz="2400" dirty="0" smtClean="0"/>
              <a:t>Specific approach  to finance</a:t>
            </a:r>
            <a:r>
              <a:rPr lang="en-US" sz="2800" dirty="0" smtClean="0"/>
              <a:t> </a:t>
            </a:r>
          </a:p>
          <a:p>
            <a:pPr lvl="1">
              <a:spcBef>
                <a:spcPts val="0"/>
              </a:spcBef>
            </a:pPr>
            <a:r>
              <a:rPr lang="en-US" sz="2000" dirty="0" smtClean="0"/>
              <a:t>Long</a:t>
            </a:r>
            <a:r>
              <a:rPr lang="en-US" sz="2000" dirty="0"/>
              <a:t>-term finance should include gender equality as criteria for funding allocation. </a:t>
            </a:r>
          </a:p>
          <a:p>
            <a:pPr lvl="1">
              <a:spcBef>
                <a:spcPts val="0"/>
              </a:spcBef>
            </a:pPr>
            <a:r>
              <a:rPr lang="en-US" sz="2000" dirty="0" smtClean="0"/>
              <a:t>Ensuring </a:t>
            </a:r>
            <a:r>
              <a:rPr lang="en-US" sz="2000" dirty="0"/>
              <a:t>the finance mechanism of the UNFCCC acknowledges and supports a gender sensitive approach in </a:t>
            </a:r>
            <a:r>
              <a:rPr lang="en-US" sz="2000" dirty="0" smtClean="0"/>
              <a:t>its operating entities</a:t>
            </a:r>
            <a:r>
              <a:rPr lang="en-US" sz="2000" dirty="0"/>
              <a:t> </a:t>
            </a:r>
            <a:r>
              <a:rPr lang="en-US" sz="2000" dirty="0" smtClean="0"/>
              <a:t>(GCF +GEF) and other mechanisms)</a:t>
            </a:r>
            <a:endParaRPr lang="en-US" sz="2400" dirty="0" smtClean="0"/>
          </a:p>
          <a:p>
            <a:pPr marL="0" indent="0">
              <a:spcBef>
                <a:spcPts val="0"/>
              </a:spcBef>
              <a:buNone/>
            </a:pPr>
            <a:endParaRPr lang="en-US" sz="1800" dirty="0"/>
          </a:p>
        </p:txBody>
      </p:sp>
    </p:spTree>
    <p:extLst>
      <p:ext uri="{BB962C8B-B14F-4D97-AF65-F5344CB8AC3E}">
        <p14:creationId xmlns:p14="http://schemas.microsoft.com/office/powerpoint/2010/main" val="5486615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468" y="0"/>
            <a:ext cx="8420100" cy="1143000"/>
          </a:xfrm>
        </p:spPr>
        <p:txBody>
          <a:bodyPr>
            <a:noAutofit/>
          </a:bodyPr>
          <a:lstStyle/>
          <a:p>
            <a:pPr algn="l"/>
            <a:r>
              <a:rPr lang="en-US" sz="2400" kern="1200" dirty="0">
                <a:solidFill>
                  <a:srgbClr val="660066"/>
                </a:solidFill>
                <a:latin typeface="Gill Sans" pitchFamily="34" charset="0"/>
                <a:ea typeface="+mn-ea"/>
                <a:cs typeface="+mn-cs"/>
              </a:rPr>
              <a:t>Incorporating Gender Equality in the core elements of the 2015 Agreement</a:t>
            </a:r>
            <a:br>
              <a:rPr lang="en-US" sz="2400" kern="1200" dirty="0">
                <a:solidFill>
                  <a:srgbClr val="660066"/>
                </a:solidFill>
                <a:latin typeface="Gill Sans" pitchFamily="34" charset="0"/>
                <a:ea typeface="+mn-ea"/>
                <a:cs typeface="+mn-cs"/>
              </a:rPr>
            </a:br>
            <a:endParaRPr lang="en-US" sz="2400" kern="1200" dirty="0">
              <a:solidFill>
                <a:srgbClr val="660066"/>
              </a:solidFill>
              <a:latin typeface="Gill Sans" pitchFamily="34" charset="0"/>
              <a:ea typeface="+mn-ea"/>
              <a:cs typeface="+mn-cs"/>
            </a:endParaRPr>
          </a:p>
        </p:txBody>
      </p:sp>
      <p:sp>
        <p:nvSpPr>
          <p:cNvPr id="3" name="Content Placeholder 2"/>
          <p:cNvSpPr>
            <a:spLocks noGrp="1"/>
          </p:cNvSpPr>
          <p:nvPr>
            <p:ph idx="1"/>
          </p:nvPr>
        </p:nvSpPr>
        <p:spPr>
          <a:xfrm>
            <a:off x="742950" y="1052736"/>
            <a:ext cx="8420100" cy="5508612"/>
          </a:xfrm>
        </p:spPr>
        <p:txBody>
          <a:bodyPr>
            <a:normAutofit fontScale="92500" lnSpcReduction="10000"/>
          </a:bodyPr>
          <a:lstStyle/>
          <a:p>
            <a:pPr>
              <a:spcBef>
                <a:spcPts val="0"/>
              </a:spcBef>
            </a:pPr>
            <a:r>
              <a:rPr lang="en-US" sz="2800" dirty="0" smtClean="0"/>
              <a:t>Specific approach  to technology development and transfer </a:t>
            </a:r>
          </a:p>
          <a:p>
            <a:pPr lvl="1">
              <a:spcBef>
                <a:spcPts val="0"/>
              </a:spcBef>
            </a:pPr>
            <a:r>
              <a:rPr lang="en-US" sz="2000" dirty="0" smtClean="0"/>
              <a:t>Technology initiatives under the new agreement should address gender differentiated needs, impacts and include action to development of capacities of all stakeholders, particularly women.</a:t>
            </a:r>
          </a:p>
          <a:p>
            <a:pPr lvl="1">
              <a:spcBef>
                <a:spcPts val="0"/>
              </a:spcBef>
            </a:pPr>
            <a:r>
              <a:rPr lang="en-US" sz="2000" dirty="0" smtClean="0"/>
              <a:t>Technology development and transfer should emphasize the social and economic benefits, including the creation of skilled jobs in a gender responsive manner.</a:t>
            </a:r>
          </a:p>
          <a:p>
            <a:pPr lvl="1">
              <a:spcBef>
                <a:spcPts val="0"/>
              </a:spcBef>
            </a:pPr>
            <a:r>
              <a:rPr lang="en-US" sz="2000" dirty="0" smtClean="0"/>
              <a:t>Technology disseminated under the new agreement should be gender responsive, culturally viable and appropriate to the national context.</a:t>
            </a:r>
          </a:p>
          <a:p>
            <a:pPr marL="457200" lvl="1" indent="0">
              <a:spcBef>
                <a:spcPts val="0"/>
              </a:spcBef>
              <a:buNone/>
            </a:pPr>
            <a:endParaRPr lang="en-US" sz="2000" dirty="0" smtClean="0"/>
          </a:p>
          <a:p>
            <a:pPr>
              <a:spcBef>
                <a:spcPts val="0"/>
              </a:spcBef>
            </a:pPr>
            <a:r>
              <a:rPr lang="en-US" sz="2800" dirty="0" smtClean="0"/>
              <a:t>Specific approach  to capacity building</a:t>
            </a:r>
          </a:p>
          <a:p>
            <a:pPr lvl="1">
              <a:spcBef>
                <a:spcPts val="0"/>
              </a:spcBef>
            </a:pPr>
            <a:r>
              <a:rPr lang="en-US" sz="2000" dirty="0" smtClean="0"/>
              <a:t>Capacity-building decision should recognize and promote the utilization of existing gender-sensitive tools and approaches.  </a:t>
            </a:r>
          </a:p>
          <a:p>
            <a:pPr lvl="1">
              <a:spcBef>
                <a:spcPts val="0"/>
              </a:spcBef>
            </a:pPr>
            <a:r>
              <a:rPr lang="en-US" sz="2000" dirty="0" smtClean="0"/>
              <a:t>Future capacity building actions should strengthen the institutional capacity of decision-makers and practitioners at the international, national and local level on the development and implementation of gender-sensitive climate policies. </a:t>
            </a:r>
          </a:p>
          <a:p>
            <a:pPr lvl="1">
              <a:spcBef>
                <a:spcPts val="0"/>
              </a:spcBef>
            </a:pPr>
            <a:r>
              <a:rPr lang="en-US" sz="2000" dirty="0" smtClean="0"/>
              <a:t>Parties should consider including a gender analysis in the reporting on capacity building, building upon progress in Decision 1/CP.16 (paragraph 130) </a:t>
            </a:r>
          </a:p>
          <a:p>
            <a:pPr marL="0" indent="0">
              <a:buNone/>
            </a:pPr>
            <a:endParaRPr lang="en-US" sz="4000" dirty="0"/>
          </a:p>
        </p:txBody>
      </p:sp>
    </p:spTree>
    <p:extLst>
      <p:ext uri="{BB962C8B-B14F-4D97-AF65-F5344CB8AC3E}">
        <p14:creationId xmlns:p14="http://schemas.microsoft.com/office/powerpoint/2010/main" val="5757621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468" y="0"/>
            <a:ext cx="7882458" cy="1143000"/>
          </a:xfrm>
        </p:spPr>
        <p:txBody>
          <a:bodyPr>
            <a:normAutofit/>
          </a:bodyPr>
          <a:lstStyle/>
          <a:p>
            <a:pPr algn="l"/>
            <a:r>
              <a:rPr lang="en-US" sz="2400" kern="1200" dirty="0">
                <a:solidFill>
                  <a:srgbClr val="660066"/>
                </a:solidFill>
                <a:latin typeface="Gill Sans" pitchFamily="34" charset="0"/>
                <a:ea typeface="+mn-ea"/>
                <a:cs typeface="+mn-cs"/>
              </a:rPr>
              <a:t>Enabling actions for implementation </a:t>
            </a:r>
          </a:p>
        </p:txBody>
      </p:sp>
      <p:sp>
        <p:nvSpPr>
          <p:cNvPr id="3" name="Content Placeholder 2"/>
          <p:cNvSpPr>
            <a:spLocks noGrp="1"/>
          </p:cNvSpPr>
          <p:nvPr>
            <p:ph idx="1"/>
          </p:nvPr>
        </p:nvSpPr>
        <p:spPr>
          <a:xfrm>
            <a:off x="229326" y="1207132"/>
            <a:ext cx="8936142" cy="5210200"/>
          </a:xfrm>
        </p:spPr>
        <p:txBody>
          <a:bodyPr>
            <a:noAutofit/>
          </a:bodyPr>
          <a:lstStyle/>
          <a:p>
            <a:r>
              <a:rPr lang="en-US" sz="2400" dirty="0" smtClean="0"/>
              <a:t>Maximize the effective and equitable implementation of adaptation and mitigation actions by ensuring a gender-sensitive approach</a:t>
            </a:r>
          </a:p>
          <a:p>
            <a:r>
              <a:rPr lang="en-US" sz="2400" dirty="0" smtClean="0"/>
              <a:t>Mainstreaming the collection of gender, sex disaggregated data in all information and reporting systems </a:t>
            </a:r>
          </a:p>
          <a:p>
            <a:r>
              <a:rPr lang="en-US" sz="2400" dirty="0" smtClean="0"/>
              <a:t>Ensure significant initial capitalization, by COP20, of  the Green Climate Fund, with largely grant inputs, to allow for a gender-sensitive approach to all GCF financing for mitigation and adaptation in line with the mandate in its Governing Instrument.</a:t>
            </a:r>
          </a:p>
          <a:p>
            <a:r>
              <a:rPr lang="en-US" sz="2400" dirty="0" smtClean="0"/>
              <a:t>Create more direct-access opportunities to UNFCCC climate financing for non-governmental actors, including women and gender groups, among others for gender-specific projects, through </a:t>
            </a:r>
            <a:r>
              <a:rPr lang="en-US" sz="2400" dirty="0" err="1" smtClean="0"/>
              <a:t>upscaling</a:t>
            </a:r>
            <a:r>
              <a:rPr lang="en-US" sz="2400" dirty="0" smtClean="0"/>
              <a:t>, improvements and replication of small grant.</a:t>
            </a:r>
          </a:p>
          <a:p>
            <a:endParaRPr lang="en-US" sz="2400" dirty="0"/>
          </a:p>
        </p:txBody>
      </p:sp>
    </p:spTree>
    <p:extLst>
      <p:ext uri="{BB962C8B-B14F-4D97-AF65-F5344CB8AC3E}">
        <p14:creationId xmlns:p14="http://schemas.microsoft.com/office/powerpoint/2010/main" val="20194371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6496" y="296652"/>
            <a:ext cx="8420100" cy="1143000"/>
          </a:xfrm>
        </p:spPr>
        <p:txBody>
          <a:bodyPr/>
          <a:lstStyle/>
          <a:p>
            <a:pPr algn="l"/>
            <a:r>
              <a:rPr lang="en-US" sz="2400" kern="1200" dirty="0" smtClean="0">
                <a:solidFill>
                  <a:srgbClr val="660066"/>
                </a:solidFill>
                <a:latin typeface="Gill Sans" pitchFamily="34" charset="0"/>
                <a:ea typeface="+mn-ea"/>
                <a:cs typeface="+mn-cs"/>
              </a:rPr>
              <a:t>For further information </a:t>
            </a:r>
            <a:endParaRPr lang="en-US" sz="2400" kern="1200" dirty="0">
              <a:solidFill>
                <a:srgbClr val="660066"/>
              </a:solidFill>
              <a:latin typeface="Gill Sans" pitchFamily="34" charset="0"/>
              <a:ea typeface="+mn-ea"/>
              <a:cs typeface="+mn-cs"/>
            </a:endParaRPr>
          </a:p>
        </p:txBody>
      </p:sp>
      <p:sp>
        <p:nvSpPr>
          <p:cNvPr id="3" name="Content Placeholder 2"/>
          <p:cNvSpPr>
            <a:spLocks noGrp="1"/>
          </p:cNvSpPr>
          <p:nvPr>
            <p:ph idx="1"/>
          </p:nvPr>
        </p:nvSpPr>
        <p:spPr/>
        <p:txBody>
          <a:bodyPr>
            <a:normAutofit fontScale="77500" lnSpcReduction="20000"/>
          </a:bodyPr>
          <a:lstStyle/>
          <a:p>
            <a:pPr marL="0" indent="0" algn="ctr">
              <a:buNone/>
            </a:pPr>
            <a:r>
              <a:rPr lang="en-US" i="1" dirty="0"/>
              <a:t>The Women’s Environment and Development Organization (WEDO) </a:t>
            </a:r>
            <a:endParaRPr lang="en-US" i="1" dirty="0" smtClean="0"/>
          </a:p>
          <a:p>
            <a:pPr marL="0" indent="0" algn="ctr">
              <a:buNone/>
            </a:pPr>
            <a:r>
              <a:rPr lang="en-US" i="1" dirty="0"/>
              <a:t>&amp;</a:t>
            </a:r>
          </a:p>
          <a:p>
            <a:pPr marL="0" indent="0" algn="ctr">
              <a:buNone/>
            </a:pPr>
            <a:r>
              <a:rPr lang="en-US" i="1" dirty="0" smtClean="0"/>
              <a:t>Global </a:t>
            </a:r>
            <a:r>
              <a:rPr lang="en-US" i="1" dirty="0"/>
              <a:t>Gender and Climate Alliance (GGCA) </a:t>
            </a:r>
            <a:endParaRPr lang="en-US" i="1" dirty="0" smtClean="0"/>
          </a:p>
          <a:p>
            <a:pPr marL="0" indent="0" algn="ctr">
              <a:buNone/>
            </a:pPr>
            <a:endParaRPr lang="en-US" i="1" dirty="0" smtClean="0"/>
          </a:p>
          <a:p>
            <a:pPr marL="0" indent="0">
              <a:buNone/>
            </a:pPr>
            <a:r>
              <a:rPr lang="en-US" i="1" dirty="0" smtClean="0"/>
              <a:t>working toward a </a:t>
            </a:r>
            <a:r>
              <a:rPr lang="en-US" i="1" dirty="0"/>
              <a:t>gender-responsive approach to the 2015 agreement, in order to ensure enhanced action towards the ultimate objective of the Convention</a:t>
            </a:r>
            <a:r>
              <a:rPr lang="en-US" dirty="0" smtClean="0">
                <a:effectLst/>
              </a:rPr>
              <a:t> </a:t>
            </a:r>
          </a:p>
          <a:p>
            <a:pPr marL="0" indent="0">
              <a:buNone/>
            </a:pPr>
            <a:r>
              <a:rPr lang="en-US" dirty="0" smtClean="0"/>
              <a:t>Further information </a:t>
            </a:r>
          </a:p>
          <a:p>
            <a:pPr marL="0" indent="0" algn="ctr">
              <a:buNone/>
            </a:pPr>
            <a:r>
              <a:rPr lang="en-US" dirty="0" smtClean="0">
                <a:solidFill>
                  <a:schemeClr val="accent6"/>
                </a:solidFill>
                <a:hlinkClick r:id="rId2"/>
              </a:rPr>
              <a:t>http://www.wedo.org/</a:t>
            </a:r>
            <a:endParaRPr lang="en-US" dirty="0" smtClean="0">
              <a:solidFill>
                <a:schemeClr val="accent6"/>
              </a:solidFill>
            </a:endParaRPr>
          </a:p>
          <a:p>
            <a:pPr marL="0" indent="0" algn="ctr">
              <a:buNone/>
            </a:pPr>
            <a:r>
              <a:rPr lang="en-US" dirty="0" smtClean="0">
                <a:solidFill>
                  <a:schemeClr val="accent6"/>
                </a:solidFill>
                <a:hlinkClick r:id="rId3"/>
              </a:rPr>
              <a:t>http://www.gender-climate.org/</a:t>
            </a:r>
            <a:endParaRPr lang="en-US" dirty="0" smtClean="0">
              <a:solidFill>
                <a:schemeClr val="accent6"/>
              </a:solidFill>
            </a:endParaRPr>
          </a:p>
          <a:p>
            <a:pPr marL="0" indent="0">
              <a:buNone/>
            </a:pPr>
            <a:endParaRPr lang="en-US" dirty="0" smtClean="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2797050277"/>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15795</TotalTime>
  <Words>687</Words>
  <Application>Microsoft Macintosh PowerPoint</Application>
  <PresentationFormat>A4 Paper (210x297 mm)</PresentationFormat>
  <Paragraphs>75</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Default Design</vt:lpstr>
      <vt:lpstr>PowerPoint Presentation</vt:lpstr>
      <vt:lpstr>PowerPoint Presentation</vt:lpstr>
      <vt:lpstr>Importance of a gender approach to climate change </vt:lpstr>
      <vt:lpstr>Gender approach to climate change</vt:lpstr>
      <vt:lpstr>General approach for incorporating Gender Equality in the 2015 Climate Agreement </vt:lpstr>
      <vt:lpstr>Incorporating Gender Equality in the core elements of the 2015 Agreement </vt:lpstr>
      <vt:lpstr>Incorporating Gender Equality in the core elements of the 2015 Agreement </vt:lpstr>
      <vt:lpstr>Enabling actions for implementation </vt:lpstr>
      <vt:lpstr>For further information </vt:lpstr>
      <vt:lpstr>Thanks </vt:lpstr>
    </vt:vector>
  </TitlesOfParts>
  <Company>OIES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Negotiation Indices</dc:title>
  <dc:creator>Müller</dc:creator>
  <cp:lastModifiedBy>Sandra Freitas</cp:lastModifiedBy>
  <cp:revision>484</cp:revision>
  <dcterms:created xsi:type="dcterms:W3CDTF">2003-02-10T11:42:57Z</dcterms:created>
  <dcterms:modified xsi:type="dcterms:W3CDTF">2014-08-24T11:04:54Z</dcterms:modified>
</cp:coreProperties>
</file>