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08" r:id="rId3"/>
    <p:sldId id="306" r:id="rId4"/>
    <p:sldId id="307" r:id="rId5"/>
    <p:sldId id="282" r:id="rId6"/>
    <p:sldId id="299" r:id="rId7"/>
    <p:sldId id="301" r:id="rId8"/>
    <p:sldId id="309" r:id="rId9"/>
    <p:sldId id="288" r:id="rId10"/>
    <p:sldId id="303" r:id="rId11"/>
    <p:sldId id="290" r:id="rId12"/>
    <p:sldId id="291" r:id="rId13"/>
    <p:sldId id="293" r:id="rId14"/>
    <p:sldId id="310" r:id="rId15"/>
    <p:sldId id="296" r:id="rId16"/>
    <p:sldId id="304" r:id="rId17"/>
    <p:sldId id="305" r:id="rId18"/>
  </p:sldIdLst>
  <p:sldSz cx="12192000" cy="6858000"/>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9">
          <p15:clr>
            <a:srgbClr val="A4A3A4"/>
          </p15:clr>
        </p15:guide>
        <p15:guide id="2" pos="20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FF"/>
    <a:srgbClr val="FFFF00"/>
    <a:srgbClr val="00FF00"/>
    <a:srgbClr val="CC3300"/>
    <a:srgbClr val="6600CC"/>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77282" autoAdjust="0"/>
  </p:normalViewPr>
  <p:slideViewPr>
    <p:cSldViewPr showGuides="1">
      <p:cViewPr varScale="1">
        <p:scale>
          <a:sx n="53" d="100"/>
          <a:sy n="53" d="100"/>
        </p:scale>
        <p:origin x="816"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3119"/>
        <p:guide pos="209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B868279D-BB04-4859-BE73-18E37AF4DF40}" type="slidenum">
              <a:rPr lang="en-GB"/>
              <a:pPr>
                <a:defRPr/>
              </a:pPr>
              <a:t>‹#›</a:t>
            </a:fld>
            <a:endParaRPr lang="en-GB"/>
          </a:p>
        </p:txBody>
      </p:sp>
    </p:spTree>
    <p:extLst>
      <p:ext uri="{BB962C8B-B14F-4D97-AF65-F5344CB8AC3E}">
        <p14:creationId xmlns:p14="http://schemas.microsoft.com/office/powerpoint/2010/main" val="2012923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39688" y="706438"/>
            <a:ext cx="6691313"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E1F21D5C-4B6A-43D1-BF43-7E7A5EA4C5FD}" type="slidenum">
              <a:rPr lang="en-GB"/>
              <a:pPr>
                <a:defRPr/>
              </a:pPr>
              <a:t>‹#›</a:t>
            </a:fld>
            <a:endParaRPr lang="en-GB"/>
          </a:p>
        </p:txBody>
      </p:sp>
    </p:spTree>
    <p:extLst>
      <p:ext uri="{BB962C8B-B14F-4D97-AF65-F5344CB8AC3E}">
        <p14:creationId xmlns:p14="http://schemas.microsoft.com/office/powerpoint/2010/main" val="302969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8" y="706438"/>
            <a:ext cx="6691313" cy="37639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CC555FF-7594-445D-9E1E-B6EB7DBE3E7D}" type="slidenum">
              <a:rPr lang="en-GB" smtClean="0"/>
              <a:t>1</a:t>
            </a:fld>
            <a:endParaRPr lang="en-GB"/>
          </a:p>
        </p:txBody>
      </p:sp>
    </p:spTree>
    <p:extLst>
      <p:ext uri="{BB962C8B-B14F-4D97-AF65-F5344CB8AC3E}">
        <p14:creationId xmlns:p14="http://schemas.microsoft.com/office/powerpoint/2010/main" val="3262123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12</a:t>
            </a:fld>
            <a:endParaRPr lang="en-GB"/>
          </a:p>
        </p:txBody>
      </p:sp>
    </p:spTree>
    <p:extLst>
      <p:ext uri="{BB962C8B-B14F-4D97-AF65-F5344CB8AC3E}">
        <p14:creationId xmlns:p14="http://schemas.microsoft.com/office/powerpoint/2010/main" val="376011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For mitigation aspect: we already have IPCC good practice guidance. Decision text – refers to IPCC. We don’t have good practice guidance for support. Way behind the game. Think tanks should come up with criteria. Institutions to come up with criteria to measure support mechanisms. </a:t>
            </a:r>
          </a:p>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13</a:t>
            </a:fld>
            <a:endParaRPr lang="en-GB"/>
          </a:p>
        </p:txBody>
      </p:sp>
    </p:spTree>
    <p:extLst>
      <p:ext uri="{BB962C8B-B14F-4D97-AF65-F5344CB8AC3E}">
        <p14:creationId xmlns:p14="http://schemas.microsoft.com/office/powerpoint/2010/main" val="3904797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15</a:t>
            </a:fld>
            <a:endParaRPr lang="en-GB"/>
          </a:p>
        </p:txBody>
      </p:sp>
    </p:spTree>
    <p:extLst>
      <p:ext uri="{BB962C8B-B14F-4D97-AF65-F5344CB8AC3E}">
        <p14:creationId xmlns:p14="http://schemas.microsoft.com/office/powerpoint/2010/main" val="664400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16</a:t>
            </a:fld>
            <a:endParaRPr lang="en-GB"/>
          </a:p>
        </p:txBody>
      </p:sp>
    </p:spTree>
    <p:extLst>
      <p:ext uri="{BB962C8B-B14F-4D97-AF65-F5344CB8AC3E}">
        <p14:creationId xmlns:p14="http://schemas.microsoft.com/office/powerpoint/2010/main" val="65773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2</a:t>
            </a:fld>
            <a:endParaRPr lang="en-GB"/>
          </a:p>
        </p:txBody>
      </p:sp>
    </p:spTree>
    <p:extLst>
      <p:ext uri="{BB962C8B-B14F-4D97-AF65-F5344CB8AC3E}">
        <p14:creationId xmlns:p14="http://schemas.microsoft.com/office/powerpoint/2010/main" val="164346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8" y="706438"/>
            <a:ext cx="6691313" cy="3763962"/>
          </a:xfrm>
        </p:spPr>
      </p:sp>
      <p:sp>
        <p:nvSpPr>
          <p:cNvPr id="3" name="Notes Placeholder 2"/>
          <p:cNvSpPr>
            <a:spLocks noGrp="1"/>
          </p:cNvSpPr>
          <p:nvPr>
            <p:ph type="body" idx="1"/>
          </p:nvPr>
        </p:nvSpPr>
        <p:spPr/>
        <p:txBody>
          <a:bodyPr/>
          <a:lstStyle/>
          <a:p>
            <a:r>
              <a:rPr lang="en-GB" dirty="0" smtClean="0"/>
              <a:t>Operational way to ensure transparency</a:t>
            </a:r>
          </a:p>
          <a:p>
            <a:r>
              <a:rPr lang="en-GB" dirty="0" smtClean="0"/>
              <a:t>Link to global stocktake</a:t>
            </a:r>
            <a:endParaRPr lang="en-GB" dirty="0" smtClean="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3</a:t>
            </a:fld>
            <a:endParaRPr lang="en-GB"/>
          </a:p>
        </p:txBody>
      </p:sp>
    </p:spTree>
    <p:extLst>
      <p:ext uri="{BB962C8B-B14F-4D97-AF65-F5344CB8AC3E}">
        <p14:creationId xmlns:p14="http://schemas.microsoft.com/office/powerpoint/2010/main" val="9084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sz="1200" kern="1200" dirty="0" smtClean="0">
                <a:solidFill>
                  <a:schemeClr val="tx1"/>
                </a:solidFill>
                <a:effectLst/>
                <a:latin typeface="Times New Roman" pitchFamily="18" charset="0"/>
                <a:ea typeface="+mn-ea"/>
                <a:cs typeface="+mn-cs"/>
              </a:rPr>
              <a:t>What to be reported, how</a:t>
            </a:r>
            <a:r>
              <a:rPr lang="en-GB" sz="1200" kern="1200" baseline="0" dirty="0" smtClean="0">
                <a:solidFill>
                  <a:schemeClr val="tx1"/>
                </a:solidFill>
                <a:effectLst/>
                <a:latin typeface="Times New Roman" pitchFamily="18" charset="0"/>
                <a:ea typeface="+mn-ea"/>
                <a:cs typeface="+mn-cs"/>
              </a:rPr>
              <a:t> should the reporting be done, what are the options for reviewing?</a:t>
            </a:r>
            <a:endParaRPr lang="en-GB"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5</a:t>
            </a:fld>
            <a:endParaRPr lang="en-GB"/>
          </a:p>
        </p:txBody>
      </p:sp>
    </p:spTree>
    <p:extLst>
      <p:ext uri="{BB962C8B-B14F-4D97-AF65-F5344CB8AC3E}">
        <p14:creationId xmlns:p14="http://schemas.microsoft.com/office/powerpoint/2010/main" val="51867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6</a:t>
            </a:fld>
            <a:endParaRPr lang="en-GB"/>
          </a:p>
        </p:txBody>
      </p:sp>
    </p:spTree>
    <p:extLst>
      <p:ext uri="{BB962C8B-B14F-4D97-AF65-F5344CB8AC3E}">
        <p14:creationId xmlns:p14="http://schemas.microsoft.com/office/powerpoint/2010/main" val="2808631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7</a:t>
            </a:fld>
            <a:endParaRPr lang="en-GB"/>
          </a:p>
        </p:txBody>
      </p:sp>
    </p:spTree>
    <p:extLst>
      <p:ext uri="{BB962C8B-B14F-4D97-AF65-F5344CB8AC3E}">
        <p14:creationId xmlns:p14="http://schemas.microsoft.com/office/powerpoint/2010/main" val="34091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9</a:t>
            </a:fld>
            <a:endParaRPr lang="en-GB"/>
          </a:p>
        </p:txBody>
      </p:sp>
    </p:spTree>
    <p:extLst>
      <p:ext uri="{BB962C8B-B14F-4D97-AF65-F5344CB8AC3E}">
        <p14:creationId xmlns:p14="http://schemas.microsoft.com/office/powerpoint/2010/main" val="111437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Times New Roman" pitchFamily="18" charset="0"/>
                <a:ea typeface="+mn-ea"/>
                <a:cs typeface="+mn-cs"/>
              </a:rPr>
              <a:t>Our current transparency system – the reviewers are mitigation-centric, because what they were assessing were the results of the actions. Lots of inventory information. In Paris, different </a:t>
            </a:r>
            <a:r>
              <a:rPr lang="en-GB" sz="1200" kern="1200" dirty="0" err="1" smtClean="0">
                <a:solidFill>
                  <a:schemeClr val="tx1"/>
                </a:solidFill>
                <a:effectLst/>
                <a:latin typeface="Times New Roman" pitchFamily="18" charset="0"/>
                <a:ea typeface="+mn-ea"/>
                <a:cs typeface="+mn-cs"/>
              </a:rPr>
              <a:t>mindset</a:t>
            </a:r>
            <a:r>
              <a:rPr lang="en-GB" sz="1200" kern="1200" dirty="0" smtClean="0">
                <a:solidFill>
                  <a:schemeClr val="tx1"/>
                </a:solidFill>
                <a:effectLst/>
                <a:latin typeface="Times New Roman" pitchFamily="18" charset="0"/>
                <a:ea typeface="+mn-ea"/>
                <a:cs typeface="+mn-cs"/>
              </a:rPr>
              <a:t>: obligations of conduct. Move from carbon accounting to policy and measure focus. Might be more tricky to fulfil the “non-intrusive” principles. On this, it’s interesting experience with </a:t>
            </a:r>
            <a:r>
              <a:rPr lang="en-GB" sz="1200" kern="1200" dirty="0" err="1" smtClean="0">
                <a:solidFill>
                  <a:schemeClr val="tx1"/>
                </a:solidFill>
                <a:effectLst/>
                <a:latin typeface="Times New Roman" pitchFamily="18" charset="0"/>
                <a:ea typeface="+mn-ea"/>
                <a:cs typeface="+mn-cs"/>
              </a:rPr>
              <a:t>DoRs</a:t>
            </a:r>
            <a:r>
              <a:rPr lang="en-GB" sz="1200" kern="1200" dirty="0" smtClean="0">
                <a:solidFill>
                  <a:schemeClr val="tx1"/>
                </a:solidFill>
                <a:effectLst/>
                <a:latin typeface="Times New Roman" pitchFamily="18" charset="0"/>
                <a:ea typeface="+mn-ea"/>
                <a:cs typeface="+mn-cs"/>
              </a:rPr>
              <a:t>(?) – none of the analysts in the roster of experts focused on the contents of NAMAS – much more focused on inventories. Same issues will be raised.</a:t>
            </a:r>
          </a:p>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10</a:t>
            </a:fld>
            <a:endParaRPr lang="en-GB"/>
          </a:p>
        </p:txBody>
      </p:sp>
    </p:spTree>
    <p:extLst>
      <p:ext uri="{BB962C8B-B14F-4D97-AF65-F5344CB8AC3E}">
        <p14:creationId xmlns:p14="http://schemas.microsoft.com/office/powerpoint/2010/main" val="91889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1F21D5C-4B6A-43D1-BF43-7E7A5EA4C5FD}" type="slidenum">
              <a:rPr lang="en-GB" smtClean="0"/>
              <a:pPr>
                <a:defRPr/>
              </a:pPr>
              <a:t>11</a:t>
            </a:fld>
            <a:endParaRPr lang="en-GB"/>
          </a:p>
        </p:txBody>
      </p:sp>
    </p:spTree>
    <p:extLst>
      <p:ext uri="{BB962C8B-B14F-4D97-AF65-F5344CB8AC3E}">
        <p14:creationId xmlns:p14="http://schemas.microsoft.com/office/powerpoint/2010/main" val="1686153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62722" indent="0" algn="ctr">
              <a:buNone/>
              <a:defRPr/>
            </a:lvl2pPr>
            <a:lvl3pPr marL="1125444" indent="0" algn="ctr">
              <a:buNone/>
              <a:defRPr/>
            </a:lvl3pPr>
            <a:lvl4pPr marL="1688165" indent="0" algn="ctr">
              <a:buNone/>
              <a:defRPr/>
            </a:lvl4pPr>
            <a:lvl5pPr marL="2250887" indent="0" algn="ctr">
              <a:buNone/>
              <a:defRPr/>
            </a:lvl5pPr>
            <a:lvl6pPr marL="2813609" indent="0" algn="ctr">
              <a:buNone/>
              <a:defRPr/>
            </a:lvl6pPr>
            <a:lvl7pPr marL="3376331" indent="0" algn="ctr">
              <a:buNone/>
              <a:defRPr/>
            </a:lvl7pPr>
            <a:lvl8pPr marL="3939052" indent="0" algn="ctr">
              <a:buNone/>
              <a:defRPr/>
            </a:lvl8pPr>
            <a:lvl9pPr marL="4501774"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11DFD14-EA5E-4F4A-8071-A9BF468EBE9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EA56A5-A79F-4B08-A948-6B000113904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09600"/>
            <a:ext cx="25908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1" y="609600"/>
            <a:ext cx="7584831"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C546063-E8DB-456B-B89B-5FA5092421C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2A3A0DF-A303-4404-B49D-953B76B6FF6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923" b="1" cap="all"/>
            </a:lvl1pPr>
          </a:lstStyle>
          <a:p>
            <a:r>
              <a:rPr lang="en-US" smtClean="0"/>
              <a:t>Click to edit Master title style</a:t>
            </a:r>
            <a:endParaRPr lang="en-GB"/>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462"/>
            </a:lvl1pPr>
            <a:lvl2pPr marL="562722" indent="0">
              <a:buNone/>
              <a:defRPr sz="2215"/>
            </a:lvl2pPr>
            <a:lvl3pPr marL="1125444" indent="0">
              <a:buNone/>
              <a:defRPr sz="1969"/>
            </a:lvl3pPr>
            <a:lvl4pPr marL="1688165" indent="0">
              <a:buNone/>
              <a:defRPr sz="1723"/>
            </a:lvl4pPr>
            <a:lvl5pPr marL="2250887" indent="0">
              <a:buNone/>
              <a:defRPr sz="1723"/>
            </a:lvl5pPr>
            <a:lvl6pPr marL="2813609" indent="0">
              <a:buNone/>
              <a:defRPr sz="1723"/>
            </a:lvl6pPr>
            <a:lvl7pPr marL="3376331" indent="0">
              <a:buNone/>
              <a:defRPr sz="1723"/>
            </a:lvl7pPr>
            <a:lvl8pPr marL="3939052" indent="0">
              <a:buNone/>
              <a:defRPr sz="1723"/>
            </a:lvl8pPr>
            <a:lvl9pPr marL="4501774" indent="0">
              <a:buNone/>
              <a:defRPr sz="1723"/>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D9EA78-8153-447C-B6ED-C70C2A0D795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0" y="1981200"/>
            <a:ext cx="5087815" cy="41148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89785" y="1981200"/>
            <a:ext cx="5087815" cy="4114800"/>
          </a:xfrm>
        </p:spPr>
        <p:txBody>
          <a:bodyPr/>
          <a:lstStyle>
            <a:lvl1pPr>
              <a:defRPr sz="3446"/>
            </a:lvl1pPr>
            <a:lvl2pPr>
              <a:defRPr sz="2954"/>
            </a:lvl2pPr>
            <a:lvl3pPr>
              <a:defRPr sz="2462"/>
            </a:lvl3pPr>
            <a:lvl4pPr>
              <a:defRPr sz="2215"/>
            </a:lvl4pPr>
            <a:lvl5pPr>
              <a:defRPr sz="2215"/>
            </a:lvl5pPr>
            <a:lvl6pPr>
              <a:defRPr sz="2215"/>
            </a:lvl6pPr>
            <a:lvl7pPr>
              <a:defRPr sz="2215"/>
            </a:lvl7pPr>
            <a:lvl8pPr>
              <a:defRPr sz="2215"/>
            </a:lvl8pPr>
            <a:lvl9pPr>
              <a:defRPr sz="22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96F4E-F63F-425B-B962-4D38C673241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754"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954" b="1"/>
            </a:lvl1pPr>
            <a:lvl2pPr marL="562722" indent="0">
              <a:buNone/>
              <a:defRPr sz="2462" b="1"/>
            </a:lvl2pPr>
            <a:lvl3pPr marL="1125444" indent="0">
              <a:buNone/>
              <a:defRPr sz="2215" b="1"/>
            </a:lvl3pPr>
            <a:lvl4pPr marL="1688165" indent="0">
              <a:buNone/>
              <a:defRPr sz="1969" b="1"/>
            </a:lvl4pPr>
            <a:lvl5pPr marL="2250887" indent="0">
              <a:buNone/>
              <a:defRPr sz="1969" b="1"/>
            </a:lvl5pPr>
            <a:lvl6pPr marL="2813609" indent="0">
              <a:buNone/>
              <a:defRPr sz="1969" b="1"/>
            </a:lvl6pPr>
            <a:lvl7pPr marL="3376331" indent="0">
              <a:buNone/>
              <a:defRPr sz="1969" b="1"/>
            </a:lvl7pPr>
            <a:lvl8pPr marL="3939052" indent="0">
              <a:buNone/>
              <a:defRPr sz="1969" b="1"/>
            </a:lvl8pPr>
            <a:lvl9pPr marL="4501774" indent="0">
              <a:buNone/>
              <a:defRPr sz="1969" b="1"/>
            </a:lvl9pPr>
          </a:lstStyle>
          <a:p>
            <a:pPr lvl="0"/>
            <a:r>
              <a:rPr lang="en-US" smtClean="0"/>
              <a:t>Click to edit Master text styles</a:t>
            </a:r>
          </a:p>
        </p:txBody>
      </p:sp>
      <p:sp>
        <p:nvSpPr>
          <p:cNvPr id="6" name="Content Placeholder 5"/>
          <p:cNvSpPr>
            <a:spLocks noGrp="1"/>
          </p:cNvSpPr>
          <p:nvPr>
            <p:ph sz="quarter" idx="4"/>
          </p:nvPr>
        </p:nvSpPr>
        <p:spPr>
          <a:xfrm>
            <a:off x="6193693" y="2174875"/>
            <a:ext cx="5388708" cy="3951288"/>
          </a:xfrm>
        </p:spPr>
        <p:txBody>
          <a:bodyPr/>
          <a:lstStyle>
            <a:lvl1pPr>
              <a:defRPr sz="2954"/>
            </a:lvl1pPr>
            <a:lvl2pPr>
              <a:defRPr sz="2462"/>
            </a:lvl2pPr>
            <a:lvl3pPr>
              <a:defRPr sz="2215"/>
            </a:lvl3pPr>
            <a:lvl4pPr>
              <a:defRPr sz="1969"/>
            </a:lvl4pPr>
            <a:lvl5pPr>
              <a:defRPr sz="1969"/>
            </a:lvl5pPr>
            <a:lvl6pPr>
              <a:defRPr sz="1969"/>
            </a:lvl6pPr>
            <a:lvl7pPr>
              <a:defRPr sz="1969"/>
            </a:lvl7pPr>
            <a:lvl8pPr>
              <a:defRPr sz="1969"/>
            </a:lvl8pPr>
            <a:lvl9pPr>
              <a:defRPr sz="196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3832345-0C0C-4EB9-B3B6-200DBA18B16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992709-9178-4553-8FDC-5F634DE4814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814FE7A-9DD8-44A4-9DB2-8C4ADC59B52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462" b="1"/>
            </a:lvl1pPr>
          </a:lstStyle>
          <a:p>
            <a:r>
              <a:rPr lang="en-US" smtClean="0"/>
              <a:t>Click to edit Master title style</a:t>
            </a:r>
            <a:endParaRPr lang="en-GB"/>
          </a:p>
        </p:txBody>
      </p:sp>
      <p:sp>
        <p:nvSpPr>
          <p:cNvPr id="3" name="Content Placeholder 2"/>
          <p:cNvSpPr>
            <a:spLocks noGrp="1"/>
          </p:cNvSpPr>
          <p:nvPr>
            <p:ph idx="1"/>
          </p:nvPr>
        </p:nvSpPr>
        <p:spPr>
          <a:xfrm>
            <a:off x="4767385" y="273051"/>
            <a:ext cx="6815015" cy="5853113"/>
          </a:xfrm>
        </p:spPr>
        <p:txBody>
          <a:bodyPr/>
          <a:lstStyle>
            <a:lvl1pPr>
              <a:defRPr sz="3939"/>
            </a:lvl1pPr>
            <a:lvl2pPr>
              <a:defRPr sz="3446"/>
            </a:lvl2pPr>
            <a:lvl3pPr>
              <a:defRPr sz="2954"/>
            </a:lvl3pPr>
            <a:lvl4pPr>
              <a:defRPr sz="2462"/>
            </a:lvl4pPr>
            <a:lvl5pPr>
              <a:defRPr sz="2462"/>
            </a:lvl5pPr>
            <a:lvl6pPr>
              <a:defRPr sz="2462"/>
            </a:lvl6pPr>
            <a:lvl7pPr>
              <a:defRPr sz="2462"/>
            </a:lvl7pPr>
            <a:lvl8pPr>
              <a:defRPr sz="2462"/>
            </a:lvl8pPr>
            <a:lvl9pPr>
              <a:defRPr sz="246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3AF631E-F71E-4CB7-BA21-661E123F7AC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462" b="1"/>
            </a:lvl1pPr>
          </a:lstStyle>
          <a:p>
            <a:r>
              <a:rPr lang="en-US" smtClean="0"/>
              <a:t>Click to edit Master title style</a:t>
            </a:r>
            <a:endParaRPr lang="en-GB"/>
          </a:p>
        </p:txBody>
      </p:sp>
      <p:sp>
        <p:nvSpPr>
          <p:cNvPr id="3" name="Picture Placeholder 2"/>
          <p:cNvSpPr>
            <a:spLocks noGrp="1"/>
          </p:cNvSpPr>
          <p:nvPr>
            <p:ph type="pic" idx="1"/>
          </p:nvPr>
        </p:nvSpPr>
        <p:spPr>
          <a:xfrm>
            <a:off x="2389554" y="612775"/>
            <a:ext cx="7315200" cy="4114800"/>
          </a:xfrm>
        </p:spPr>
        <p:txBody>
          <a:bodyPr/>
          <a:lstStyle>
            <a:lvl1pPr marL="0" indent="0">
              <a:buNone/>
              <a:defRPr sz="3939"/>
            </a:lvl1pPr>
            <a:lvl2pPr marL="562722" indent="0">
              <a:buNone/>
              <a:defRPr sz="3446"/>
            </a:lvl2pPr>
            <a:lvl3pPr marL="1125444" indent="0">
              <a:buNone/>
              <a:defRPr sz="2954"/>
            </a:lvl3pPr>
            <a:lvl4pPr marL="1688165" indent="0">
              <a:buNone/>
              <a:defRPr sz="2462"/>
            </a:lvl4pPr>
            <a:lvl5pPr marL="2250887" indent="0">
              <a:buNone/>
              <a:defRPr sz="2462"/>
            </a:lvl5pPr>
            <a:lvl6pPr marL="2813609" indent="0">
              <a:buNone/>
              <a:defRPr sz="2462"/>
            </a:lvl6pPr>
            <a:lvl7pPr marL="3376331" indent="0">
              <a:buNone/>
              <a:defRPr sz="2462"/>
            </a:lvl7pPr>
            <a:lvl8pPr marL="3939052" indent="0">
              <a:buNone/>
              <a:defRPr sz="2462"/>
            </a:lvl8pPr>
            <a:lvl9pPr marL="4501774" indent="0">
              <a:buNone/>
              <a:defRPr sz="2462"/>
            </a:lvl9pPr>
          </a:lstStyle>
          <a:p>
            <a:pPr lvl="0"/>
            <a:endParaRPr lang="en-GB" noProof="0" smtClean="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723"/>
            </a:lvl1pPr>
            <a:lvl2pPr marL="562722" indent="0">
              <a:buNone/>
              <a:defRPr sz="1477"/>
            </a:lvl2pPr>
            <a:lvl3pPr marL="1125444" indent="0">
              <a:buNone/>
              <a:defRPr sz="1231"/>
            </a:lvl3pPr>
            <a:lvl4pPr marL="1688165" indent="0">
              <a:buNone/>
              <a:defRPr sz="1108"/>
            </a:lvl4pPr>
            <a:lvl5pPr marL="2250887" indent="0">
              <a:buNone/>
              <a:defRPr sz="1108"/>
            </a:lvl5pPr>
            <a:lvl6pPr marL="2813609" indent="0">
              <a:buNone/>
              <a:defRPr sz="1108"/>
            </a:lvl6pPr>
            <a:lvl7pPr marL="3376331" indent="0">
              <a:buNone/>
              <a:defRPr sz="1108"/>
            </a:lvl7pPr>
            <a:lvl8pPr marL="3939052" indent="0">
              <a:buNone/>
              <a:defRPr sz="1108"/>
            </a:lvl8pPr>
            <a:lvl9pPr marL="4501774" indent="0">
              <a:buNone/>
              <a:defRPr sz="1108"/>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A78116-C083-4300-A560-95FC7B46F18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723"/>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723"/>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723"/>
            </a:lvl1pPr>
          </a:lstStyle>
          <a:p>
            <a:pPr>
              <a:defRPr/>
            </a:pPr>
            <a:fld id="{964B39A9-C8F8-4367-8097-A1AD61D85115}" type="slidenum">
              <a:rPr lang="en-GB"/>
              <a:pPr>
                <a:defRPr/>
              </a:pPr>
              <a:t>‹#›</a:t>
            </a:fld>
            <a:endParaRPr lang="en-GB"/>
          </a:p>
        </p:txBody>
      </p:sp>
      <p:sp>
        <p:nvSpPr>
          <p:cNvPr id="1031" name="Text Box 7"/>
          <p:cNvSpPr txBox="1">
            <a:spLocks noChangeArrowheads="1"/>
          </p:cNvSpPr>
          <p:nvPr userDrawn="1"/>
        </p:nvSpPr>
        <p:spPr bwMode="auto">
          <a:xfrm>
            <a:off x="11101754" y="1268413"/>
            <a:ext cx="844062" cy="5473700"/>
          </a:xfrm>
          <a:prstGeom prst="rect">
            <a:avLst/>
          </a:prstGeom>
          <a:noFill/>
          <a:ln w="9525">
            <a:noFill/>
            <a:miter lim="800000"/>
            <a:headEnd/>
            <a:tailEnd/>
          </a:ln>
        </p:spPr>
        <p:txBody>
          <a:bodyPr vert="eaVert"/>
          <a:lstStyle/>
          <a:p>
            <a:pPr eaLnBrk="0" hangingPunct="0">
              <a:defRPr/>
            </a:pPr>
            <a:r>
              <a:rPr lang="en-GB" sz="3200">
                <a:solidFill>
                  <a:srgbClr val="800080"/>
                </a:solidFill>
                <a:latin typeface="Gill Sans" pitchFamily="34" charset="0"/>
              </a:rPr>
              <a:t>european capacity building initiative ecbi</a:t>
            </a:r>
          </a:p>
        </p:txBody>
      </p:sp>
      <p:pic>
        <p:nvPicPr>
          <p:cNvPr id="4104" name="Picture 8"/>
          <p:cNvPicPr>
            <a:picLocks noChangeAspect="1" noChangeArrowheads="1"/>
          </p:cNvPicPr>
          <p:nvPr userDrawn="1"/>
        </p:nvPicPr>
        <p:blipFill>
          <a:blip r:embed="rId13" cstate="print"/>
          <a:srcRect r="1465" b="1465"/>
          <a:stretch>
            <a:fillRect/>
          </a:stretch>
        </p:blipFill>
        <p:spPr bwMode="auto">
          <a:xfrm>
            <a:off x="10707078" y="188914"/>
            <a:ext cx="1191846"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5416">
          <a:solidFill>
            <a:schemeClr val="tx2"/>
          </a:solidFill>
          <a:latin typeface="+mj-lt"/>
          <a:ea typeface="+mj-ea"/>
          <a:cs typeface="+mj-cs"/>
        </a:defRPr>
      </a:lvl1pPr>
      <a:lvl2pPr algn="ctr" rtl="0" eaLnBrk="0" fontAlgn="base" hangingPunct="0">
        <a:spcBef>
          <a:spcPct val="0"/>
        </a:spcBef>
        <a:spcAft>
          <a:spcPct val="0"/>
        </a:spcAft>
        <a:defRPr sz="5416">
          <a:solidFill>
            <a:schemeClr val="tx2"/>
          </a:solidFill>
          <a:latin typeface="Times New Roman" pitchFamily="18" charset="0"/>
        </a:defRPr>
      </a:lvl2pPr>
      <a:lvl3pPr algn="ctr" rtl="0" eaLnBrk="0" fontAlgn="base" hangingPunct="0">
        <a:spcBef>
          <a:spcPct val="0"/>
        </a:spcBef>
        <a:spcAft>
          <a:spcPct val="0"/>
        </a:spcAft>
        <a:defRPr sz="5416">
          <a:solidFill>
            <a:schemeClr val="tx2"/>
          </a:solidFill>
          <a:latin typeface="Times New Roman" pitchFamily="18" charset="0"/>
        </a:defRPr>
      </a:lvl3pPr>
      <a:lvl4pPr algn="ctr" rtl="0" eaLnBrk="0" fontAlgn="base" hangingPunct="0">
        <a:spcBef>
          <a:spcPct val="0"/>
        </a:spcBef>
        <a:spcAft>
          <a:spcPct val="0"/>
        </a:spcAft>
        <a:defRPr sz="5416">
          <a:solidFill>
            <a:schemeClr val="tx2"/>
          </a:solidFill>
          <a:latin typeface="Times New Roman" pitchFamily="18" charset="0"/>
        </a:defRPr>
      </a:lvl4pPr>
      <a:lvl5pPr algn="ctr" rtl="0" eaLnBrk="0" fontAlgn="base" hangingPunct="0">
        <a:spcBef>
          <a:spcPct val="0"/>
        </a:spcBef>
        <a:spcAft>
          <a:spcPct val="0"/>
        </a:spcAft>
        <a:defRPr sz="5416">
          <a:solidFill>
            <a:schemeClr val="tx2"/>
          </a:solidFill>
          <a:latin typeface="Times New Roman" pitchFamily="18" charset="0"/>
        </a:defRPr>
      </a:lvl5pPr>
      <a:lvl6pPr marL="562722" algn="ctr" rtl="0" fontAlgn="base">
        <a:spcBef>
          <a:spcPct val="0"/>
        </a:spcBef>
        <a:spcAft>
          <a:spcPct val="0"/>
        </a:spcAft>
        <a:defRPr sz="5416">
          <a:solidFill>
            <a:schemeClr val="tx2"/>
          </a:solidFill>
          <a:latin typeface="Times New Roman" pitchFamily="18" charset="0"/>
        </a:defRPr>
      </a:lvl6pPr>
      <a:lvl7pPr marL="1125444" algn="ctr" rtl="0" fontAlgn="base">
        <a:spcBef>
          <a:spcPct val="0"/>
        </a:spcBef>
        <a:spcAft>
          <a:spcPct val="0"/>
        </a:spcAft>
        <a:defRPr sz="5416">
          <a:solidFill>
            <a:schemeClr val="tx2"/>
          </a:solidFill>
          <a:latin typeface="Times New Roman" pitchFamily="18" charset="0"/>
        </a:defRPr>
      </a:lvl7pPr>
      <a:lvl8pPr marL="1688165" algn="ctr" rtl="0" fontAlgn="base">
        <a:spcBef>
          <a:spcPct val="0"/>
        </a:spcBef>
        <a:spcAft>
          <a:spcPct val="0"/>
        </a:spcAft>
        <a:defRPr sz="5416">
          <a:solidFill>
            <a:schemeClr val="tx2"/>
          </a:solidFill>
          <a:latin typeface="Times New Roman" pitchFamily="18" charset="0"/>
        </a:defRPr>
      </a:lvl8pPr>
      <a:lvl9pPr marL="2250887" algn="ctr" rtl="0" fontAlgn="base">
        <a:spcBef>
          <a:spcPct val="0"/>
        </a:spcBef>
        <a:spcAft>
          <a:spcPct val="0"/>
        </a:spcAft>
        <a:defRPr sz="5416">
          <a:solidFill>
            <a:schemeClr val="tx2"/>
          </a:solidFill>
          <a:latin typeface="Times New Roman" pitchFamily="18" charset="0"/>
        </a:defRPr>
      </a:lvl9pPr>
    </p:titleStyle>
    <p:bodyStyle>
      <a:lvl1pPr marL="422041" indent="-422041" algn="l" rtl="0" eaLnBrk="0" fontAlgn="base" hangingPunct="0">
        <a:spcBef>
          <a:spcPct val="20000"/>
        </a:spcBef>
        <a:spcAft>
          <a:spcPct val="0"/>
        </a:spcAft>
        <a:buChar char="•"/>
        <a:defRPr sz="3939">
          <a:solidFill>
            <a:schemeClr val="tx1"/>
          </a:solidFill>
          <a:latin typeface="+mn-lt"/>
          <a:ea typeface="+mn-ea"/>
          <a:cs typeface="+mn-cs"/>
        </a:defRPr>
      </a:lvl1pPr>
      <a:lvl2pPr marL="914423" indent="-351701" algn="l" rtl="0" eaLnBrk="0" fontAlgn="base" hangingPunct="0">
        <a:spcBef>
          <a:spcPct val="20000"/>
        </a:spcBef>
        <a:spcAft>
          <a:spcPct val="0"/>
        </a:spcAft>
        <a:buChar char="–"/>
        <a:defRPr sz="3446">
          <a:solidFill>
            <a:schemeClr val="tx1"/>
          </a:solidFill>
          <a:latin typeface="+mn-lt"/>
        </a:defRPr>
      </a:lvl2pPr>
      <a:lvl3pPr marL="1406804" indent="-281361" algn="l" rtl="0" eaLnBrk="0" fontAlgn="base" hangingPunct="0">
        <a:spcBef>
          <a:spcPct val="20000"/>
        </a:spcBef>
        <a:spcAft>
          <a:spcPct val="0"/>
        </a:spcAft>
        <a:buChar char="•"/>
        <a:defRPr sz="2954">
          <a:solidFill>
            <a:schemeClr val="tx1"/>
          </a:solidFill>
          <a:latin typeface="+mn-lt"/>
        </a:defRPr>
      </a:lvl3pPr>
      <a:lvl4pPr marL="1969526" indent="-281361" algn="l" rtl="0" eaLnBrk="0" fontAlgn="base" hangingPunct="0">
        <a:spcBef>
          <a:spcPct val="20000"/>
        </a:spcBef>
        <a:spcAft>
          <a:spcPct val="0"/>
        </a:spcAft>
        <a:buChar char="–"/>
        <a:defRPr sz="2462">
          <a:solidFill>
            <a:schemeClr val="tx1"/>
          </a:solidFill>
          <a:latin typeface="+mn-lt"/>
        </a:defRPr>
      </a:lvl4pPr>
      <a:lvl5pPr marL="2532248" indent="-281361" algn="l" rtl="0" eaLnBrk="0" fontAlgn="base" hangingPunct="0">
        <a:spcBef>
          <a:spcPct val="20000"/>
        </a:spcBef>
        <a:spcAft>
          <a:spcPct val="0"/>
        </a:spcAft>
        <a:buChar char="»"/>
        <a:defRPr sz="2462">
          <a:solidFill>
            <a:schemeClr val="tx1"/>
          </a:solidFill>
          <a:latin typeface="+mn-lt"/>
        </a:defRPr>
      </a:lvl5pPr>
      <a:lvl6pPr marL="3094970" indent="-281361" algn="l" rtl="0" fontAlgn="base">
        <a:spcBef>
          <a:spcPct val="20000"/>
        </a:spcBef>
        <a:spcAft>
          <a:spcPct val="0"/>
        </a:spcAft>
        <a:buChar char="»"/>
        <a:defRPr sz="2462">
          <a:solidFill>
            <a:schemeClr val="tx1"/>
          </a:solidFill>
          <a:latin typeface="+mn-lt"/>
        </a:defRPr>
      </a:lvl6pPr>
      <a:lvl7pPr marL="3657691" indent="-281361" algn="l" rtl="0" fontAlgn="base">
        <a:spcBef>
          <a:spcPct val="20000"/>
        </a:spcBef>
        <a:spcAft>
          <a:spcPct val="0"/>
        </a:spcAft>
        <a:buChar char="»"/>
        <a:defRPr sz="2462">
          <a:solidFill>
            <a:schemeClr val="tx1"/>
          </a:solidFill>
          <a:latin typeface="+mn-lt"/>
        </a:defRPr>
      </a:lvl7pPr>
      <a:lvl8pPr marL="4220413" indent="-281361" algn="l" rtl="0" fontAlgn="base">
        <a:spcBef>
          <a:spcPct val="20000"/>
        </a:spcBef>
        <a:spcAft>
          <a:spcPct val="0"/>
        </a:spcAft>
        <a:buChar char="»"/>
        <a:defRPr sz="2462">
          <a:solidFill>
            <a:schemeClr val="tx1"/>
          </a:solidFill>
          <a:latin typeface="+mn-lt"/>
        </a:defRPr>
      </a:lvl8pPr>
      <a:lvl9pPr marL="4783135" indent="-281361" algn="l" rtl="0" fontAlgn="base">
        <a:spcBef>
          <a:spcPct val="20000"/>
        </a:spcBef>
        <a:spcAft>
          <a:spcPct val="0"/>
        </a:spcAft>
        <a:buChar char="»"/>
        <a:defRPr sz="2462">
          <a:solidFill>
            <a:schemeClr val="tx1"/>
          </a:solidFill>
          <a:latin typeface="+mn-lt"/>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b="1" dirty="0" smtClean="0"/>
              <a:t/>
            </a:r>
            <a:br>
              <a:rPr lang="en-GB" sz="3200" b="1" dirty="0" smtClean="0"/>
            </a:br>
            <a:r>
              <a:rPr lang="en-GB" sz="3200" b="1" dirty="0" smtClean="0">
                <a:solidFill>
                  <a:srgbClr val="660066"/>
                </a:solidFill>
              </a:rPr>
              <a:t>Transparency </a:t>
            </a:r>
            <a:r>
              <a:rPr lang="en-GB" sz="3200" b="1" dirty="0">
                <a:solidFill>
                  <a:srgbClr val="660066"/>
                </a:solidFill>
              </a:rPr>
              <a:t>of Action and Support under the Paris </a:t>
            </a:r>
            <a:r>
              <a:rPr lang="en-GB" sz="3200" b="1" dirty="0" smtClean="0">
                <a:solidFill>
                  <a:srgbClr val="660066"/>
                </a:solidFill>
              </a:rPr>
              <a:t>Agreement</a:t>
            </a:r>
            <a:endParaRPr lang="en-GB" sz="3200" dirty="0">
              <a:solidFill>
                <a:srgbClr val="660066"/>
              </a:solidFill>
            </a:endParaRPr>
          </a:p>
        </p:txBody>
      </p:sp>
      <p:sp>
        <p:nvSpPr>
          <p:cNvPr id="5" name="Content Placeholder 4"/>
          <p:cNvSpPr>
            <a:spLocks noGrp="1"/>
          </p:cNvSpPr>
          <p:nvPr>
            <p:ph type="subTitle" idx="1"/>
          </p:nvPr>
        </p:nvSpPr>
        <p:spPr/>
        <p:txBody>
          <a:bodyPr>
            <a:normAutofit/>
          </a:bodyPr>
          <a:lstStyle/>
          <a:p>
            <a:pPr marL="0" indent="0">
              <a:buNone/>
            </a:pPr>
            <a:endParaRPr lang="en-GB" sz="2462" i="1" dirty="0" smtClean="0"/>
          </a:p>
          <a:p>
            <a:pPr marL="0" indent="0">
              <a:buNone/>
            </a:pPr>
            <a:r>
              <a:rPr lang="en-GB" sz="2462" i="1" dirty="0" smtClean="0"/>
              <a:t>Achala Abeysinghe</a:t>
            </a:r>
          </a:p>
          <a:p>
            <a:pPr marL="0" indent="0">
              <a:buNone/>
            </a:pPr>
            <a:endParaRPr lang="en-GB" sz="2462" i="1" dirty="0"/>
          </a:p>
        </p:txBody>
      </p:sp>
      <p:sp>
        <p:nvSpPr>
          <p:cNvPr id="3" name="Rectangle 2"/>
          <p:cNvSpPr/>
          <p:nvPr/>
        </p:nvSpPr>
        <p:spPr>
          <a:xfrm>
            <a:off x="695400" y="5638800"/>
            <a:ext cx="105822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GB" sz="2000" dirty="0" smtClean="0">
              <a:solidFill>
                <a:schemeClr val="tx1"/>
              </a:solidFill>
            </a:endParaRPr>
          </a:p>
          <a:p>
            <a:pPr marL="0" indent="0">
              <a:buNone/>
            </a:pPr>
            <a:endParaRPr lang="en-GB" sz="2000" dirty="0">
              <a:solidFill>
                <a:schemeClr val="tx1"/>
              </a:solidFill>
            </a:endParaRPr>
          </a:p>
          <a:p>
            <a:pPr marL="0" indent="0">
              <a:buNone/>
            </a:pPr>
            <a:r>
              <a:rPr lang="en-GB" sz="2000" dirty="0" smtClean="0">
                <a:solidFill>
                  <a:schemeClr val="tx1"/>
                </a:solidFill>
              </a:rPr>
              <a:t>Initial presentation based on the draft paper on ‘Transparency of Action and Support under the Paris Agreement’ by </a:t>
            </a:r>
            <a:r>
              <a:rPr lang="en-GB" sz="2000" i="1" dirty="0">
                <a:solidFill>
                  <a:schemeClr val="tx1"/>
                </a:solidFill>
              </a:rPr>
              <a:t>Harro van Asselt, Romain Weikmans, Timmons Roberts, Achala Abeysinghe</a:t>
            </a:r>
            <a:endParaRPr lang="en-GB" sz="2000" dirty="0">
              <a:solidFill>
                <a:schemeClr val="tx1"/>
              </a:solidFill>
            </a:endParaRPr>
          </a:p>
          <a:p>
            <a:pPr marL="1471437" lvl="8" indent="0">
              <a:buNone/>
            </a:pPr>
            <a:endParaRPr lang="en-GB" sz="2800" dirty="0">
              <a:solidFill>
                <a:srgbClr val="660066"/>
              </a:solidFill>
            </a:endParaRPr>
          </a:p>
          <a:p>
            <a:pPr algn="ctr"/>
            <a:endParaRPr lang="en-GB" dirty="0"/>
          </a:p>
        </p:txBody>
      </p:sp>
    </p:spTree>
    <p:extLst>
      <p:ext uri="{BB962C8B-B14F-4D97-AF65-F5344CB8AC3E}">
        <p14:creationId xmlns:p14="http://schemas.microsoft.com/office/powerpoint/2010/main" val="2108750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340" y="332656"/>
            <a:ext cx="11122260" cy="5763344"/>
          </a:xfrm>
        </p:spPr>
        <p:txBody>
          <a:bodyPr/>
          <a:lstStyle/>
          <a:p>
            <a:pPr lvl="0"/>
            <a:r>
              <a:rPr lang="en-GB" sz="2400" b="1" kern="1200" dirty="0" smtClean="0">
                <a:latin typeface="Times New Roman" pitchFamily="18" charset="0"/>
              </a:rPr>
              <a:t>Other factors to consider in terms of review: </a:t>
            </a:r>
          </a:p>
          <a:p>
            <a:pPr lvl="1">
              <a:buFont typeface="Courier New" panose="02070309020205020404" pitchFamily="49" charset="0"/>
              <a:buChar char="o"/>
            </a:pPr>
            <a:r>
              <a:rPr lang="en-GB" sz="2400" b="1" kern="1200" dirty="0" smtClean="0">
                <a:latin typeface="Times New Roman" pitchFamily="18" charset="0"/>
              </a:rPr>
              <a:t>Time </a:t>
            </a:r>
            <a:r>
              <a:rPr lang="en-GB" sz="2400" b="1" kern="1200" dirty="0" smtClean="0">
                <a:latin typeface="Times New Roman" pitchFamily="18" charset="0"/>
              </a:rPr>
              <a:t>constraints</a:t>
            </a:r>
          </a:p>
          <a:p>
            <a:pPr marL="562722" lvl="1" indent="0">
              <a:buNone/>
            </a:pPr>
            <a:endParaRPr lang="en-GB" sz="2400" kern="1200" dirty="0" smtClean="0">
              <a:latin typeface="Times New Roman" pitchFamily="18" charset="0"/>
            </a:endParaRPr>
          </a:p>
          <a:p>
            <a:pPr lvl="1">
              <a:buFont typeface="Courier New" panose="02070309020205020404" pitchFamily="49" charset="0"/>
              <a:buChar char="o"/>
            </a:pPr>
            <a:r>
              <a:rPr lang="en-GB" sz="2400" b="1" kern="1200" dirty="0" smtClean="0">
                <a:latin typeface="Times New Roman" pitchFamily="18" charset="0"/>
              </a:rPr>
              <a:t>Financial </a:t>
            </a:r>
            <a:r>
              <a:rPr lang="en-GB" sz="2400" b="1" kern="1200" dirty="0">
                <a:latin typeface="Times New Roman" pitchFamily="18" charset="0"/>
              </a:rPr>
              <a:t>and human resources </a:t>
            </a:r>
            <a:r>
              <a:rPr lang="en-GB" sz="2400" b="1" kern="1200" dirty="0" smtClean="0">
                <a:latin typeface="Times New Roman" pitchFamily="18" charset="0"/>
              </a:rPr>
              <a:t>for </a:t>
            </a:r>
            <a:r>
              <a:rPr lang="en-GB" sz="2400" b="1" kern="1200" dirty="0" smtClean="0">
                <a:latin typeface="Times New Roman" pitchFamily="18" charset="0"/>
              </a:rPr>
              <a:t>review</a:t>
            </a:r>
          </a:p>
          <a:p>
            <a:pPr marL="562722" lvl="1" indent="0">
              <a:buNone/>
            </a:pPr>
            <a:endParaRPr lang="en-GB" sz="2400" kern="1200" dirty="0" smtClean="0">
              <a:latin typeface="Times New Roman" pitchFamily="18" charset="0"/>
            </a:endParaRPr>
          </a:p>
          <a:p>
            <a:pPr lvl="1">
              <a:buFont typeface="Courier New" panose="02070309020205020404" pitchFamily="49" charset="0"/>
              <a:buChar char="o"/>
            </a:pPr>
            <a:r>
              <a:rPr lang="en-GB" sz="2400" b="1" kern="1200" dirty="0" smtClean="0">
                <a:latin typeface="Times New Roman" pitchFamily="18" charset="0"/>
              </a:rPr>
              <a:t>The expertise of existing </a:t>
            </a:r>
            <a:r>
              <a:rPr lang="en-GB" sz="2400" b="1" kern="1200" dirty="0">
                <a:latin typeface="Times New Roman" pitchFamily="18" charset="0"/>
              </a:rPr>
              <a:t>roster of experts </a:t>
            </a:r>
            <a:r>
              <a:rPr lang="en-GB" sz="2400" kern="1200" dirty="0" smtClean="0">
                <a:latin typeface="Times New Roman" pitchFamily="18" charset="0"/>
              </a:rPr>
              <a:t>(primarily geared </a:t>
            </a:r>
            <a:r>
              <a:rPr lang="en-GB" sz="2400" kern="1200" dirty="0">
                <a:latin typeface="Times New Roman" pitchFamily="18" charset="0"/>
              </a:rPr>
              <a:t>towards reviewing mitigation-related </a:t>
            </a:r>
            <a:r>
              <a:rPr lang="en-GB" sz="2400" kern="1200" dirty="0" smtClean="0">
                <a:latin typeface="Times New Roman" pitchFamily="18" charset="0"/>
              </a:rPr>
              <a:t>action, much more focus on inventories, none of the analysis in the roaster of experts focused on the contents of NAMAs)</a:t>
            </a:r>
          </a:p>
          <a:p>
            <a:pPr marL="562722" lvl="1" indent="0">
              <a:buNone/>
            </a:pPr>
            <a:endParaRPr lang="en-GB" sz="2400" kern="1200" dirty="0" smtClean="0">
              <a:latin typeface="Times New Roman" pitchFamily="18" charset="0"/>
            </a:endParaRPr>
          </a:p>
          <a:p>
            <a:pPr lvl="1">
              <a:buFont typeface="Courier New" panose="02070309020205020404" pitchFamily="49" charset="0"/>
              <a:buChar char="o"/>
            </a:pPr>
            <a:r>
              <a:rPr lang="en-GB" sz="2400" kern="1200" dirty="0" smtClean="0">
                <a:latin typeface="Times New Roman" pitchFamily="18" charset="0"/>
              </a:rPr>
              <a:t>There must be </a:t>
            </a:r>
            <a:r>
              <a:rPr lang="en-GB" sz="2400" b="1" kern="1200" dirty="0" smtClean="0">
                <a:latin typeface="Times New Roman" pitchFamily="18" charset="0"/>
              </a:rPr>
              <a:t>guaranteed support for all experts</a:t>
            </a:r>
            <a:endParaRPr lang="en-GB" sz="2400" b="1" kern="1200" dirty="0">
              <a:latin typeface="Times New Roman" pitchFamily="18" charset="0"/>
            </a:endParaRPr>
          </a:p>
          <a:p>
            <a:pPr marL="0" indent="0">
              <a:buNone/>
            </a:pPr>
            <a:endParaRPr lang="en-GB" sz="2400" b="1" dirty="0"/>
          </a:p>
        </p:txBody>
      </p:sp>
    </p:spTree>
    <p:extLst>
      <p:ext uri="{BB962C8B-B14F-4D97-AF65-F5344CB8AC3E}">
        <p14:creationId xmlns:p14="http://schemas.microsoft.com/office/powerpoint/2010/main" val="3719736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t>L</a:t>
            </a:r>
            <a:r>
              <a:rPr lang="en-GB" sz="2400" b="1" dirty="0" smtClean="0"/>
              <a:t>inkages between further guidelines for NDC/ their </a:t>
            </a:r>
            <a:r>
              <a:rPr lang="en-GB" sz="2400" b="1" dirty="0"/>
              <a:t>accompanying information </a:t>
            </a:r>
            <a:r>
              <a:rPr lang="en-GB" sz="2400" b="1" dirty="0" smtClean="0"/>
              <a:t>and </a:t>
            </a:r>
            <a:r>
              <a:rPr lang="en-GB" sz="2400" b="1" dirty="0" smtClean="0"/>
              <a:t>MPGs for </a:t>
            </a:r>
            <a:r>
              <a:rPr lang="en-GB" sz="2400" b="1" dirty="0"/>
              <a:t>the transparency </a:t>
            </a:r>
            <a:r>
              <a:rPr lang="en-GB" sz="2400" b="1" dirty="0" smtClean="0"/>
              <a:t>framework</a:t>
            </a:r>
            <a:r>
              <a:rPr lang="en-GB" sz="2400" b="1" dirty="0"/>
              <a:t/>
            </a:r>
            <a:br>
              <a:rPr lang="en-GB" sz="2400" b="1" dirty="0"/>
            </a:br>
            <a:endParaRPr lang="en-GB" sz="2400" b="1" dirty="0"/>
          </a:p>
        </p:txBody>
      </p:sp>
      <p:sp>
        <p:nvSpPr>
          <p:cNvPr id="3" name="Content Placeholder 2"/>
          <p:cNvSpPr>
            <a:spLocks noGrp="1"/>
          </p:cNvSpPr>
          <p:nvPr>
            <p:ph idx="1"/>
          </p:nvPr>
        </p:nvSpPr>
        <p:spPr/>
        <p:txBody>
          <a:bodyPr/>
          <a:lstStyle/>
          <a:p>
            <a:pPr marL="0" indent="0">
              <a:buNone/>
            </a:pPr>
            <a:endParaRPr lang="en-GB" sz="2400" dirty="0"/>
          </a:p>
          <a:p>
            <a:pPr>
              <a:buFont typeface="Arial" panose="020B0604020202020204" pitchFamily="34" charset="0"/>
              <a:buChar char="•"/>
            </a:pPr>
            <a:r>
              <a:rPr lang="en-GB" sz="2400" dirty="0" smtClean="0"/>
              <a:t>Guidelines for NDCs will </a:t>
            </a:r>
            <a:r>
              <a:rPr lang="en-GB" sz="2400" dirty="0" smtClean="0"/>
              <a:t>help Parties decide ‘</a:t>
            </a:r>
            <a:r>
              <a:rPr lang="en-GB" sz="2400" b="1" dirty="0" smtClean="0"/>
              <a:t>what’</a:t>
            </a:r>
            <a:r>
              <a:rPr lang="en-GB" sz="2400" dirty="0" smtClean="0"/>
              <a:t> to report on hence have the ability to </a:t>
            </a:r>
            <a:r>
              <a:rPr lang="en-GB" sz="2400" dirty="0" smtClean="0"/>
              <a:t>strengthen the transparency aspects</a:t>
            </a:r>
            <a:r>
              <a:rPr lang="en-GB" sz="2400" dirty="0" smtClean="0"/>
              <a:t>.</a:t>
            </a:r>
          </a:p>
          <a:p>
            <a:pPr marL="0" indent="0">
              <a:buNone/>
            </a:pPr>
            <a:endParaRPr lang="en-GB" sz="2400" dirty="0" smtClean="0"/>
          </a:p>
          <a:p>
            <a:pPr>
              <a:buFont typeface="Arial" panose="020B0604020202020204" pitchFamily="34" charset="0"/>
              <a:buChar char="•"/>
            </a:pPr>
            <a:r>
              <a:rPr lang="en-GB" sz="2400" dirty="0" smtClean="0"/>
              <a:t>Negotiations on guidelines for NDCs and transparency framework should be </a:t>
            </a:r>
            <a:r>
              <a:rPr lang="en-GB" sz="2400" b="1" dirty="0" smtClean="0"/>
              <a:t>strongly linked. </a:t>
            </a:r>
          </a:p>
        </p:txBody>
      </p:sp>
    </p:spTree>
    <p:extLst>
      <p:ext uri="{BB962C8B-B14F-4D97-AF65-F5344CB8AC3E}">
        <p14:creationId xmlns:p14="http://schemas.microsoft.com/office/powerpoint/2010/main" val="1230167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t>R</a:t>
            </a:r>
            <a:r>
              <a:rPr lang="en-GB" sz="2400" b="1" dirty="0" smtClean="0"/>
              <a:t>eporting on adaptation</a:t>
            </a:r>
            <a:endParaRPr lang="en-GB" sz="2400" dirty="0"/>
          </a:p>
        </p:txBody>
      </p:sp>
      <p:sp>
        <p:nvSpPr>
          <p:cNvPr id="3" name="Content Placeholder 2"/>
          <p:cNvSpPr>
            <a:spLocks noGrp="1"/>
          </p:cNvSpPr>
          <p:nvPr>
            <p:ph idx="1"/>
          </p:nvPr>
        </p:nvSpPr>
        <p:spPr>
          <a:xfrm>
            <a:off x="227348" y="1376772"/>
            <a:ext cx="11050252" cy="5481228"/>
          </a:xfrm>
        </p:spPr>
        <p:txBody>
          <a:bodyPr/>
          <a:lstStyle/>
          <a:p>
            <a:r>
              <a:rPr lang="en-GB" sz="2400" b="1" dirty="0" smtClean="0"/>
              <a:t>Avoid undue burden </a:t>
            </a:r>
            <a:r>
              <a:rPr lang="en-GB" sz="2400" dirty="0" smtClean="0"/>
              <a:t>on developing countries/ particularly LDCs and SIDS</a:t>
            </a:r>
          </a:p>
          <a:p>
            <a:pPr marL="0" indent="0">
              <a:buNone/>
            </a:pPr>
            <a:endParaRPr lang="en-GB" sz="2400" dirty="0" smtClean="0"/>
          </a:p>
          <a:p>
            <a:r>
              <a:rPr lang="en-GB" sz="2400" dirty="0" smtClean="0"/>
              <a:t>However, reporting </a:t>
            </a:r>
            <a:r>
              <a:rPr lang="en-GB" sz="2400" dirty="0"/>
              <a:t>on the </a:t>
            </a:r>
            <a:r>
              <a:rPr lang="en-GB" sz="2400" b="1" dirty="0"/>
              <a:t>impacts, costs and needs </a:t>
            </a:r>
            <a:r>
              <a:rPr lang="en-GB" sz="2400" dirty="0"/>
              <a:t>related to adaptation, and report on </a:t>
            </a:r>
            <a:r>
              <a:rPr lang="en-GB" sz="2400" b="1" dirty="0"/>
              <a:t>adaptation policies and measures </a:t>
            </a:r>
            <a:r>
              <a:rPr lang="en-GB" sz="2400" dirty="0"/>
              <a:t>to highlight </a:t>
            </a:r>
            <a:r>
              <a:rPr lang="en-GB" sz="2400" dirty="0" smtClean="0"/>
              <a:t>the </a:t>
            </a:r>
            <a:r>
              <a:rPr lang="en-GB" sz="2400" dirty="0"/>
              <a:t>efforts at national level may be beneficial for developing </a:t>
            </a:r>
            <a:r>
              <a:rPr lang="en-GB" sz="2400" dirty="0" smtClean="0"/>
              <a:t>countries</a:t>
            </a:r>
          </a:p>
          <a:p>
            <a:pPr marL="0" indent="0">
              <a:buNone/>
            </a:pPr>
            <a:endParaRPr lang="en-GB" sz="2400" dirty="0" smtClean="0"/>
          </a:p>
          <a:p>
            <a:r>
              <a:rPr lang="en-GB" sz="2400" dirty="0" smtClean="0"/>
              <a:t>Individual inputs on adaptation could </a:t>
            </a:r>
            <a:r>
              <a:rPr lang="en-GB" sz="2400" dirty="0"/>
              <a:t>be aggregated </a:t>
            </a:r>
            <a:r>
              <a:rPr lang="en-GB" sz="2400" b="1" dirty="0" smtClean="0"/>
              <a:t>as </a:t>
            </a:r>
            <a:r>
              <a:rPr lang="en-GB" sz="2400" b="1" dirty="0"/>
              <a:t>part of the </a:t>
            </a:r>
            <a:r>
              <a:rPr lang="en-GB" sz="2400" b="1" dirty="0" smtClean="0"/>
              <a:t>stocktake.</a:t>
            </a:r>
          </a:p>
          <a:p>
            <a:endParaRPr lang="en-GB" sz="2400" dirty="0" smtClean="0"/>
          </a:p>
          <a:p>
            <a:r>
              <a:rPr lang="en-GB" sz="2400" dirty="0" smtClean="0"/>
              <a:t>Help </a:t>
            </a:r>
            <a:r>
              <a:rPr lang="en-GB" sz="2400" dirty="0" smtClean="0"/>
              <a:t>understand </a:t>
            </a:r>
            <a:r>
              <a:rPr lang="en-GB" sz="2400" dirty="0"/>
              <a:t>whether international </a:t>
            </a:r>
            <a:r>
              <a:rPr lang="en-GB" sz="2400" b="1" dirty="0"/>
              <a:t>adaptation finance is </a:t>
            </a:r>
            <a:r>
              <a:rPr lang="en-GB" sz="2400" b="1" dirty="0" smtClean="0"/>
              <a:t>effective</a:t>
            </a:r>
          </a:p>
          <a:p>
            <a:endParaRPr lang="en-GB" sz="2400" dirty="0" smtClean="0"/>
          </a:p>
          <a:p>
            <a:r>
              <a:rPr lang="en-GB" sz="2400" dirty="0" smtClean="0"/>
              <a:t>Help </a:t>
            </a:r>
            <a:r>
              <a:rPr lang="en-GB" sz="2400" b="1" dirty="0" smtClean="0"/>
              <a:t>learn </a:t>
            </a:r>
            <a:r>
              <a:rPr lang="en-GB" sz="2400" b="1" dirty="0"/>
              <a:t>from each other </a:t>
            </a:r>
            <a:r>
              <a:rPr lang="en-GB" sz="2400" dirty="0"/>
              <a:t>and from themselves </a:t>
            </a:r>
            <a:r>
              <a:rPr lang="en-GB" sz="2400" dirty="0" smtClean="0"/>
              <a:t>over time.</a:t>
            </a:r>
          </a:p>
        </p:txBody>
      </p:sp>
    </p:spTree>
    <p:extLst>
      <p:ext uri="{BB962C8B-B14F-4D97-AF65-F5344CB8AC3E}">
        <p14:creationId xmlns:p14="http://schemas.microsoft.com/office/powerpoint/2010/main" val="2435844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Transparency of support</a:t>
            </a:r>
            <a:endParaRPr lang="en-GB" sz="3200" b="1" dirty="0"/>
          </a:p>
        </p:txBody>
      </p:sp>
      <p:sp>
        <p:nvSpPr>
          <p:cNvPr id="3" name="Content Placeholder 2"/>
          <p:cNvSpPr>
            <a:spLocks noGrp="1"/>
          </p:cNvSpPr>
          <p:nvPr>
            <p:ph idx="1"/>
          </p:nvPr>
        </p:nvSpPr>
        <p:spPr>
          <a:xfrm>
            <a:off x="914400" y="1752600"/>
            <a:ext cx="10363200" cy="4844752"/>
          </a:xfrm>
        </p:spPr>
        <p:txBody>
          <a:bodyPr/>
          <a:lstStyle/>
          <a:p>
            <a:r>
              <a:rPr lang="en-GB" sz="2400" b="1" dirty="0"/>
              <a:t>Accounting modalities for financial support received</a:t>
            </a:r>
            <a:r>
              <a:rPr lang="en-GB" sz="2400" dirty="0"/>
              <a:t> should be developed. </a:t>
            </a:r>
          </a:p>
          <a:p>
            <a:pPr lvl="1"/>
            <a:r>
              <a:rPr lang="en-GB" sz="2400" dirty="0"/>
              <a:t>Will the accounting modalities being developed for the accounting of financial resources provided and mobilized through public interventions (Decision 1/CP.21, paragraph 57) apply to the financial support received as well? Currently unclear. </a:t>
            </a:r>
            <a:endParaRPr lang="en-GB" sz="2400" dirty="0" smtClean="0"/>
          </a:p>
          <a:p>
            <a:pPr marL="562722" lvl="1" indent="0">
              <a:buNone/>
            </a:pPr>
            <a:endParaRPr lang="en-GB" sz="2400" dirty="0"/>
          </a:p>
          <a:p>
            <a:r>
              <a:rPr lang="en-GB" sz="2400" b="1" dirty="0" smtClean="0"/>
              <a:t>Support </a:t>
            </a:r>
            <a:r>
              <a:rPr lang="en-GB" sz="2400" b="1" dirty="0" smtClean="0"/>
              <a:t>should be provided to LDCs </a:t>
            </a:r>
            <a:r>
              <a:rPr lang="en-GB" sz="2400" b="1" dirty="0"/>
              <a:t>and SIDS to help them report </a:t>
            </a:r>
            <a:r>
              <a:rPr lang="en-GB" sz="2400" b="1" dirty="0" smtClean="0"/>
              <a:t> information </a:t>
            </a:r>
            <a:r>
              <a:rPr lang="en-GB" sz="2400" b="1" dirty="0"/>
              <a:t>on financial support needed and </a:t>
            </a:r>
            <a:r>
              <a:rPr lang="en-GB" sz="2400" b="1" dirty="0" smtClean="0"/>
              <a:t>received </a:t>
            </a:r>
            <a:r>
              <a:rPr lang="en-GB" sz="2400" b="1" dirty="0"/>
              <a:t>on a biennial basis</a:t>
            </a:r>
            <a:r>
              <a:rPr lang="en-GB" sz="2400" dirty="0"/>
              <a:t>, as is required from other developing countries. </a:t>
            </a:r>
          </a:p>
          <a:p>
            <a:pPr lvl="1"/>
            <a:r>
              <a:rPr lang="en-GB" sz="2400" dirty="0" smtClean="0"/>
              <a:t>To get a clear picture of implementation </a:t>
            </a:r>
            <a:endParaRPr lang="en-GB" sz="2400" dirty="0"/>
          </a:p>
          <a:p>
            <a:pPr lvl="1"/>
            <a:r>
              <a:rPr lang="en-GB" sz="2400" dirty="0" smtClean="0"/>
              <a:t>To avoid LDCs and SIDS lagging behind and missing opportunities</a:t>
            </a:r>
          </a:p>
          <a:p>
            <a:pPr marL="0" indent="0">
              <a:buNone/>
            </a:pPr>
            <a:endParaRPr lang="en-GB" sz="2400" b="1" dirty="0" smtClean="0"/>
          </a:p>
          <a:p>
            <a:pPr marL="0" indent="0">
              <a:buNone/>
            </a:pPr>
            <a:endParaRPr lang="en-GB" sz="2400" dirty="0"/>
          </a:p>
        </p:txBody>
      </p:sp>
    </p:spTree>
    <p:extLst>
      <p:ext uri="{BB962C8B-B14F-4D97-AF65-F5344CB8AC3E}">
        <p14:creationId xmlns:p14="http://schemas.microsoft.com/office/powerpoint/2010/main" val="1487421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76672"/>
            <a:ext cx="10363200" cy="5619328"/>
          </a:xfrm>
        </p:spPr>
        <p:txBody>
          <a:bodyPr/>
          <a:lstStyle/>
          <a:p>
            <a:r>
              <a:rPr lang="en-GB" sz="2400" b="1" dirty="0"/>
              <a:t>Define a specific mandate for work on how to report on non-financial </a:t>
            </a:r>
            <a:r>
              <a:rPr lang="en-GB" sz="2400" b="1" dirty="0" smtClean="0"/>
              <a:t>support needed</a:t>
            </a:r>
            <a:r>
              <a:rPr lang="en-GB" sz="2400" b="1" dirty="0"/>
              <a:t>, provided and received. </a:t>
            </a:r>
          </a:p>
          <a:p>
            <a:pPr lvl="1"/>
            <a:r>
              <a:rPr lang="en-US" sz="2400" dirty="0"/>
              <a:t>Currently mainly emphasize on transparency of action and financial support.  </a:t>
            </a:r>
          </a:p>
          <a:p>
            <a:pPr lvl="1"/>
            <a:r>
              <a:rPr lang="en-US" sz="2400" dirty="0"/>
              <a:t>Reporting on actions taken to transfer environmentally sound technologies to, and build capacity in developing </a:t>
            </a:r>
            <a:r>
              <a:rPr lang="en-US" sz="2400" dirty="0" smtClean="0"/>
              <a:t>countries</a:t>
            </a:r>
            <a:endParaRPr lang="en-GB" sz="2400" dirty="0"/>
          </a:p>
          <a:p>
            <a:endParaRPr lang="en-GB" sz="2400" dirty="0"/>
          </a:p>
          <a:p>
            <a:r>
              <a:rPr lang="en-GB" sz="2400" b="1" dirty="0"/>
              <a:t>Specific mandate to consider how developing countries can report on the use, impact and estimated results of the support received</a:t>
            </a:r>
            <a:r>
              <a:rPr lang="en-GB" sz="2400" dirty="0"/>
              <a:t>. </a:t>
            </a:r>
          </a:p>
          <a:p>
            <a:pPr lvl="1"/>
            <a:r>
              <a:rPr lang="en-GB" sz="2400" dirty="0"/>
              <a:t>This could inform better climate funding efforts in the future, and improve the likelihood of continuing and increasing funding levels.</a:t>
            </a:r>
          </a:p>
          <a:p>
            <a:pPr marL="0" indent="0">
              <a:buNone/>
            </a:pPr>
            <a:endParaRPr lang="en-GB" sz="2400" dirty="0"/>
          </a:p>
        </p:txBody>
      </p:sp>
    </p:spTree>
    <p:extLst>
      <p:ext uri="{BB962C8B-B14F-4D97-AF65-F5344CB8AC3E}">
        <p14:creationId xmlns:p14="http://schemas.microsoft.com/office/powerpoint/2010/main" val="2311121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t>Support for transparency</a:t>
            </a:r>
            <a:endParaRPr lang="en-GB" sz="4000" b="1" dirty="0"/>
          </a:p>
        </p:txBody>
      </p:sp>
      <p:sp>
        <p:nvSpPr>
          <p:cNvPr id="3" name="Content Placeholder 2"/>
          <p:cNvSpPr>
            <a:spLocks noGrp="1"/>
          </p:cNvSpPr>
          <p:nvPr>
            <p:ph idx="1"/>
          </p:nvPr>
        </p:nvSpPr>
        <p:spPr>
          <a:xfrm>
            <a:off x="914400" y="1981200"/>
            <a:ext cx="10363200" cy="4760168"/>
          </a:xfrm>
        </p:spPr>
        <p:txBody>
          <a:bodyPr/>
          <a:lstStyle/>
          <a:p>
            <a:r>
              <a:rPr lang="en-GB" sz="2400" b="1" dirty="0" smtClean="0"/>
              <a:t>Ensure </a:t>
            </a:r>
            <a:r>
              <a:rPr lang="en-GB" sz="2400" b="1" dirty="0"/>
              <a:t>that the funding base for the transparency framework is strengthened </a:t>
            </a:r>
            <a:r>
              <a:rPr lang="en-GB" sz="2400" dirty="0"/>
              <a:t>and made sustainable. </a:t>
            </a:r>
          </a:p>
          <a:p>
            <a:pPr lvl="1"/>
            <a:r>
              <a:rPr lang="en-GB" sz="2000" dirty="0" smtClean="0"/>
              <a:t>Capacity </a:t>
            </a:r>
            <a:r>
              <a:rPr lang="en-GB" sz="2000" dirty="0"/>
              <a:t>building for transparency in the Paris Agreement is an important step </a:t>
            </a:r>
            <a:r>
              <a:rPr lang="en-GB" sz="2000" dirty="0" smtClean="0"/>
              <a:t>forward</a:t>
            </a:r>
          </a:p>
          <a:p>
            <a:pPr lvl="1"/>
            <a:r>
              <a:rPr lang="en-GB" sz="2000" b="1" dirty="0" smtClean="0"/>
              <a:t>Further resources will be necessary </a:t>
            </a:r>
            <a:r>
              <a:rPr lang="en-GB" sz="2000" b="1" dirty="0"/>
              <a:t>for an effectively functioning transparency framework</a:t>
            </a:r>
            <a:r>
              <a:rPr lang="en-GB" sz="2000" dirty="0"/>
              <a:t>.</a:t>
            </a:r>
          </a:p>
          <a:p>
            <a:pPr marL="0" indent="0">
              <a:buNone/>
            </a:pPr>
            <a:endParaRPr lang="en-GB" sz="2400" dirty="0"/>
          </a:p>
          <a:p>
            <a:r>
              <a:rPr lang="en-GB" sz="2400" b="1" dirty="0" smtClean="0"/>
              <a:t>The </a:t>
            </a:r>
            <a:r>
              <a:rPr lang="en-GB" sz="2400" b="1" dirty="0"/>
              <a:t>support programme for transparency should not only focus on transparency of action but also on transparency of support. </a:t>
            </a:r>
            <a:endParaRPr lang="en-GB" sz="2400" b="1" dirty="0" smtClean="0"/>
          </a:p>
          <a:p>
            <a:pPr lvl="1"/>
            <a:r>
              <a:rPr lang="en-GB" sz="2000" dirty="0" smtClean="0"/>
              <a:t>Avoid </a:t>
            </a:r>
            <a:r>
              <a:rPr lang="en-GB" sz="2000" dirty="0"/>
              <a:t>Capacity Building Initiative for Transparency </a:t>
            </a:r>
            <a:r>
              <a:rPr lang="en-GB" sz="2000" dirty="0" smtClean="0"/>
              <a:t>focusing </a:t>
            </a:r>
            <a:r>
              <a:rPr lang="en-GB" sz="2000" b="1" dirty="0" smtClean="0"/>
              <a:t>only on mitigation</a:t>
            </a:r>
            <a:r>
              <a:rPr lang="en-GB" sz="2000" b="1" dirty="0"/>
              <a:t>. </a:t>
            </a:r>
            <a:endParaRPr lang="en-GB" sz="2000" b="1" dirty="0" smtClean="0"/>
          </a:p>
          <a:p>
            <a:pPr lvl="1"/>
            <a:r>
              <a:rPr lang="en-GB" sz="2000" dirty="0" smtClean="0"/>
              <a:t>Support for developing country Parties to </a:t>
            </a:r>
            <a:r>
              <a:rPr lang="en-GB" sz="2000" b="1" dirty="0" smtClean="0"/>
              <a:t>report on support received </a:t>
            </a:r>
            <a:r>
              <a:rPr lang="en-GB" sz="2000" dirty="0" smtClean="0"/>
              <a:t>as well (as it is a requirement for biennially reporting-except for LDCs and SIDS. </a:t>
            </a:r>
            <a:r>
              <a:rPr lang="en-GB" sz="2000" dirty="0"/>
              <a:t/>
            </a:r>
            <a:br>
              <a:rPr lang="en-GB" sz="2000" dirty="0"/>
            </a:br>
            <a:endParaRPr lang="en-GB" sz="2000" dirty="0"/>
          </a:p>
        </p:txBody>
      </p:sp>
    </p:spTree>
    <p:extLst>
      <p:ext uri="{BB962C8B-B14F-4D97-AF65-F5344CB8AC3E}">
        <p14:creationId xmlns:p14="http://schemas.microsoft.com/office/powerpoint/2010/main" val="1750375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870" y="188640"/>
            <a:ext cx="10363200" cy="1143000"/>
          </a:xfrm>
        </p:spPr>
        <p:txBody>
          <a:bodyPr/>
          <a:lstStyle/>
          <a:p>
            <a:r>
              <a:rPr lang="en-GB" dirty="0" smtClean="0"/>
              <a:t>COP 22</a:t>
            </a:r>
            <a:endParaRPr lang="en-GB" dirty="0"/>
          </a:p>
        </p:txBody>
      </p:sp>
      <p:sp>
        <p:nvSpPr>
          <p:cNvPr id="3" name="Content Placeholder 2"/>
          <p:cNvSpPr>
            <a:spLocks noGrp="1"/>
          </p:cNvSpPr>
          <p:nvPr>
            <p:ph idx="1"/>
          </p:nvPr>
        </p:nvSpPr>
        <p:spPr>
          <a:xfrm>
            <a:off x="155340" y="1331640"/>
            <a:ext cx="11122260" cy="5229708"/>
          </a:xfrm>
        </p:spPr>
        <p:txBody>
          <a:bodyPr/>
          <a:lstStyle/>
          <a:p>
            <a:r>
              <a:rPr lang="en-GB" sz="1800" b="1" dirty="0" smtClean="0"/>
              <a:t>Further</a:t>
            </a:r>
            <a:r>
              <a:rPr lang="en-GB" sz="1800" b="1" dirty="0" smtClean="0"/>
              <a:t> </a:t>
            </a:r>
            <a:r>
              <a:rPr lang="en-GB" sz="1800" b="1" dirty="0" smtClean="0"/>
              <a:t>discussions on </a:t>
            </a:r>
          </a:p>
          <a:p>
            <a:pPr lvl="1">
              <a:buFont typeface="Courier New" panose="02070309020205020404" pitchFamily="49" charset="0"/>
              <a:buChar char="o"/>
            </a:pPr>
            <a:r>
              <a:rPr lang="en-GB" sz="1800" dirty="0" smtClean="0"/>
              <a:t>how the built in flexibility based on capacity of developing countries be addressed in relation to reporting and review</a:t>
            </a:r>
          </a:p>
          <a:p>
            <a:pPr lvl="1">
              <a:buFont typeface="Courier New" panose="02070309020205020404" pitchFamily="49" charset="0"/>
              <a:buChar char="o"/>
            </a:pPr>
            <a:r>
              <a:rPr lang="en-GB" sz="1800" dirty="0" smtClean="0"/>
              <a:t>how the transparency framework be built upon the existing reporting and review system</a:t>
            </a:r>
          </a:p>
          <a:p>
            <a:pPr lvl="1">
              <a:buFont typeface="Courier New" panose="02070309020205020404" pitchFamily="49" charset="0"/>
              <a:buChar char="o"/>
            </a:pPr>
            <a:r>
              <a:rPr lang="en-GB" sz="1800" dirty="0" smtClean="0"/>
              <a:t>Transparency of support (including support received)</a:t>
            </a:r>
          </a:p>
          <a:p>
            <a:pPr lvl="1">
              <a:buFont typeface="Courier New" panose="02070309020205020404" pitchFamily="49" charset="0"/>
              <a:buChar char="o"/>
            </a:pPr>
            <a:r>
              <a:rPr lang="en-GB" sz="1800" dirty="0" smtClean="0"/>
              <a:t>The modalities for review and the multilateral considerations</a:t>
            </a:r>
          </a:p>
          <a:p>
            <a:pPr lvl="1"/>
            <a:endParaRPr lang="en-GB" sz="1800" dirty="0" smtClean="0"/>
          </a:p>
          <a:p>
            <a:r>
              <a:rPr lang="en-GB" sz="1800" b="1" dirty="0" smtClean="0"/>
              <a:t>Linkages</a:t>
            </a:r>
            <a:r>
              <a:rPr lang="en-GB" sz="1800" b="1" dirty="0" smtClean="0"/>
              <a:t>:</a:t>
            </a:r>
          </a:p>
          <a:p>
            <a:pPr lvl="1">
              <a:buFont typeface="Courier New" panose="02070309020205020404" pitchFamily="49" charset="0"/>
              <a:buChar char="o"/>
            </a:pPr>
            <a:r>
              <a:rPr lang="en-GB" sz="1800" dirty="0" smtClean="0"/>
              <a:t>SBI discussion on accounting modalities for financial resources provided and mobilised</a:t>
            </a:r>
          </a:p>
          <a:p>
            <a:pPr lvl="1">
              <a:buFont typeface="Courier New" panose="02070309020205020404" pitchFamily="49" charset="0"/>
              <a:buChar char="o"/>
            </a:pPr>
            <a:r>
              <a:rPr lang="en-GB" sz="1800" dirty="0" smtClean="0"/>
              <a:t>Further guidelines on NDCs</a:t>
            </a:r>
          </a:p>
          <a:p>
            <a:pPr lvl="1">
              <a:buFont typeface="Courier New" panose="02070309020205020404" pitchFamily="49" charset="0"/>
              <a:buChar char="o"/>
            </a:pPr>
            <a:r>
              <a:rPr lang="en-GB" sz="1800" dirty="0" smtClean="0"/>
              <a:t>global stocktake and discussions on the mechanism under the Article 15</a:t>
            </a:r>
          </a:p>
          <a:p>
            <a:pPr marL="562722" lvl="1" indent="0">
              <a:buNone/>
            </a:pPr>
            <a:endParaRPr lang="en-GB" sz="1800" dirty="0" smtClean="0"/>
          </a:p>
          <a:p>
            <a:r>
              <a:rPr lang="en-GB" sz="1800" b="1" dirty="0" smtClean="0"/>
              <a:t>Update from GEF on progress of the CBIT</a:t>
            </a:r>
          </a:p>
          <a:p>
            <a:r>
              <a:rPr lang="en-GB" sz="1800" b="1" dirty="0" smtClean="0"/>
              <a:t>Discuss and agree on a </a:t>
            </a:r>
            <a:r>
              <a:rPr lang="en-GB" sz="1800" b="1" dirty="0" smtClean="0"/>
              <a:t>plan up to 2018</a:t>
            </a:r>
          </a:p>
          <a:p>
            <a:pPr marL="0" indent="0">
              <a:buNone/>
            </a:pPr>
            <a:endParaRPr lang="en-GB" sz="1800" dirty="0" smtClean="0"/>
          </a:p>
          <a:p>
            <a:endParaRPr lang="en-GB" sz="2400" dirty="0" smtClean="0"/>
          </a:p>
          <a:p>
            <a:endParaRPr lang="en-GB" sz="2400" dirty="0" smtClean="0"/>
          </a:p>
          <a:p>
            <a:endParaRPr lang="en-GB" sz="2400" dirty="0" smtClean="0"/>
          </a:p>
          <a:p>
            <a:endParaRPr lang="en-GB" sz="2400" dirty="0"/>
          </a:p>
        </p:txBody>
      </p:sp>
    </p:spTree>
    <p:extLst>
      <p:ext uri="{BB962C8B-B14F-4D97-AF65-F5344CB8AC3E}">
        <p14:creationId xmlns:p14="http://schemas.microsoft.com/office/powerpoint/2010/main" val="1302075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				Thank you!</a:t>
            </a:r>
            <a:endParaRPr lang="en-GB" dirty="0"/>
          </a:p>
        </p:txBody>
      </p:sp>
    </p:spTree>
    <p:extLst>
      <p:ext uri="{BB962C8B-B14F-4D97-AF65-F5344CB8AC3E}">
        <p14:creationId xmlns:p14="http://schemas.microsoft.com/office/powerpoint/2010/main" val="34534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Article 13 of the Paris Agreement</a:t>
            </a:r>
            <a:endParaRPr lang="en-GB" dirty="0"/>
          </a:p>
        </p:txBody>
      </p:sp>
      <p:sp>
        <p:nvSpPr>
          <p:cNvPr id="3" name="Content Placeholder 2"/>
          <p:cNvSpPr>
            <a:spLocks noGrp="1"/>
          </p:cNvSpPr>
          <p:nvPr>
            <p:ph idx="1"/>
          </p:nvPr>
        </p:nvSpPr>
        <p:spPr>
          <a:xfrm>
            <a:off x="914400" y="1981200"/>
            <a:ext cx="10363200" cy="4876800"/>
          </a:xfrm>
        </p:spPr>
        <p:txBody>
          <a:bodyPr/>
          <a:lstStyle/>
          <a:p>
            <a:pPr marL="0" indent="0">
              <a:buNone/>
            </a:pPr>
            <a:r>
              <a:rPr lang="en-GB" dirty="0" smtClean="0"/>
              <a:t>13.1: “In </a:t>
            </a:r>
            <a:r>
              <a:rPr lang="en-GB" dirty="0"/>
              <a:t>order to build </a:t>
            </a:r>
            <a:r>
              <a:rPr lang="en-GB" b="1" dirty="0"/>
              <a:t>mutual trust and confidence and to promote effective implementation</a:t>
            </a:r>
            <a:r>
              <a:rPr lang="en-GB" dirty="0"/>
              <a:t>, an enhanced transparency framework for </a:t>
            </a:r>
            <a:r>
              <a:rPr lang="en-GB" b="1" dirty="0"/>
              <a:t>action and support</a:t>
            </a:r>
            <a:r>
              <a:rPr lang="en-GB" dirty="0"/>
              <a:t>, with </a:t>
            </a:r>
            <a:r>
              <a:rPr lang="en-GB" b="1" dirty="0"/>
              <a:t>built-in flexibility </a:t>
            </a:r>
            <a:r>
              <a:rPr lang="en-GB" dirty="0"/>
              <a:t>which takes into account Parties’ </a:t>
            </a:r>
            <a:r>
              <a:rPr lang="en-GB" b="1" dirty="0"/>
              <a:t>different capacities </a:t>
            </a:r>
            <a:r>
              <a:rPr lang="en-GB" dirty="0"/>
              <a:t>and </a:t>
            </a:r>
            <a:r>
              <a:rPr lang="en-GB" b="1" dirty="0"/>
              <a:t>builds upon collective experience </a:t>
            </a:r>
            <a:r>
              <a:rPr lang="en-GB" dirty="0"/>
              <a:t>is hereby </a:t>
            </a:r>
            <a:r>
              <a:rPr lang="en-GB" dirty="0" smtClean="0"/>
              <a:t>established”.</a:t>
            </a:r>
            <a:endParaRPr lang="en-GB" dirty="0"/>
          </a:p>
          <a:p>
            <a:endParaRPr lang="en-GB" dirty="0"/>
          </a:p>
        </p:txBody>
      </p:sp>
    </p:spTree>
    <p:extLst>
      <p:ext uri="{BB962C8B-B14F-4D97-AF65-F5344CB8AC3E}">
        <p14:creationId xmlns:p14="http://schemas.microsoft.com/office/powerpoint/2010/main" val="568885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191345" y="152637"/>
          <a:ext cx="10765195" cy="6755785"/>
        </p:xfrm>
        <a:graphic>
          <a:graphicData uri="http://schemas.openxmlformats.org/drawingml/2006/table">
            <a:tbl>
              <a:tblPr>
                <a:tableStyleId>{5C22544A-7EE6-4342-B048-85BDC9FD1C3A}</a:tableStyleId>
              </a:tblPr>
              <a:tblGrid>
                <a:gridCol w="1969245"/>
                <a:gridCol w="8795950"/>
              </a:tblGrid>
              <a:tr h="480194">
                <a:tc>
                  <a:txBody>
                    <a:bodyPr/>
                    <a:lstStyle/>
                    <a:p>
                      <a:pPr marL="63500">
                        <a:lnSpc>
                          <a:spcPct val="115000"/>
                        </a:lnSpc>
                        <a:spcAft>
                          <a:spcPts val="0"/>
                        </a:spcAft>
                      </a:pPr>
                      <a:r>
                        <a:rPr lang="en-GB" sz="2000" dirty="0">
                          <a:effectLst/>
                        </a:rPr>
                        <a:t> </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gn="ctr">
                        <a:lnSpc>
                          <a:spcPct val="115000"/>
                        </a:lnSpc>
                        <a:spcAft>
                          <a:spcPts val="0"/>
                        </a:spcAft>
                      </a:pPr>
                      <a:r>
                        <a:rPr lang="en-GB" sz="2000" dirty="0">
                          <a:solidFill>
                            <a:srgbClr val="660066"/>
                          </a:solidFill>
                          <a:effectLst/>
                        </a:rPr>
                        <a:t>Transparency framework (Article 13)</a:t>
                      </a:r>
                      <a:endParaRPr lang="en-GB" sz="2000" dirty="0">
                        <a:solidFill>
                          <a:srgbClr val="660066"/>
                        </a:solidFill>
                        <a:effectLst/>
                        <a:latin typeface="Arial" panose="020B0604020202020204" pitchFamily="34" charset="0"/>
                        <a:ea typeface="Arial" panose="020B0604020202020204" pitchFamily="34" charset="0"/>
                      </a:endParaRPr>
                    </a:p>
                  </a:txBody>
                  <a:tcPr marL="63500" marR="63500" marT="63500" marB="63500">
                    <a:noFill/>
                  </a:tcPr>
                </a:tc>
              </a:tr>
              <a:tr h="1178560">
                <a:tc>
                  <a:txBody>
                    <a:bodyPr/>
                    <a:lstStyle/>
                    <a:p>
                      <a:pPr marL="63500">
                        <a:lnSpc>
                          <a:spcPct val="115000"/>
                        </a:lnSpc>
                        <a:spcAft>
                          <a:spcPts val="0"/>
                        </a:spcAft>
                      </a:pPr>
                      <a:r>
                        <a:rPr lang="en-GB" sz="2000" dirty="0">
                          <a:effectLst/>
                        </a:rPr>
                        <a:t>Scope</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nSpc>
                          <a:spcPct val="115000"/>
                        </a:lnSpc>
                        <a:spcAft>
                          <a:spcPts val="0"/>
                        </a:spcAft>
                      </a:pPr>
                      <a:r>
                        <a:rPr lang="en-GB" sz="2000" dirty="0">
                          <a:effectLst/>
                        </a:rPr>
                        <a:t>(Mitigation and adaptation) </a:t>
                      </a:r>
                      <a:r>
                        <a:rPr lang="en-GB" sz="2000" b="1" dirty="0">
                          <a:effectLst/>
                        </a:rPr>
                        <a:t>action</a:t>
                      </a:r>
                      <a:r>
                        <a:rPr lang="en-GB" sz="2000" dirty="0">
                          <a:effectLst/>
                        </a:rPr>
                        <a:t> and (financial, technology, and capacity-building) </a:t>
                      </a:r>
                      <a:r>
                        <a:rPr lang="en-GB" sz="2000" b="1" dirty="0">
                          <a:effectLst/>
                        </a:rPr>
                        <a:t>support</a:t>
                      </a:r>
                      <a:r>
                        <a:rPr lang="en-GB" sz="2000" dirty="0">
                          <a:effectLst/>
                        </a:rPr>
                        <a:t>; individual Parties; </a:t>
                      </a:r>
                      <a:r>
                        <a:rPr lang="en-GB" sz="2000" b="1" dirty="0">
                          <a:effectLst/>
                        </a:rPr>
                        <a:t>implementation and achievement </a:t>
                      </a:r>
                      <a:r>
                        <a:rPr lang="en-GB" sz="2000" dirty="0">
                          <a:effectLst/>
                        </a:rPr>
                        <a:t>of the NDCs; national emissions inventories</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r>
              <a:tr h="905382">
                <a:tc>
                  <a:txBody>
                    <a:bodyPr/>
                    <a:lstStyle/>
                    <a:p>
                      <a:pPr marL="63500">
                        <a:lnSpc>
                          <a:spcPct val="115000"/>
                        </a:lnSpc>
                        <a:spcAft>
                          <a:spcPts val="0"/>
                        </a:spcAft>
                      </a:pPr>
                      <a:r>
                        <a:rPr lang="en-GB" sz="2000">
                          <a:effectLst/>
                        </a:rPr>
                        <a:t>Flexibility</a:t>
                      </a:r>
                      <a:endParaRPr lang="en-GB" sz="200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nSpc>
                          <a:spcPct val="115000"/>
                        </a:lnSpc>
                        <a:spcAft>
                          <a:spcPts val="0"/>
                        </a:spcAft>
                      </a:pPr>
                      <a:r>
                        <a:rPr lang="en-GB" sz="2000" b="1" dirty="0" smtClean="0">
                          <a:effectLst/>
                        </a:rPr>
                        <a:t>Developing</a:t>
                      </a:r>
                      <a:r>
                        <a:rPr lang="en-GB" sz="2000" b="1" baseline="0" dirty="0" smtClean="0">
                          <a:effectLst/>
                        </a:rPr>
                        <a:t> countries i</a:t>
                      </a:r>
                      <a:r>
                        <a:rPr lang="en-GB" sz="2000" b="1" dirty="0" smtClean="0">
                          <a:effectLst/>
                        </a:rPr>
                        <a:t>n </a:t>
                      </a:r>
                      <a:r>
                        <a:rPr lang="en-GB" sz="2000" b="1" dirty="0">
                          <a:effectLst/>
                        </a:rPr>
                        <a:t>light of capacities</a:t>
                      </a:r>
                      <a:r>
                        <a:rPr lang="en-GB" sz="2000" dirty="0">
                          <a:effectLst/>
                        </a:rPr>
                        <a:t>; special circumstances of </a:t>
                      </a:r>
                      <a:r>
                        <a:rPr lang="en-GB" sz="2000" dirty="0" smtClean="0">
                          <a:effectLst/>
                        </a:rPr>
                        <a:t>LDCs</a:t>
                      </a:r>
                      <a:r>
                        <a:rPr lang="en-GB" sz="2000" baseline="0" dirty="0" smtClean="0">
                          <a:effectLst/>
                        </a:rPr>
                        <a:t> and SIDS</a:t>
                      </a:r>
                      <a:r>
                        <a:rPr lang="en-GB" sz="2000" dirty="0" smtClean="0">
                          <a:effectLst/>
                        </a:rPr>
                        <a:t> recognised, Appears across the Art. 13 and decision</a:t>
                      </a:r>
                      <a:r>
                        <a:rPr lang="en-GB" sz="2000" baseline="0" dirty="0" smtClean="0">
                          <a:effectLst/>
                        </a:rPr>
                        <a:t> 1/CP21</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r>
              <a:tr h="828041">
                <a:tc>
                  <a:txBody>
                    <a:bodyPr/>
                    <a:lstStyle/>
                    <a:p>
                      <a:pPr marL="63500">
                        <a:lnSpc>
                          <a:spcPct val="115000"/>
                        </a:lnSpc>
                        <a:spcAft>
                          <a:spcPts val="0"/>
                        </a:spcAft>
                      </a:pPr>
                      <a:r>
                        <a:rPr lang="en-GB" sz="2000">
                          <a:effectLst/>
                        </a:rPr>
                        <a:t>Principles</a:t>
                      </a:r>
                      <a:endParaRPr lang="en-GB" sz="200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nSpc>
                          <a:spcPct val="115000"/>
                        </a:lnSpc>
                        <a:spcAft>
                          <a:spcPts val="0"/>
                        </a:spcAft>
                      </a:pPr>
                      <a:r>
                        <a:rPr lang="en-GB" sz="2000" b="1" dirty="0">
                          <a:effectLst/>
                        </a:rPr>
                        <a:t>Facilitative; non-intrusive; non-punitive; respectful of national sovereignty; avoiding undue burdens</a:t>
                      </a:r>
                      <a:endParaRPr lang="en-GB" sz="2000" b="1"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r>
              <a:tr h="1178560">
                <a:tc>
                  <a:txBody>
                    <a:bodyPr/>
                    <a:lstStyle/>
                    <a:p>
                      <a:pPr marL="63500">
                        <a:lnSpc>
                          <a:spcPct val="115000"/>
                        </a:lnSpc>
                        <a:spcAft>
                          <a:spcPts val="0"/>
                        </a:spcAft>
                      </a:pPr>
                      <a:r>
                        <a:rPr lang="en-GB" sz="2000">
                          <a:effectLst/>
                        </a:rPr>
                        <a:t>Sources of input</a:t>
                      </a:r>
                      <a:endParaRPr lang="en-GB" sz="200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nSpc>
                          <a:spcPct val="115000"/>
                        </a:lnSpc>
                        <a:spcAft>
                          <a:spcPts val="0"/>
                        </a:spcAft>
                      </a:pPr>
                      <a:r>
                        <a:rPr lang="en-GB" sz="2000" b="1" dirty="0">
                          <a:effectLst/>
                        </a:rPr>
                        <a:t>National </a:t>
                      </a:r>
                      <a:r>
                        <a:rPr lang="en-GB" sz="2000" b="1" dirty="0" smtClean="0">
                          <a:effectLst/>
                        </a:rPr>
                        <a:t>reports</a:t>
                      </a:r>
                      <a:r>
                        <a:rPr lang="en-GB" sz="2000" dirty="0" smtClean="0">
                          <a:effectLst/>
                        </a:rPr>
                        <a:t>, including </a:t>
                      </a:r>
                      <a:r>
                        <a:rPr lang="en-GB" sz="2000" b="1" dirty="0" smtClean="0">
                          <a:effectLst/>
                        </a:rPr>
                        <a:t>inventories</a:t>
                      </a:r>
                      <a:r>
                        <a:rPr lang="en-GB" sz="2000" dirty="0" smtClean="0">
                          <a:effectLst/>
                        </a:rPr>
                        <a:t> </a:t>
                      </a:r>
                      <a:r>
                        <a:rPr lang="en-GB" sz="2000" dirty="0">
                          <a:effectLst/>
                        </a:rPr>
                        <a:t>and </a:t>
                      </a:r>
                      <a:r>
                        <a:rPr lang="en-GB" sz="2000" b="1" dirty="0">
                          <a:effectLst/>
                        </a:rPr>
                        <a:t>information</a:t>
                      </a:r>
                      <a:r>
                        <a:rPr lang="en-GB" sz="2000" dirty="0">
                          <a:effectLst/>
                        </a:rPr>
                        <a:t> to track progress towards implementing and achieving </a:t>
                      </a:r>
                      <a:r>
                        <a:rPr lang="en-GB" sz="2000" dirty="0" smtClean="0">
                          <a:effectLst/>
                        </a:rPr>
                        <a:t>NDCs under art.</a:t>
                      </a:r>
                      <a:r>
                        <a:rPr lang="en-GB" sz="2000" baseline="0" dirty="0" smtClean="0">
                          <a:effectLst/>
                        </a:rPr>
                        <a:t> 4, and </a:t>
                      </a:r>
                      <a:r>
                        <a:rPr lang="en-GB" sz="2000" b="1" baseline="0" dirty="0" smtClean="0">
                          <a:effectLst/>
                        </a:rPr>
                        <a:t>information on impacts and adaptation </a:t>
                      </a:r>
                      <a:r>
                        <a:rPr lang="en-GB" sz="2000" baseline="0" dirty="0" smtClean="0">
                          <a:effectLst/>
                        </a:rPr>
                        <a:t>under art. 7, info on support provided</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r>
              <a:tr h="1456698">
                <a:tc>
                  <a:txBody>
                    <a:bodyPr/>
                    <a:lstStyle/>
                    <a:p>
                      <a:pPr marL="63500">
                        <a:lnSpc>
                          <a:spcPct val="115000"/>
                        </a:lnSpc>
                        <a:spcAft>
                          <a:spcPts val="0"/>
                        </a:spcAft>
                      </a:pPr>
                      <a:r>
                        <a:rPr lang="en-GB" sz="2000" dirty="0">
                          <a:effectLst/>
                        </a:rPr>
                        <a:t>Institutional arrangements</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c>
                  <a:txBody>
                    <a:bodyPr/>
                    <a:lstStyle/>
                    <a:p>
                      <a:pPr marL="63500">
                        <a:lnSpc>
                          <a:spcPct val="115000"/>
                        </a:lnSpc>
                        <a:spcAft>
                          <a:spcPts val="0"/>
                        </a:spcAft>
                      </a:pPr>
                      <a:r>
                        <a:rPr lang="en-GB" sz="2000" b="1" dirty="0">
                          <a:effectLst/>
                        </a:rPr>
                        <a:t>Review by technical </a:t>
                      </a:r>
                      <a:r>
                        <a:rPr lang="en-GB" sz="2000" b="1" dirty="0" smtClean="0">
                          <a:effectLst/>
                        </a:rPr>
                        <a:t>experts</a:t>
                      </a:r>
                      <a:r>
                        <a:rPr lang="en-GB" sz="2000" dirty="0" smtClean="0">
                          <a:effectLst/>
                        </a:rPr>
                        <a:t>, including </a:t>
                      </a:r>
                      <a:r>
                        <a:rPr lang="en-GB" sz="2000" dirty="0">
                          <a:effectLst/>
                        </a:rPr>
                        <a:t>potentially in-country reviews, as well as </a:t>
                      </a:r>
                      <a:r>
                        <a:rPr lang="en-GB" sz="2000" dirty="0" smtClean="0">
                          <a:effectLst/>
                        </a:rPr>
                        <a:t>facilitative multilateral consideration of progress with respect to support </a:t>
                      </a:r>
                      <a:r>
                        <a:rPr lang="en-GB" sz="2000" baseline="0" dirty="0" smtClean="0">
                          <a:effectLst/>
                        </a:rPr>
                        <a:t>and implementation and achievement of NDCs</a:t>
                      </a:r>
                      <a:endParaRPr lang="en-GB" sz="2000" dirty="0">
                        <a:solidFill>
                          <a:srgbClr val="000000"/>
                        </a:solidFill>
                        <a:effectLst/>
                        <a:latin typeface="Arial" panose="020B0604020202020204" pitchFamily="34" charset="0"/>
                        <a:ea typeface="Arial" panose="020B0604020202020204" pitchFamily="34" charset="0"/>
                      </a:endParaRPr>
                    </a:p>
                  </a:txBody>
                  <a:tcPr marL="63500" marR="63500" marT="63500" marB="63500">
                    <a:noFill/>
                  </a:tcPr>
                </a:tc>
              </a:tr>
              <a:tr h="728350">
                <a:tc>
                  <a:txBody>
                    <a:bodyPr/>
                    <a:lstStyle/>
                    <a:p>
                      <a:r>
                        <a:rPr lang="en-GB" sz="1800" dirty="0" smtClean="0">
                          <a:latin typeface="+mn-lt"/>
                        </a:rPr>
                        <a:t>Outputs</a:t>
                      </a:r>
                      <a:endParaRPr lang="en-GB" sz="1800" dirty="0">
                        <a:latin typeface="+mn-lt"/>
                      </a:endParaRPr>
                    </a:p>
                  </a:txBody>
                  <a:tcPr marL="63500" marR="63500" marT="63500" marB="63500">
                    <a:noFill/>
                  </a:tcPr>
                </a:tc>
                <a:tc>
                  <a:txBody>
                    <a:bodyPr/>
                    <a:lstStyle/>
                    <a:p>
                      <a:pPr marL="63500">
                        <a:lnSpc>
                          <a:spcPct val="115000"/>
                        </a:lnSpc>
                        <a:spcAft>
                          <a:spcPts val="0"/>
                        </a:spcAft>
                      </a:pPr>
                      <a:r>
                        <a:rPr lang="en-GB" sz="1800" dirty="0" smtClean="0">
                          <a:solidFill>
                            <a:srgbClr val="000000"/>
                          </a:solidFill>
                          <a:effectLst/>
                          <a:latin typeface="+mn-lt"/>
                          <a:ea typeface="Arial" panose="020B0604020202020204" pitchFamily="34" charset="0"/>
                        </a:rPr>
                        <a:t>Linked</a:t>
                      </a:r>
                      <a:r>
                        <a:rPr lang="en-GB" sz="1800" baseline="0" dirty="0" smtClean="0">
                          <a:solidFill>
                            <a:srgbClr val="000000"/>
                          </a:solidFill>
                          <a:effectLst/>
                          <a:latin typeface="+mn-lt"/>
                          <a:ea typeface="Arial" panose="020B0604020202020204" pitchFamily="34" charset="0"/>
                        </a:rPr>
                        <a:t> with the</a:t>
                      </a:r>
                      <a:r>
                        <a:rPr lang="en-GB" sz="1800" b="1" baseline="0" dirty="0" smtClean="0">
                          <a:solidFill>
                            <a:srgbClr val="000000"/>
                          </a:solidFill>
                          <a:effectLst/>
                          <a:latin typeface="+mn-lt"/>
                          <a:ea typeface="Arial" panose="020B0604020202020204" pitchFamily="34" charset="0"/>
                        </a:rPr>
                        <a:t> global stocktake.</a:t>
                      </a:r>
                      <a:endParaRPr lang="en-GB" sz="1800" b="1" dirty="0" smtClean="0">
                        <a:solidFill>
                          <a:srgbClr val="000000"/>
                        </a:solidFill>
                        <a:effectLst/>
                        <a:latin typeface="+mn-lt"/>
                        <a:ea typeface="Arial" panose="020B0604020202020204" pitchFamily="34" charset="0"/>
                      </a:endParaRPr>
                    </a:p>
                  </a:txBody>
                  <a:tcPr marL="63500" marR="63500" marT="63500" marB="63500">
                    <a:noFill/>
                  </a:tcPr>
                </a:tc>
              </a:tr>
            </a:tbl>
          </a:graphicData>
        </a:graphic>
      </p:graphicFrame>
    </p:spTree>
    <p:extLst>
      <p:ext uri="{BB962C8B-B14F-4D97-AF65-F5344CB8AC3E}">
        <p14:creationId xmlns:p14="http://schemas.microsoft.com/office/powerpoint/2010/main" val="96652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issues</a:t>
            </a:r>
            <a:endParaRPr lang="en-GB" dirty="0"/>
          </a:p>
        </p:txBody>
      </p:sp>
      <p:sp>
        <p:nvSpPr>
          <p:cNvPr id="3" name="Content Placeholder 2"/>
          <p:cNvSpPr>
            <a:spLocks noGrp="1"/>
          </p:cNvSpPr>
          <p:nvPr>
            <p:ph idx="1"/>
          </p:nvPr>
        </p:nvSpPr>
        <p:spPr/>
        <p:txBody>
          <a:bodyPr/>
          <a:lstStyle/>
          <a:p>
            <a:r>
              <a:rPr lang="en-GB" sz="2800" dirty="0" smtClean="0"/>
              <a:t>Scope, level of details and frequency of </a:t>
            </a:r>
            <a:r>
              <a:rPr lang="en-GB" sz="2800" b="1" dirty="0" smtClean="0"/>
              <a:t>reporting- flexibility </a:t>
            </a:r>
            <a:r>
              <a:rPr lang="en-GB" sz="2800" dirty="0" smtClean="0"/>
              <a:t>based on capacity</a:t>
            </a:r>
          </a:p>
          <a:p>
            <a:r>
              <a:rPr lang="en-GB" sz="2800" dirty="0" smtClean="0"/>
              <a:t>Modalities of </a:t>
            </a:r>
            <a:r>
              <a:rPr lang="en-GB" sz="2800" b="1" dirty="0" smtClean="0"/>
              <a:t>review</a:t>
            </a:r>
            <a:r>
              <a:rPr lang="en-GB" sz="2800" dirty="0" smtClean="0"/>
              <a:t> and how to address flexibility issue</a:t>
            </a:r>
          </a:p>
          <a:p>
            <a:r>
              <a:rPr lang="en-GB" sz="2800" b="1" dirty="0" smtClean="0"/>
              <a:t>Ensuring sovereignty of parties </a:t>
            </a:r>
            <a:r>
              <a:rPr lang="en-GB" sz="2800" dirty="0" smtClean="0"/>
              <a:t>and avoiding undue burden on developing countries</a:t>
            </a:r>
          </a:p>
          <a:p>
            <a:r>
              <a:rPr lang="en-GB" sz="2800" dirty="0" smtClean="0"/>
              <a:t>Reporting on </a:t>
            </a:r>
            <a:r>
              <a:rPr lang="en-GB" sz="2800" b="1" dirty="0" smtClean="0"/>
              <a:t>adaptation</a:t>
            </a:r>
          </a:p>
          <a:p>
            <a:r>
              <a:rPr lang="en-GB" sz="2800" dirty="0" smtClean="0"/>
              <a:t>Transparency of </a:t>
            </a:r>
            <a:r>
              <a:rPr lang="en-GB" sz="2800" b="1" dirty="0" smtClean="0"/>
              <a:t>support</a:t>
            </a:r>
          </a:p>
          <a:p>
            <a:r>
              <a:rPr lang="en-GB" sz="2800" b="1" dirty="0" smtClean="0"/>
              <a:t>Support for transparency</a:t>
            </a:r>
          </a:p>
          <a:p>
            <a:endParaRPr lang="en-GB" sz="2800" dirty="0"/>
          </a:p>
        </p:txBody>
      </p:sp>
    </p:spTree>
    <p:extLst>
      <p:ext uri="{BB962C8B-B14F-4D97-AF65-F5344CB8AC3E}">
        <p14:creationId xmlns:p14="http://schemas.microsoft.com/office/powerpoint/2010/main" val="3555964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10363200" cy="1347936"/>
          </a:xfrm>
        </p:spPr>
        <p:txBody>
          <a:bodyPr/>
          <a:lstStyle/>
          <a:p>
            <a:r>
              <a:rPr lang="en-GB" sz="3200" dirty="0"/>
              <a:t>Options of implementing flexibility in the scope and frequency of reporting</a:t>
            </a:r>
            <a:br>
              <a:rPr lang="en-GB" sz="3200" dirty="0"/>
            </a:br>
            <a:endParaRPr lang="en-GB" dirty="0"/>
          </a:p>
        </p:txBody>
      </p:sp>
      <p:sp>
        <p:nvSpPr>
          <p:cNvPr id="3" name="Content Placeholder 2"/>
          <p:cNvSpPr>
            <a:spLocks noGrp="1"/>
          </p:cNvSpPr>
          <p:nvPr>
            <p:ph idx="1"/>
          </p:nvPr>
        </p:nvSpPr>
        <p:spPr>
          <a:xfrm>
            <a:off x="263352" y="1268760"/>
            <a:ext cx="11014248" cy="5436604"/>
          </a:xfrm>
        </p:spPr>
        <p:txBody>
          <a:bodyPr/>
          <a:lstStyle/>
          <a:p>
            <a:pPr marL="0" lvl="0" indent="0">
              <a:buNone/>
            </a:pPr>
            <a:r>
              <a:rPr lang="en-GB" sz="1800" b="1" i="1" kern="1200" dirty="0" smtClean="0"/>
              <a:t>Scope of reporting</a:t>
            </a:r>
          </a:p>
          <a:p>
            <a:r>
              <a:rPr lang="en-GB" sz="1800" b="1" kern="1200" dirty="0" smtClean="0"/>
              <a:t>Distinguish </a:t>
            </a:r>
            <a:r>
              <a:rPr lang="en-GB" sz="1800" b="1" kern="1200" dirty="0" smtClean="0"/>
              <a:t>based on </a:t>
            </a:r>
            <a:r>
              <a:rPr lang="en-GB" sz="1800" b="1" kern="1200" dirty="0"/>
              <a:t>the type of NDC </a:t>
            </a:r>
            <a:r>
              <a:rPr lang="en-GB" sz="1800" b="1" kern="1200" dirty="0" smtClean="0"/>
              <a:t>and </a:t>
            </a:r>
            <a:r>
              <a:rPr lang="en-GB" sz="1800" b="1" kern="1200" dirty="0"/>
              <a:t>accompanying </a:t>
            </a:r>
            <a:r>
              <a:rPr lang="en-GB" sz="1800" b="1" kern="1200" dirty="0" smtClean="0"/>
              <a:t>information</a:t>
            </a:r>
            <a:endParaRPr lang="en-GB" sz="1800" b="1" kern="1200" dirty="0"/>
          </a:p>
          <a:p>
            <a:pPr marL="742950" lvl="1" indent="-285750">
              <a:buFont typeface="Courier New" panose="02070309020205020404" pitchFamily="49" charset="0"/>
              <a:buChar char="o"/>
            </a:pPr>
            <a:r>
              <a:rPr lang="en-GB" sz="1800" kern="1200" dirty="0"/>
              <a:t>Type of mitigation targets included in the NDC </a:t>
            </a:r>
          </a:p>
          <a:p>
            <a:pPr marL="742950" lvl="1" indent="-285750">
              <a:buFont typeface="Courier New" panose="02070309020205020404" pitchFamily="49" charset="0"/>
              <a:buChar char="o"/>
            </a:pPr>
            <a:r>
              <a:rPr lang="en-GB" sz="1800" kern="1200" dirty="0"/>
              <a:t>NDC with adaptation </a:t>
            </a:r>
            <a:r>
              <a:rPr lang="en-GB" sz="1800" kern="1200" dirty="0" smtClean="0"/>
              <a:t>component</a:t>
            </a:r>
          </a:p>
          <a:p>
            <a:pPr marL="457200" lvl="1" indent="0">
              <a:buNone/>
            </a:pPr>
            <a:endParaRPr lang="en-GB" sz="2400" dirty="0"/>
          </a:p>
          <a:p>
            <a:r>
              <a:rPr lang="en-GB" sz="1800" b="1" kern="1200" dirty="0" smtClean="0"/>
              <a:t>Distinguish based on different tiers of countries</a:t>
            </a:r>
            <a:endParaRPr lang="en-GB" sz="1800" b="1" kern="1200" dirty="0" smtClean="0"/>
          </a:p>
          <a:p>
            <a:pPr marL="778132" lvl="1" indent="-285750">
              <a:buFont typeface="Courier New" panose="02070309020205020404" pitchFamily="49" charset="0"/>
              <a:buChar char="o"/>
            </a:pPr>
            <a:r>
              <a:rPr lang="en-GB" sz="1800" kern="1200" dirty="0" smtClean="0"/>
              <a:t>Developed </a:t>
            </a:r>
            <a:r>
              <a:rPr lang="en-GB" sz="1800" kern="1200" dirty="0"/>
              <a:t>country Parties -highest level of reporting</a:t>
            </a:r>
          </a:p>
          <a:p>
            <a:pPr marL="778132" lvl="1" indent="-285750">
              <a:buFont typeface="Courier New" panose="02070309020205020404" pitchFamily="49" charset="0"/>
              <a:buChar char="o"/>
            </a:pPr>
            <a:r>
              <a:rPr lang="en-GB" sz="1800" kern="1200" dirty="0"/>
              <a:t>LDCs and SIDS -least stringent tier</a:t>
            </a:r>
          </a:p>
          <a:p>
            <a:pPr marL="778132" lvl="1" indent="-285750">
              <a:buFont typeface="Courier New" panose="02070309020205020404" pitchFamily="49" charset="0"/>
              <a:buChar char="o"/>
            </a:pPr>
            <a:r>
              <a:rPr lang="en-GB" sz="1800" kern="1200" dirty="0" smtClean="0"/>
              <a:t>There may be other tiers within developing countries, </a:t>
            </a:r>
            <a:r>
              <a:rPr lang="en-GB" sz="1800" kern="1200" dirty="0"/>
              <a:t>with more stringent tiers always an option should countries decide to do so. </a:t>
            </a:r>
          </a:p>
          <a:p>
            <a:pPr marL="492382" lvl="1" indent="0">
              <a:buNone/>
            </a:pPr>
            <a:endParaRPr lang="en-GB" sz="1800" kern="1200" dirty="0"/>
          </a:p>
          <a:p>
            <a:r>
              <a:rPr lang="en-GB" sz="1800" kern="1200" dirty="0"/>
              <a:t>Similar system in the </a:t>
            </a:r>
            <a:r>
              <a:rPr lang="en-GB" sz="1800" b="1" kern="1200" dirty="0"/>
              <a:t>IPCC’s tiers specifying methodologies for </a:t>
            </a:r>
            <a:r>
              <a:rPr lang="en-GB" sz="1800" b="1" kern="1200" dirty="0" smtClean="0"/>
              <a:t>GHG inventories </a:t>
            </a:r>
            <a:r>
              <a:rPr lang="en-GB" sz="1800" kern="1200" dirty="0"/>
              <a:t>with increasing levels of detail</a:t>
            </a:r>
            <a:r>
              <a:rPr lang="en-GB" sz="1800" kern="1200" dirty="0" smtClean="0"/>
              <a:t>.</a:t>
            </a:r>
          </a:p>
          <a:p>
            <a:pPr marL="0" indent="0">
              <a:buNone/>
            </a:pPr>
            <a:endParaRPr lang="en-GB" sz="1800" kern="1200" dirty="0"/>
          </a:p>
          <a:p>
            <a:r>
              <a:rPr lang="en-GB" sz="1800" kern="1200" dirty="0" smtClean="0"/>
              <a:t>Use </a:t>
            </a:r>
            <a:r>
              <a:rPr lang="en-GB" sz="1800" kern="1200" dirty="0"/>
              <a:t>the </a:t>
            </a:r>
            <a:r>
              <a:rPr lang="en-GB" sz="1800" b="1" kern="1200" dirty="0"/>
              <a:t>BRs, BURs and NATCOMMS and the lessons learnt from CGE </a:t>
            </a:r>
            <a:r>
              <a:rPr lang="en-GB" sz="1800" kern="1200" dirty="0"/>
              <a:t>to guide the development of MPGs </a:t>
            </a:r>
            <a:endParaRPr lang="en-GB" sz="1800" kern="1200" dirty="0" smtClean="0"/>
          </a:p>
          <a:p>
            <a:pPr marL="0" indent="0">
              <a:buNone/>
            </a:pPr>
            <a:endParaRPr lang="en-GB" sz="1800" kern="1200" dirty="0"/>
          </a:p>
        </p:txBody>
      </p:sp>
    </p:spTree>
    <p:extLst>
      <p:ext uri="{BB962C8B-B14F-4D97-AF65-F5344CB8AC3E}">
        <p14:creationId xmlns:p14="http://schemas.microsoft.com/office/powerpoint/2010/main" val="241010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224644"/>
            <a:ext cx="10942240" cy="5871356"/>
          </a:xfrm>
        </p:spPr>
        <p:txBody>
          <a:bodyPr/>
          <a:lstStyle/>
          <a:p>
            <a:pPr marL="0" lvl="0" indent="0">
              <a:buNone/>
            </a:pPr>
            <a:r>
              <a:rPr lang="en-GB" sz="2000" b="1" i="1" kern="1200" dirty="0">
                <a:latin typeface="Times New Roman" pitchFamily="18" charset="0"/>
              </a:rPr>
              <a:t>Frequency of </a:t>
            </a:r>
            <a:r>
              <a:rPr lang="en-GB" sz="2000" b="1" i="1" kern="1200" dirty="0" smtClean="0">
                <a:latin typeface="Times New Roman" pitchFamily="18" charset="0"/>
              </a:rPr>
              <a:t>reporting</a:t>
            </a:r>
            <a:endParaRPr lang="en-GB" sz="2000" b="1" kern="1200" dirty="0" smtClean="0">
              <a:latin typeface="Times New Roman" pitchFamily="18" charset="0"/>
            </a:endParaRPr>
          </a:p>
          <a:p>
            <a:r>
              <a:rPr lang="en-GB" sz="2400" kern="1200" dirty="0" smtClean="0">
                <a:latin typeface="Times New Roman" pitchFamily="18" charset="0"/>
              </a:rPr>
              <a:t>All </a:t>
            </a:r>
            <a:r>
              <a:rPr lang="en-GB" sz="2400" kern="1200" dirty="0">
                <a:latin typeface="Times New Roman" pitchFamily="18" charset="0"/>
              </a:rPr>
              <a:t>Parties have to submit the information required by Article 13.7-13.10 </a:t>
            </a:r>
            <a:r>
              <a:rPr lang="en-GB" sz="2400" b="1" kern="1200" dirty="0">
                <a:latin typeface="Times New Roman" pitchFamily="18" charset="0"/>
              </a:rPr>
              <a:t>at least </a:t>
            </a:r>
            <a:r>
              <a:rPr lang="en-GB" sz="2400" b="1" kern="1200" dirty="0" smtClean="0">
                <a:latin typeface="Times New Roman" pitchFamily="18" charset="0"/>
              </a:rPr>
              <a:t>biennially</a:t>
            </a:r>
            <a:r>
              <a:rPr lang="en-GB" sz="2400" kern="1200" dirty="0" smtClean="0">
                <a:latin typeface="Times New Roman" pitchFamily="18" charset="0"/>
              </a:rPr>
              <a:t> (Para 90 1/CP21</a:t>
            </a:r>
            <a:r>
              <a:rPr lang="en-GB" sz="2400" kern="1200" dirty="0" smtClean="0">
                <a:latin typeface="Times New Roman" pitchFamily="18" charset="0"/>
              </a:rPr>
              <a:t>).</a:t>
            </a:r>
          </a:p>
          <a:p>
            <a:pPr marL="0" indent="0">
              <a:buNone/>
            </a:pPr>
            <a:endParaRPr lang="en-GB" sz="2400" kern="1200" dirty="0" smtClean="0">
              <a:latin typeface="Times New Roman" pitchFamily="18" charset="0"/>
            </a:endParaRPr>
          </a:p>
          <a:p>
            <a:r>
              <a:rPr lang="en-GB" sz="2400" b="1" kern="1200" dirty="0">
                <a:latin typeface="Times New Roman" pitchFamily="18" charset="0"/>
              </a:rPr>
              <a:t>Flexibility does not mean that Parties can report less frequently under the Paris Agreement than under the Convention (Para 92(e</a:t>
            </a:r>
            <a:r>
              <a:rPr lang="en-GB" sz="2400" b="1" kern="1200" dirty="0" smtClean="0">
                <a:latin typeface="Times New Roman" pitchFamily="18" charset="0"/>
              </a:rPr>
              <a:t>)).</a:t>
            </a:r>
          </a:p>
          <a:p>
            <a:pPr marL="0" indent="0">
              <a:buNone/>
            </a:pPr>
            <a:endParaRPr lang="en-GB" sz="2400" kern="1200" dirty="0">
              <a:latin typeface="Times New Roman" pitchFamily="18" charset="0"/>
            </a:endParaRPr>
          </a:p>
          <a:p>
            <a:r>
              <a:rPr lang="en-GB" sz="2400" b="1" kern="1200" dirty="0" smtClean="0">
                <a:latin typeface="Times New Roman" pitchFamily="18" charset="0"/>
              </a:rPr>
              <a:t>Allows </a:t>
            </a:r>
            <a:r>
              <a:rPr lang="en-GB" sz="2400" b="1" kern="1200" dirty="0">
                <a:latin typeface="Times New Roman" pitchFamily="18" charset="0"/>
              </a:rPr>
              <a:t>LDCs and SIDS to do so at their discretion</a:t>
            </a:r>
            <a:r>
              <a:rPr lang="en-GB" sz="2400" kern="1200" dirty="0" smtClean="0">
                <a:latin typeface="Times New Roman" pitchFamily="18" charset="0"/>
              </a:rPr>
              <a:t>.  </a:t>
            </a:r>
            <a:endParaRPr lang="en-GB" sz="2400" kern="1200" dirty="0" smtClean="0">
              <a:latin typeface="Times New Roman" pitchFamily="18" charset="0"/>
            </a:endParaRPr>
          </a:p>
          <a:p>
            <a:pPr lvl="1">
              <a:buFont typeface="Courier New" panose="02070309020205020404" pitchFamily="49" charset="0"/>
              <a:buChar char="o"/>
            </a:pPr>
            <a:r>
              <a:rPr lang="en-GB" sz="2400" kern="1200" dirty="0" smtClean="0">
                <a:latin typeface="Times New Roman" pitchFamily="18" charset="0"/>
              </a:rPr>
              <a:t>Could </a:t>
            </a:r>
            <a:r>
              <a:rPr lang="en-GB" sz="2400" kern="1200" dirty="0" smtClean="0">
                <a:latin typeface="Times New Roman" pitchFamily="18" charset="0"/>
              </a:rPr>
              <a:t>be done at least every 5 years so that they can be analysed within each five  year cycles- </a:t>
            </a:r>
            <a:r>
              <a:rPr lang="en-GB" sz="2400" kern="1200" dirty="0" smtClean="0">
                <a:latin typeface="Times New Roman" pitchFamily="18" charset="0"/>
              </a:rPr>
              <a:t>and link </a:t>
            </a:r>
            <a:r>
              <a:rPr lang="en-GB" sz="2400" kern="1200" dirty="0" smtClean="0">
                <a:latin typeface="Times New Roman" pitchFamily="18" charset="0"/>
              </a:rPr>
              <a:t>to global stocktake.</a:t>
            </a:r>
          </a:p>
          <a:p>
            <a:pPr marL="0" lvl="0" indent="0">
              <a:buNone/>
            </a:pPr>
            <a:endParaRPr lang="en-GB" sz="2400" kern="1200" dirty="0">
              <a:latin typeface="Times New Roman" pitchFamily="18" charset="0"/>
            </a:endParaRPr>
          </a:p>
        </p:txBody>
      </p:sp>
    </p:spTree>
    <p:extLst>
      <p:ext uri="{BB962C8B-B14F-4D97-AF65-F5344CB8AC3E}">
        <p14:creationId xmlns:p14="http://schemas.microsoft.com/office/powerpoint/2010/main" val="2770579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116632"/>
            <a:ext cx="10363200" cy="1143000"/>
          </a:xfrm>
        </p:spPr>
        <p:txBody>
          <a:bodyPr/>
          <a:lstStyle/>
          <a:p>
            <a:r>
              <a:rPr lang="en-GB" sz="3200" dirty="0"/>
              <a:t>Options of implementing flexibility in the </a:t>
            </a:r>
            <a:r>
              <a:rPr lang="en-GB" sz="3200" dirty="0" smtClean="0"/>
              <a:t>review</a:t>
            </a:r>
            <a:endParaRPr lang="en-GB" sz="3200" dirty="0"/>
          </a:p>
        </p:txBody>
      </p:sp>
      <p:sp>
        <p:nvSpPr>
          <p:cNvPr id="3" name="Content Placeholder 2"/>
          <p:cNvSpPr>
            <a:spLocks noGrp="1"/>
          </p:cNvSpPr>
          <p:nvPr>
            <p:ph idx="1"/>
          </p:nvPr>
        </p:nvSpPr>
        <p:spPr>
          <a:xfrm>
            <a:off x="407368" y="1088740"/>
            <a:ext cx="10870232" cy="5580620"/>
          </a:xfrm>
        </p:spPr>
        <p:txBody>
          <a:bodyPr/>
          <a:lstStyle/>
          <a:p>
            <a:pPr marL="0" lvl="0" indent="0">
              <a:buNone/>
            </a:pPr>
            <a:r>
              <a:rPr lang="en-GB" sz="2400" b="1" i="1" kern="1200" dirty="0" smtClean="0"/>
              <a:t>Review process</a:t>
            </a:r>
            <a:endParaRPr lang="en-GB" sz="2400" b="1" kern="1200" dirty="0" smtClean="0"/>
          </a:p>
          <a:p>
            <a:r>
              <a:rPr lang="en-GB" sz="2400" dirty="0" smtClean="0"/>
              <a:t>Information </a:t>
            </a:r>
            <a:r>
              <a:rPr lang="en-GB" sz="2400" dirty="0"/>
              <a:t>submitted by each Party </a:t>
            </a:r>
            <a:r>
              <a:rPr lang="en-GB" sz="2400" b="1" dirty="0" smtClean="0"/>
              <a:t>shall </a:t>
            </a:r>
            <a:r>
              <a:rPr lang="en-GB" sz="2400" b="1" dirty="0"/>
              <a:t>undergo a technical expert </a:t>
            </a:r>
            <a:r>
              <a:rPr lang="en-GB" sz="2400" b="1" dirty="0" smtClean="0"/>
              <a:t>review</a:t>
            </a:r>
            <a:r>
              <a:rPr lang="en-GB" sz="2400" dirty="0" smtClean="0"/>
              <a:t>. In </a:t>
            </a:r>
            <a:r>
              <a:rPr lang="en-GB" sz="2400" dirty="0"/>
              <a:t>addition, </a:t>
            </a:r>
            <a:r>
              <a:rPr lang="en-GB" sz="2400" b="1" dirty="0"/>
              <a:t>each Party shall participate in a facilitative, multilateral consideration of progress</a:t>
            </a:r>
            <a:r>
              <a:rPr lang="en-GB" sz="2400" dirty="0"/>
              <a:t> with respect to efforts under </a:t>
            </a:r>
            <a:r>
              <a:rPr lang="en-GB" sz="2400" dirty="0" smtClean="0"/>
              <a:t>art.9 </a:t>
            </a:r>
            <a:r>
              <a:rPr lang="en-GB" sz="2400" dirty="0"/>
              <a:t>and its respective implementation and achievement of its nationally determined contribution. </a:t>
            </a:r>
            <a:endParaRPr lang="en-GB" sz="2400" dirty="0" smtClean="0"/>
          </a:p>
          <a:p>
            <a:pPr marL="0" indent="0">
              <a:buNone/>
            </a:pPr>
            <a:endParaRPr lang="en-GB" sz="2400" dirty="0"/>
          </a:p>
          <a:p>
            <a:pPr marL="0" lvl="0" indent="0">
              <a:buNone/>
            </a:pPr>
            <a:r>
              <a:rPr lang="en-GB" sz="2400" b="1" i="1" kern="1200" dirty="0" smtClean="0"/>
              <a:t> </a:t>
            </a:r>
            <a:r>
              <a:rPr lang="en-GB" sz="2400" b="1" i="1" kern="1200" dirty="0" smtClean="0"/>
              <a:t>In-country review </a:t>
            </a:r>
            <a:r>
              <a:rPr lang="en-GB" sz="2400" kern="1200" dirty="0" smtClean="0"/>
              <a:t>(para 89- could be optional for developing countries) </a:t>
            </a:r>
          </a:p>
          <a:p>
            <a:r>
              <a:rPr lang="en-GB" sz="2400" kern="1200" dirty="0" smtClean="0"/>
              <a:t>Give the option of deciding whether or not to do an in-country review for </a:t>
            </a:r>
            <a:r>
              <a:rPr lang="en-GB" sz="2400" kern="1200" dirty="0"/>
              <a:t>LDCs and </a:t>
            </a:r>
            <a:r>
              <a:rPr lang="en-GB" sz="2400" kern="1200" dirty="0" smtClean="0"/>
              <a:t>SIDS.</a:t>
            </a:r>
            <a:endParaRPr lang="en-GB" sz="2400" kern="1200" dirty="0" smtClean="0"/>
          </a:p>
          <a:p>
            <a:r>
              <a:rPr lang="en-GB" sz="2400" kern="1200" dirty="0" smtClean="0"/>
              <a:t>Options for reviews for groups of countries? </a:t>
            </a:r>
          </a:p>
          <a:p>
            <a:pPr marL="0" indent="0">
              <a:buNone/>
            </a:pPr>
            <a:r>
              <a:rPr lang="en-GB" sz="2400" kern="1200" dirty="0" smtClean="0"/>
              <a:t>(</a:t>
            </a:r>
            <a:r>
              <a:rPr lang="en-GB" sz="2400" kern="1200" dirty="0"/>
              <a:t>e.g. LDCs; SIDS; African LDCs; Pacific island SIDS; etc.). </a:t>
            </a:r>
          </a:p>
          <a:p>
            <a:pPr marL="0" lvl="0" indent="0">
              <a:buNone/>
            </a:pPr>
            <a:endParaRPr lang="en-GB" sz="2400" kern="1200" dirty="0"/>
          </a:p>
          <a:p>
            <a:pPr marL="0" indent="0">
              <a:buNone/>
            </a:pPr>
            <a:endParaRPr lang="en-GB" sz="1600" kern="1200" dirty="0">
              <a:latin typeface="Times New Roman" pitchFamily="18" charset="0"/>
            </a:endParaRPr>
          </a:p>
          <a:p>
            <a:pPr lvl="0"/>
            <a:endParaRPr lang="en-GB" sz="1600" kern="1200" dirty="0">
              <a:latin typeface="Times New Roman" pitchFamily="18" charset="0"/>
            </a:endParaRPr>
          </a:p>
        </p:txBody>
      </p:sp>
    </p:spTree>
    <p:extLst>
      <p:ext uri="{BB962C8B-B14F-4D97-AF65-F5344CB8AC3E}">
        <p14:creationId xmlns:p14="http://schemas.microsoft.com/office/powerpoint/2010/main" val="1077837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40668"/>
            <a:ext cx="10363200" cy="5655332"/>
          </a:xfrm>
        </p:spPr>
        <p:txBody>
          <a:bodyPr/>
          <a:lstStyle/>
          <a:p>
            <a:pPr marL="0" indent="0">
              <a:buNone/>
            </a:pPr>
            <a:r>
              <a:rPr lang="en-GB" sz="2400" b="1" i="1" kern="1200" dirty="0">
                <a:latin typeface="Times New Roman" pitchFamily="18" charset="0"/>
              </a:rPr>
              <a:t>Scope of review</a:t>
            </a:r>
          </a:p>
          <a:p>
            <a:r>
              <a:rPr lang="en-GB" sz="2400" b="1" kern="1200" dirty="0">
                <a:latin typeface="Times New Roman" pitchFamily="18" charset="0"/>
              </a:rPr>
              <a:t>The scope of the review can vary according to the contents of the NDC- </a:t>
            </a:r>
            <a:r>
              <a:rPr lang="en-GB" sz="2400" kern="1200" dirty="0">
                <a:latin typeface="Times New Roman" pitchFamily="18" charset="0"/>
              </a:rPr>
              <a:t>e.g. economy wide,  sectoral, adaptation component, MOI sections of the NDC</a:t>
            </a:r>
          </a:p>
          <a:p>
            <a:pPr marL="0" indent="0">
              <a:buNone/>
            </a:pPr>
            <a:endParaRPr lang="en-GB" sz="2400" kern="1200" dirty="0">
              <a:latin typeface="Times New Roman" pitchFamily="18" charset="0"/>
            </a:endParaRPr>
          </a:p>
          <a:p>
            <a:pPr marL="0" lvl="0" indent="0">
              <a:buNone/>
            </a:pPr>
            <a:r>
              <a:rPr lang="en-GB" sz="2400" b="1" i="1" kern="1200" dirty="0">
                <a:latin typeface="Times New Roman" pitchFamily="18" charset="0"/>
              </a:rPr>
              <a:t>Frequency of review</a:t>
            </a:r>
            <a:endParaRPr lang="en-GB" sz="2400" b="1" kern="1200" dirty="0">
              <a:latin typeface="Times New Roman" pitchFamily="18" charset="0"/>
            </a:endParaRPr>
          </a:p>
          <a:p>
            <a:r>
              <a:rPr lang="en-GB" sz="2400" kern="1200" dirty="0">
                <a:latin typeface="Times New Roman" pitchFamily="18" charset="0"/>
              </a:rPr>
              <a:t>Options</a:t>
            </a:r>
          </a:p>
          <a:p>
            <a:pPr lvl="1">
              <a:buFont typeface="Courier New" panose="02070309020205020404" pitchFamily="49" charset="0"/>
              <a:buChar char="o"/>
            </a:pPr>
            <a:r>
              <a:rPr lang="en-GB" sz="2400" b="1" kern="1200" dirty="0">
                <a:latin typeface="Times New Roman" pitchFamily="18" charset="0"/>
              </a:rPr>
              <a:t>Maintain the existing cycle of reviews </a:t>
            </a:r>
            <a:r>
              <a:rPr lang="en-GB" sz="2400" kern="1200" dirty="0">
                <a:latin typeface="Times New Roman" pitchFamily="18" charset="0"/>
              </a:rPr>
              <a:t>for each party apart from LDCs and SIDS (every two years)</a:t>
            </a:r>
          </a:p>
          <a:p>
            <a:pPr lvl="1">
              <a:buFont typeface="Courier New" panose="02070309020205020404" pitchFamily="49" charset="0"/>
              <a:buChar char="o"/>
            </a:pPr>
            <a:r>
              <a:rPr lang="en-GB" sz="2400" b="1" kern="1200" dirty="0">
                <a:latin typeface="Times New Roman" pitchFamily="18" charset="0"/>
              </a:rPr>
              <a:t>LDCs and SIDS reports should be reviewed whenever the reports have been submitted but at least once during each five-year NDC cycle.</a:t>
            </a:r>
          </a:p>
          <a:p>
            <a:endParaRPr lang="en-GB" b="1" dirty="0"/>
          </a:p>
        </p:txBody>
      </p:sp>
    </p:spTree>
    <p:extLst>
      <p:ext uri="{BB962C8B-B14F-4D97-AF65-F5344CB8AC3E}">
        <p14:creationId xmlns:p14="http://schemas.microsoft.com/office/powerpoint/2010/main" val="654223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t>Facilitative</a:t>
            </a:r>
            <a:r>
              <a:rPr lang="en-GB" sz="2400" b="1" dirty="0"/>
              <a:t>, </a:t>
            </a:r>
            <a:r>
              <a:rPr lang="en-GB" sz="2400" b="1" dirty="0" smtClean="0"/>
              <a:t>non-intrusive…nature of the transparency framework and the need to avoid </a:t>
            </a:r>
            <a:r>
              <a:rPr lang="en-GB" sz="2400" b="1" dirty="0"/>
              <a:t>placing undue burden on </a:t>
            </a:r>
            <a:r>
              <a:rPr lang="en-GB" sz="2400" b="1" dirty="0" smtClean="0"/>
              <a:t>Parties</a:t>
            </a:r>
            <a:r>
              <a:rPr lang="en-GB" sz="2400" b="1" dirty="0"/>
              <a:t/>
            </a:r>
            <a:br>
              <a:rPr lang="en-GB" sz="2400" b="1" dirty="0"/>
            </a:br>
            <a:endParaRPr lang="en-GB" sz="2400" b="1" dirty="0"/>
          </a:p>
        </p:txBody>
      </p:sp>
      <p:sp>
        <p:nvSpPr>
          <p:cNvPr id="3" name="Content Placeholder 2"/>
          <p:cNvSpPr>
            <a:spLocks noGrp="1"/>
          </p:cNvSpPr>
          <p:nvPr>
            <p:ph idx="1"/>
          </p:nvPr>
        </p:nvSpPr>
        <p:spPr>
          <a:xfrm>
            <a:off x="914400" y="1981200"/>
            <a:ext cx="10363200" cy="4616152"/>
          </a:xfrm>
        </p:spPr>
        <p:txBody>
          <a:bodyPr/>
          <a:lstStyle/>
          <a:p>
            <a:r>
              <a:rPr lang="en-GB" sz="2400" dirty="0" smtClean="0"/>
              <a:t>Expert </a:t>
            </a:r>
            <a:r>
              <a:rPr lang="en-GB" sz="2400" dirty="0"/>
              <a:t>review can lead to an </a:t>
            </a:r>
            <a:r>
              <a:rPr lang="en-GB" sz="2400" b="1" dirty="0"/>
              <a:t>identification of areas of improvement</a:t>
            </a:r>
            <a:r>
              <a:rPr lang="en-GB" sz="2400" dirty="0" smtClean="0"/>
              <a:t>. CBIT can support parties to improve those areas identified by the expert review</a:t>
            </a:r>
            <a:r>
              <a:rPr lang="en-GB" sz="2400" dirty="0" smtClean="0"/>
              <a:t>.</a:t>
            </a:r>
          </a:p>
          <a:p>
            <a:pPr marL="0" indent="0">
              <a:buNone/>
            </a:pPr>
            <a:endParaRPr lang="en-GB" sz="2400" dirty="0"/>
          </a:p>
          <a:p>
            <a:r>
              <a:rPr lang="en-GB" sz="2400" dirty="0" smtClean="0"/>
              <a:t>Ask questions to that effect –to improve </a:t>
            </a:r>
            <a:r>
              <a:rPr lang="en-GB" sz="2400" b="1" dirty="0" smtClean="0"/>
              <a:t>detail and comprehensiveness of information</a:t>
            </a:r>
            <a:r>
              <a:rPr lang="en-GB" sz="2400" b="1" dirty="0" smtClean="0"/>
              <a:t>.</a:t>
            </a:r>
          </a:p>
          <a:p>
            <a:pPr marL="0" indent="0">
              <a:buNone/>
            </a:pPr>
            <a:endParaRPr lang="en-GB" sz="2400" dirty="0" smtClean="0"/>
          </a:p>
          <a:p>
            <a:r>
              <a:rPr lang="en-GB" sz="2400" b="1" dirty="0"/>
              <a:t>More clarity and more specific </a:t>
            </a:r>
            <a:r>
              <a:rPr lang="en-GB" sz="2400" b="1" dirty="0" smtClean="0"/>
              <a:t>guidelines for ERT</a:t>
            </a:r>
            <a:r>
              <a:rPr lang="en-GB" sz="2400" dirty="0" smtClean="0"/>
              <a:t> </a:t>
            </a:r>
            <a:r>
              <a:rPr lang="en-GB" sz="2400" dirty="0"/>
              <a:t>– the less chance the process will be </a:t>
            </a:r>
            <a:r>
              <a:rPr lang="en-GB" sz="2400" dirty="0" smtClean="0"/>
              <a:t>intrusive.</a:t>
            </a:r>
          </a:p>
          <a:p>
            <a:pPr marL="0" indent="0">
              <a:buNone/>
            </a:pPr>
            <a:endParaRPr lang="en-GB" sz="2400" dirty="0" smtClean="0"/>
          </a:p>
          <a:p>
            <a:r>
              <a:rPr lang="en-GB" sz="2400" b="1" dirty="0" smtClean="0"/>
              <a:t>An ERT output </a:t>
            </a:r>
            <a:r>
              <a:rPr lang="en-GB" sz="2400" dirty="0" smtClean="0"/>
              <a:t>(report) could be an input to the mechanism under article 15 (facilitating implementation and promoting compliance)</a:t>
            </a:r>
          </a:p>
          <a:p>
            <a:pPr marL="0" indent="0">
              <a:buNone/>
            </a:pPr>
            <a:endParaRPr lang="en-GB" sz="2400" dirty="0"/>
          </a:p>
        </p:txBody>
      </p:sp>
    </p:spTree>
    <p:extLst>
      <p:ext uri="{BB962C8B-B14F-4D97-AF65-F5344CB8AC3E}">
        <p14:creationId xmlns:p14="http://schemas.microsoft.com/office/powerpoint/2010/main" val="3342479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19557</TotalTime>
  <Words>1537</Words>
  <Application>Microsoft Office PowerPoint</Application>
  <PresentationFormat>Widescreen</PresentationFormat>
  <Paragraphs>155</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Courier New</vt:lpstr>
      <vt:lpstr>Gill Sans</vt:lpstr>
      <vt:lpstr>Times New Roman</vt:lpstr>
      <vt:lpstr>Default Design</vt:lpstr>
      <vt:lpstr> Transparency of Action and Support under the Paris Agreement</vt:lpstr>
      <vt:lpstr>Article 13 of the Paris Agreement</vt:lpstr>
      <vt:lpstr>PowerPoint Presentation</vt:lpstr>
      <vt:lpstr>Key issues</vt:lpstr>
      <vt:lpstr>Options of implementing flexibility in the scope and frequency of reporting </vt:lpstr>
      <vt:lpstr>PowerPoint Presentation</vt:lpstr>
      <vt:lpstr>Options of implementing flexibility in the review</vt:lpstr>
      <vt:lpstr>PowerPoint Presentation</vt:lpstr>
      <vt:lpstr>Facilitative, non-intrusive…nature of the transparency framework and the need to avoid placing undue burden on Parties </vt:lpstr>
      <vt:lpstr>PowerPoint Presentation</vt:lpstr>
      <vt:lpstr>Linkages between further guidelines for NDC/ their accompanying information and MPGs for the transparency framework </vt:lpstr>
      <vt:lpstr>Reporting on adaptation</vt:lpstr>
      <vt:lpstr>Transparency of support</vt:lpstr>
      <vt:lpstr>PowerPoint Presentation</vt:lpstr>
      <vt:lpstr>Support for transparency</vt:lpstr>
      <vt:lpstr>COP 22</vt:lpstr>
      <vt:lpstr>PowerPoint Presentation</vt:lpstr>
    </vt:vector>
  </TitlesOfParts>
  <Company>OIES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Achala Abeysinghe</cp:lastModifiedBy>
  <cp:revision>576</cp:revision>
  <dcterms:created xsi:type="dcterms:W3CDTF">2003-02-10T11:42:57Z</dcterms:created>
  <dcterms:modified xsi:type="dcterms:W3CDTF">2016-09-01T13:53:22Z</dcterms:modified>
</cp:coreProperties>
</file>