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431" r:id="rId2"/>
    <p:sldId id="432" r:id="rId3"/>
    <p:sldId id="440" r:id="rId4"/>
    <p:sldId id="406" r:id="rId5"/>
    <p:sldId id="433" r:id="rId6"/>
    <p:sldId id="435" r:id="rId7"/>
    <p:sldId id="436" r:id="rId8"/>
    <p:sldId id="437" r:id="rId9"/>
    <p:sldId id="438" r:id="rId10"/>
    <p:sldId id="439" r:id="rId11"/>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00"/>
    <a:srgbClr val="00FF00"/>
    <a:srgbClr val="CC3300"/>
    <a:srgbClr val="6600CC"/>
    <a:srgbClr val="FF0000"/>
    <a:srgbClr val="000099"/>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44" autoAdjust="0"/>
    <p:restoredTop sz="62228" autoAdjust="0"/>
  </p:normalViewPr>
  <p:slideViewPr>
    <p:cSldViewPr showGuides="1">
      <p:cViewPr varScale="1">
        <p:scale>
          <a:sx n="30" d="100"/>
          <a:sy n="30" d="100"/>
        </p:scale>
        <p:origin x="-1747" y="-67"/>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19"/>
        <p:guide pos="2091"/>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0E3AF465-7436-4305-9B4E-8F8C39F5EDE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12292" name="Rectangle 4"/>
          <p:cNvSpPr>
            <a:spLocks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5CA6415E-F285-4602-B7BC-7B00BB80D67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10862C70-00C0-4D66-96E2-4D00528E7DCE}" type="slidenum">
              <a:rPr lang="en-GB" smtClean="0"/>
              <a:pPr/>
              <a:t>1</a:t>
            </a:fld>
            <a:endParaRPr lang="en-GB" smtClean="0"/>
          </a:p>
        </p:txBody>
      </p:sp>
      <p:sp>
        <p:nvSpPr>
          <p:cNvPr id="13315" name="Rectangle 2"/>
          <p:cNvSpPr>
            <a:spLocks noChangeArrowheads="1" noTextEdit="1"/>
          </p:cNvSpPr>
          <p:nvPr>
            <p:ph type="sldImg"/>
          </p:nvPr>
        </p:nvSpPr>
        <p:spPr>
          <a:xfrm>
            <a:off x="638175" y="742950"/>
            <a:ext cx="5365750" cy="3714750"/>
          </a:xfrm>
          <a:ln/>
        </p:spPr>
      </p:sp>
      <p:sp>
        <p:nvSpPr>
          <p:cNvPr id="13316" name="Rectangle 3"/>
          <p:cNvSpPr>
            <a:spLocks noGrp="1" noChangeArrowheads="1"/>
          </p:cNvSpPr>
          <p:nvPr>
            <p:ph type="body" idx="1"/>
          </p:nvPr>
        </p:nvSpPr>
        <p:spPr>
          <a:xfrm>
            <a:off x="885825" y="4703763"/>
            <a:ext cx="4868863" cy="4457700"/>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CA6415E-F285-4602-B7BC-7B00BB80D67B}" type="slidenum">
              <a:rPr lang="en-GB" smtClean="0"/>
              <a:pPr>
                <a:defRPr/>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CA6415E-F285-4602-B7BC-7B00BB80D67B}"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CA6415E-F285-4602-B7BC-7B00BB80D67B}"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E0494BF-8645-4B99-A370-090151EE97DD}" type="slidenum">
              <a:rPr lang="en-GB" smtClean="0"/>
              <a:pPr/>
              <a:t>4</a:t>
            </a:fld>
            <a:endParaRPr lang="en-GB" smtClean="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CA6415E-F285-4602-B7BC-7B00BB80D67B}"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CA6415E-F285-4602-B7BC-7B00BB80D67B}"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CA6415E-F285-4602-B7BC-7B00BB80D67B}"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CA6415E-F285-4602-B7BC-7B00BB80D67B}"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CA6415E-F285-4602-B7BC-7B00BB80D67B}"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56C3ED1-B871-4975-B108-3A8D0965445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E20CE6D-CA32-42D6-8B64-F5C5D85375F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5BD872B-7AE4-4F41-8FE5-144B2763537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F1946D-69C7-4CB7-B893-726665022BB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50FE178-5F89-41F8-AAC7-572872A1FC7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155A48A-2E62-40F4-A6D0-EC045461221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055B050-7EC1-4D60-B419-857C19FD75C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1159F4B-4EF8-4E2B-8D94-8E6A4515945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4DDC5BF-4127-4657-A2C2-18B32FC7A8C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A00658-FC57-444A-89E2-815FA75896B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D77B794-09AF-48E8-A49A-EF4C917848C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175C3D11-6265-4CC5-8424-9103FA963294}" type="slidenum">
              <a:rPr lang="en-GB"/>
              <a:pPr>
                <a:defRPr/>
              </a:pPr>
              <a:t>‹#›</a:t>
            </a:fld>
            <a:endParaRPr lang="en-GB"/>
          </a:p>
        </p:txBody>
      </p:sp>
      <p:sp>
        <p:nvSpPr>
          <p:cNvPr id="7" name="Text Box 7"/>
          <p:cNvSpPr txBox="1">
            <a:spLocks noChangeArrowheads="1"/>
          </p:cNvSpPr>
          <p:nvPr userDrawn="1"/>
        </p:nvSpPr>
        <p:spPr bwMode="auto">
          <a:xfrm>
            <a:off x="9020175" y="1268413"/>
            <a:ext cx="685800" cy="547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GB" sz="2600" smtClean="0">
                <a:solidFill>
                  <a:srgbClr val="800080"/>
                </a:solidFill>
                <a:latin typeface="Gill Sans" pitchFamily="34" charset="0"/>
              </a:rPr>
              <a:t>european capacity building initiative ecbi</a:t>
            </a:r>
          </a:p>
        </p:txBody>
      </p:sp>
      <p:pic>
        <p:nvPicPr>
          <p:cNvPr id="1032"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2051" name="Text Box 3"/>
          <p:cNvSpPr txBox="1">
            <a:spLocks noChangeArrowheads="1"/>
          </p:cNvSpPr>
          <p:nvPr/>
        </p:nvSpPr>
        <p:spPr bwMode="auto">
          <a:xfrm>
            <a:off x="1747838" y="3213100"/>
            <a:ext cx="7561262" cy="2062163"/>
          </a:xfrm>
          <a:prstGeom prst="rect">
            <a:avLst/>
          </a:prstGeom>
          <a:noFill/>
          <a:ln w="9525">
            <a:noFill/>
            <a:miter lim="800000"/>
            <a:headEnd/>
            <a:tailEnd/>
          </a:ln>
        </p:spPr>
        <p:txBody>
          <a:bodyPr>
            <a:spAutoFit/>
          </a:bodyPr>
          <a:lstStyle/>
          <a:p>
            <a:pPr eaLnBrk="0" hangingPunct="0"/>
            <a:r>
              <a:rPr lang="en-US" sz="3200">
                <a:solidFill>
                  <a:srgbClr val="660066"/>
                </a:solidFill>
                <a:latin typeface="Gill Sans MT" pitchFamily="34" charset="0"/>
              </a:rPr>
              <a:t>Durban Platform for Enhanced Action</a:t>
            </a:r>
          </a:p>
          <a:p>
            <a:pPr eaLnBrk="0" hangingPunct="0"/>
            <a:r>
              <a:rPr lang="en-US" sz="3200">
                <a:solidFill>
                  <a:srgbClr val="660066"/>
                </a:solidFill>
                <a:latin typeface="Gill Sans MT" pitchFamily="34" charset="0"/>
              </a:rPr>
              <a:t>Options for Engagement</a:t>
            </a:r>
            <a:endParaRPr lang="en-GB">
              <a:solidFill>
                <a:srgbClr val="660066"/>
              </a:solidFill>
              <a:latin typeface="Gill Sans MT" pitchFamily="34" charset="0"/>
            </a:endParaRPr>
          </a:p>
          <a:p>
            <a:pPr eaLnBrk="0" hangingPunct="0"/>
            <a:endParaRPr lang="en-US" sz="2000">
              <a:solidFill>
                <a:srgbClr val="660066"/>
              </a:solidFill>
              <a:latin typeface="Gill Sans MT" pitchFamily="34" charset="0"/>
            </a:endParaRPr>
          </a:p>
          <a:p>
            <a:pPr eaLnBrk="0" hangingPunct="0"/>
            <a:endParaRPr lang="en-US" sz="2000">
              <a:solidFill>
                <a:srgbClr val="660066"/>
              </a:solidFill>
              <a:latin typeface="Gill Sans MT" pitchFamily="34" charset="0"/>
            </a:endParaRPr>
          </a:p>
          <a:p>
            <a:pPr eaLnBrk="0" hangingPunct="0"/>
            <a:r>
              <a:rPr lang="en-US" sz="2000">
                <a:solidFill>
                  <a:srgbClr val="660066"/>
                </a:solidFill>
                <a:latin typeface="Gill Sans MT" pitchFamily="34" charset="0"/>
              </a:rPr>
              <a:t>Seth Osafo, Legal Adviser to African Group of Negotiators</a:t>
            </a:r>
            <a:endParaRPr lang="en-GB">
              <a:solidFill>
                <a:srgbClr val="660066"/>
              </a:solidFill>
              <a:latin typeface="Gill Sans MT" pitchFamily="34" charset="0"/>
            </a:endParaRPr>
          </a:p>
        </p:txBody>
      </p:sp>
      <p:sp>
        <p:nvSpPr>
          <p:cNvPr id="2052"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2053"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2054"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2055"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2056"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2057"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a:solidFill>
                  <a:srgbClr val="660066"/>
                </a:solidFill>
                <a:latin typeface="Gill Sans MT" pitchFamily="34" charset="0"/>
              </a:rPr>
              <a:t>for sustained capacity building in support of international climate change negotiations</a:t>
            </a:r>
            <a:endParaRPr lang="fr-FR" sz="1600">
              <a:solidFill>
                <a:srgbClr val="660066"/>
              </a:solidFill>
              <a:latin typeface="Gill Sans MT" pitchFamily="34" charset="0"/>
            </a:endParaRPr>
          </a:p>
          <a:p>
            <a:pPr>
              <a:spcBef>
                <a:spcPts val="600"/>
              </a:spcBef>
            </a:pPr>
            <a:r>
              <a:rPr lang="fr-FR" sz="160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Other major issues</a:t>
            </a:r>
          </a:p>
        </p:txBody>
      </p:sp>
      <p:sp>
        <p:nvSpPr>
          <p:cNvPr id="11267" name="Content Placeholder 2"/>
          <p:cNvSpPr>
            <a:spLocks noGrp="1"/>
          </p:cNvSpPr>
          <p:nvPr>
            <p:ph idx="1"/>
          </p:nvPr>
        </p:nvSpPr>
        <p:spPr/>
        <p:txBody>
          <a:bodyPr/>
          <a:lstStyle/>
          <a:p>
            <a:r>
              <a:rPr lang="en-GB" smtClean="0"/>
              <a:t>Determination of baseline- common baseline or should there be room for differentiation</a:t>
            </a:r>
          </a:p>
          <a:p>
            <a:r>
              <a:rPr lang="en-GB" smtClean="0"/>
              <a:t>Developing a new compliance regime that will be acceptable by all.( Less intrusive)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smtClean="0"/>
              <a:t>Durban Platform for Enhanced Action</a:t>
            </a:r>
          </a:p>
        </p:txBody>
      </p:sp>
      <p:sp>
        <p:nvSpPr>
          <p:cNvPr id="3075" name="Content Placeholder 2"/>
          <p:cNvSpPr>
            <a:spLocks noGrp="1"/>
          </p:cNvSpPr>
          <p:nvPr>
            <p:ph idx="1"/>
          </p:nvPr>
        </p:nvSpPr>
        <p:spPr>
          <a:xfrm>
            <a:off x="749300" y="1881188"/>
            <a:ext cx="9163050" cy="7388225"/>
          </a:xfrm>
        </p:spPr>
        <p:txBody>
          <a:bodyPr/>
          <a:lstStyle/>
          <a:p>
            <a:r>
              <a:rPr lang="en-GB" smtClean="0"/>
              <a:t>The Durban Platform for enhanced action aims at reaching agreement on a protocol, another legal instrument or an agreed outcome with legal force under the UN Framework Convention on Climate Change applicable to all Parties,” not later than 2015.</a:t>
            </a:r>
          </a:p>
          <a:p>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smtClean="0"/>
              <a:t>DPEA Expectation</a:t>
            </a:r>
          </a:p>
        </p:txBody>
      </p:sp>
      <p:sp>
        <p:nvSpPr>
          <p:cNvPr id="4099" name="Content Placeholder 2"/>
          <p:cNvSpPr>
            <a:spLocks noGrp="1"/>
          </p:cNvSpPr>
          <p:nvPr>
            <p:ph idx="1"/>
          </p:nvPr>
        </p:nvSpPr>
        <p:spPr/>
        <p:txBody>
          <a:bodyPr/>
          <a:lstStyle/>
          <a:p>
            <a:r>
              <a:rPr lang="en-GB" smtClean="0"/>
              <a:t>The Durban Platform does not specify what types of commitments will be contained in the new instrument, however it is expected that it will include emission limitation commitments by those not covered by the Kyoto Protocol’s emission targets, ie the United States and the emerging developing countries. </a:t>
            </a:r>
          </a:p>
          <a:p>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425" y="944563"/>
            <a:ext cx="8532813" cy="4838700"/>
          </a:xfrm>
          <a:prstGeom prst="rect">
            <a:avLst/>
          </a:prstGeom>
        </p:spPr>
        <p:txBody>
          <a:bodyPr>
            <a:spAutoFit/>
          </a:bodyPr>
          <a:lstStyle/>
          <a:p>
            <a:r>
              <a:rPr lang="en-GB"/>
              <a:t>	LEGAL FORM OF THE DURBAN OUTCOME</a:t>
            </a:r>
          </a:p>
          <a:p>
            <a:endParaRPr lang="en-GB"/>
          </a:p>
          <a:p>
            <a:pPr>
              <a:buFont typeface="Arial" charset="0"/>
              <a:buChar char="•"/>
            </a:pPr>
            <a:r>
              <a:rPr lang="en-GB"/>
              <a:t>India has already stated that it is not ready to accept a  legally-binding agreement.</a:t>
            </a:r>
          </a:p>
          <a:p>
            <a:pPr>
              <a:buFont typeface="Arial" charset="0"/>
              <a:buChar char="•"/>
            </a:pPr>
            <a:r>
              <a:rPr lang="en-GB"/>
              <a:t>The positions of the United States and China are less clear.</a:t>
            </a:r>
          </a:p>
          <a:p>
            <a:pPr>
              <a:buFont typeface="Arial" charset="0"/>
              <a:buChar char="•"/>
            </a:pPr>
            <a:r>
              <a:rPr lang="en-GB"/>
              <a:t> The Durban Platform has the following not clear not specific formulation, “protocol, another legal instrument or agreed outcome with legal force.”</a:t>
            </a:r>
          </a:p>
          <a:p>
            <a:pPr>
              <a:buFont typeface="Arial" charset="0"/>
              <a:buChar char="•"/>
            </a:pPr>
            <a:r>
              <a:rPr lang="en-GB"/>
              <a:t>The phrases “protocol” and “another legal instrument” are not new terms  as such as they have been used in the Berlin Mandate, which launched the Kyoto Protocol negotiations,” and the term “agreed outcome” is from the Bali Plan of Action. The new phrase “with legal force” is a new one never seen in international treaties)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1427163" y="1376363"/>
            <a:ext cx="7085012" cy="4894262"/>
          </a:xfrm>
          <a:prstGeom prst="rect">
            <a:avLst/>
          </a:prstGeom>
          <a:noFill/>
          <a:ln w="9525">
            <a:noFill/>
            <a:miter lim="800000"/>
            <a:headEnd/>
            <a:tailEnd/>
          </a:ln>
        </p:spPr>
        <p:txBody>
          <a:bodyPr>
            <a:spAutoFit/>
          </a:bodyPr>
          <a:lstStyle/>
          <a:p>
            <a:pPr marL="342900" indent="-342900">
              <a:buFont typeface="Arial" charset="0"/>
              <a:buChar char="•"/>
            </a:pPr>
            <a:r>
              <a:rPr lang="en-GB"/>
              <a:t>The Durban Platform unlike the Berlin Mandate that  excluded any new commitments for developing countries, affirmatively states that the new agreement will be applicable to all.</a:t>
            </a:r>
          </a:p>
          <a:p>
            <a:pPr marL="342900" indent="-342900">
              <a:buFont typeface="Arial" charset="0"/>
              <a:buChar char="•"/>
            </a:pPr>
            <a:r>
              <a:rPr lang="en-GB"/>
              <a:t>In addition, the Durban Platform does not include any mention of the principles of common but differentiated responsibilities and respective capabilities , equity, the historical responsibility of developed countries, or the need for developed countries to take the lead in reducing emissions. The non reference to these principles  may result in framing of the new negotiations in a manner that is different from the Kyoto Protocol.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Mitigation Targets</a:t>
            </a:r>
          </a:p>
        </p:txBody>
      </p:sp>
      <p:sp>
        <p:nvSpPr>
          <p:cNvPr id="7171" name="Content Placeholder 2"/>
          <p:cNvSpPr>
            <a:spLocks noGrp="1"/>
          </p:cNvSpPr>
          <p:nvPr>
            <p:ph idx="1"/>
          </p:nvPr>
        </p:nvSpPr>
        <p:spPr/>
        <p:txBody>
          <a:bodyPr/>
          <a:lstStyle/>
          <a:p>
            <a:r>
              <a:rPr lang="en-GB" smtClean="0"/>
              <a:t>Kyoto Protocol model – Specific  and agreed commitments to reduce by Annex I Parties</a:t>
            </a:r>
          </a:p>
          <a:p>
            <a:r>
              <a:rPr lang="en-GB" smtClean="0"/>
              <a:t>Pledge and review</a:t>
            </a:r>
          </a:p>
          <a:p>
            <a:r>
              <a:rPr lang="en-GB" smtClean="0"/>
              <a:t>Voluntary declaration of targets by all Parties to reduce emissions</a:t>
            </a:r>
          </a:p>
          <a:p>
            <a:r>
              <a:rPr lang="en-GB" smtClean="0"/>
              <a:t>All Parties to reduce voluntarily according to their respective capabilities.</a:t>
            </a:r>
          </a:p>
          <a:p>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Annex I Parties</a:t>
            </a:r>
          </a:p>
        </p:txBody>
      </p:sp>
      <p:sp>
        <p:nvSpPr>
          <p:cNvPr id="3" name="Content Placeholder 2"/>
          <p:cNvSpPr>
            <a:spLocks noGrp="1"/>
          </p:cNvSpPr>
          <p:nvPr>
            <p:ph idx="1"/>
          </p:nvPr>
        </p:nvSpPr>
        <p:spPr>
          <a:xfrm>
            <a:off x="560388" y="2168525"/>
            <a:ext cx="8915400" cy="4525963"/>
          </a:xfrm>
        </p:spPr>
        <p:txBody>
          <a:bodyPr rtlCol="0">
            <a:normAutofit/>
          </a:bodyPr>
          <a:lstStyle/>
          <a:p>
            <a:pPr fontAlgn="auto">
              <a:spcAft>
                <a:spcPts val="0"/>
              </a:spcAft>
              <a:buFont typeface="Arial" pitchFamily="34" charset="0"/>
              <a:buChar char="•"/>
              <a:defRPr/>
            </a:pPr>
            <a:r>
              <a:rPr lang="en-GB" dirty="0" smtClean="0"/>
              <a:t>Type of Commitments</a:t>
            </a:r>
          </a:p>
          <a:p>
            <a:pPr lvl="1" fontAlgn="auto">
              <a:spcAft>
                <a:spcPts val="0"/>
              </a:spcAft>
              <a:buFont typeface="Arial" pitchFamily="34" charset="0"/>
              <a:buChar char="–"/>
              <a:defRPr/>
            </a:pPr>
            <a:r>
              <a:rPr lang="en-GB" dirty="0" smtClean="0"/>
              <a:t>Specific emission reduction targets</a:t>
            </a:r>
          </a:p>
          <a:p>
            <a:pPr lvl="1" fontAlgn="auto">
              <a:spcAft>
                <a:spcPts val="0"/>
              </a:spcAft>
              <a:buFont typeface="Arial" pitchFamily="34" charset="0"/>
              <a:buChar char="–"/>
              <a:defRPr/>
            </a:pPr>
            <a:r>
              <a:rPr lang="en-GB" dirty="0" smtClean="0"/>
              <a:t>Pledge and Review</a:t>
            </a:r>
          </a:p>
          <a:p>
            <a:pPr lvl="1" fontAlgn="auto">
              <a:spcAft>
                <a:spcPts val="0"/>
              </a:spcAft>
              <a:buFont typeface="Arial" pitchFamily="34" charset="0"/>
              <a:buChar char="–"/>
              <a:defRPr/>
            </a:pPr>
            <a:r>
              <a:rPr lang="en-GB" dirty="0" smtClean="0"/>
              <a:t>Voluntary commitments to reduce by specified targets</a:t>
            </a:r>
          </a:p>
          <a:p>
            <a:pPr fontAlgn="auto">
              <a:spcAft>
                <a:spcPts val="0"/>
              </a:spcAft>
              <a:buFont typeface="Arial" pitchFamily="34" charset="0"/>
              <a:buChar char="•"/>
              <a:defRPr/>
            </a:pPr>
            <a:r>
              <a:rPr lang="en-GB" dirty="0" smtClean="0"/>
              <a:t>Monitoring of commitments ?</a:t>
            </a:r>
          </a:p>
          <a:p>
            <a:pPr fontAlgn="auto">
              <a:spcAft>
                <a:spcPts val="0"/>
              </a:spcAft>
              <a:buFont typeface="Arial" pitchFamily="34" charset="0"/>
              <a:buChar char="•"/>
              <a:defRPr/>
            </a:pPr>
            <a:r>
              <a:rPr lang="en-GB" dirty="0" smtClean="0"/>
              <a:t>What will be the time frame ?</a:t>
            </a:r>
          </a:p>
          <a:p>
            <a:pPr fontAlgn="auto">
              <a:spcAft>
                <a:spcPts val="0"/>
              </a:spcAft>
              <a:buFont typeface="Arial" pitchFamily="34" charset="0"/>
              <a:buChar char="•"/>
              <a:defRPr/>
            </a:pPr>
            <a:r>
              <a:rPr lang="en-GB" dirty="0" smtClean="0"/>
              <a:t>Incentives for enhanced emission reduction actions</a:t>
            </a:r>
          </a:p>
          <a:p>
            <a:pPr marL="0" indent="0" fontAlgn="auto">
              <a:spcAft>
                <a:spcPts val="0"/>
              </a:spcAft>
              <a:buFont typeface="Arial" pitchFamily="34" charset="0"/>
              <a:buNone/>
              <a:defRPr/>
            </a:pPr>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The United States Factor</a:t>
            </a:r>
          </a:p>
        </p:txBody>
      </p:sp>
      <p:sp>
        <p:nvSpPr>
          <p:cNvPr id="9219" name="Content Placeholder 2"/>
          <p:cNvSpPr>
            <a:spLocks noGrp="1"/>
          </p:cNvSpPr>
          <p:nvPr>
            <p:ph idx="1"/>
          </p:nvPr>
        </p:nvSpPr>
        <p:spPr/>
        <p:txBody>
          <a:bodyPr/>
          <a:lstStyle/>
          <a:p>
            <a:r>
              <a:rPr lang="en-GB" smtClean="0"/>
              <a:t>How to get the US  engaged</a:t>
            </a:r>
          </a:p>
          <a:p>
            <a:r>
              <a:rPr lang="en-GB" smtClean="0"/>
              <a:t>At what cost to the process</a:t>
            </a:r>
          </a:p>
          <a:p>
            <a:pPr lvl="1"/>
            <a:r>
              <a:rPr lang="en-GB" smtClean="0"/>
              <a:t>Possibility of a very weak outcome</a:t>
            </a:r>
          </a:p>
          <a:p>
            <a:r>
              <a:rPr lang="en-GB" smtClean="0"/>
              <a:t>Can the US be isolated ?</a:t>
            </a:r>
          </a:p>
          <a:p>
            <a:r>
              <a:rPr lang="en-GB" smtClean="0"/>
              <a:t>What possible incentives can be given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Developing Countries</a:t>
            </a:r>
          </a:p>
        </p:txBody>
      </p:sp>
      <p:sp>
        <p:nvSpPr>
          <p:cNvPr id="10243" name="Content Placeholder 2"/>
          <p:cNvSpPr>
            <a:spLocks noGrp="1"/>
          </p:cNvSpPr>
          <p:nvPr>
            <p:ph idx="1"/>
          </p:nvPr>
        </p:nvSpPr>
        <p:spPr/>
        <p:txBody>
          <a:bodyPr/>
          <a:lstStyle/>
          <a:p>
            <a:r>
              <a:rPr lang="en-GB" smtClean="0"/>
              <a:t>Should there be differentiated commitments among developing countries ?</a:t>
            </a:r>
          </a:p>
          <a:p>
            <a:r>
              <a:rPr lang="en-GB" smtClean="0"/>
              <a:t>How can developing countries  be encouraged to do more than they are doing now ? </a:t>
            </a:r>
          </a:p>
          <a:p>
            <a:r>
              <a:rPr lang="en-GB" smtClean="0"/>
              <a:t>Will the traditional means of support such as Finance, Tech Transfer and Capacity Building suffice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15638</TotalTime>
  <Words>447</Words>
  <Application>Microsoft Office PowerPoint</Application>
  <PresentationFormat>A4 Paper (210x297 mm)</PresentationFormat>
  <Paragraphs>58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Times New Roman</vt:lpstr>
      <vt:lpstr>Arial</vt:lpstr>
      <vt:lpstr>Calibri</vt:lpstr>
      <vt:lpstr>Gill Sans</vt:lpstr>
      <vt:lpstr>Gill Sans MT</vt:lpstr>
      <vt:lpstr>Office Theme</vt:lpstr>
      <vt:lpstr>Slide 1</vt:lpstr>
      <vt:lpstr>Durban Platform for Enhanced Action</vt:lpstr>
      <vt:lpstr>DPEA Expectation</vt:lpstr>
      <vt:lpstr>Slide 4</vt:lpstr>
      <vt:lpstr>Slide 5</vt:lpstr>
      <vt:lpstr>Mitigation Targets</vt:lpstr>
      <vt:lpstr>Annex I Parties</vt:lpstr>
      <vt:lpstr>The United States Factor</vt:lpstr>
      <vt:lpstr>Developing Countries</vt:lpstr>
      <vt:lpstr>Other major issues</vt:lpstr>
    </vt:vector>
  </TitlesOfParts>
  <Company>OIES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IT Officer</cp:lastModifiedBy>
  <cp:revision>474</cp:revision>
  <dcterms:created xsi:type="dcterms:W3CDTF">2003-02-10T11:42:57Z</dcterms:created>
  <dcterms:modified xsi:type="dcterms:W3CDTF">2012-07-16T09:39:32Z</dcterms:modified>
</cp:coreProperties>
</file>