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31" r:id="rId2"/>
    <p:sldId id="436" r:id="rId3"/>
    <p:sldId id="437" r:id="rId4"/>
    <p:sldId id="443" r:id="rId5"/>
    <p:sldId id="440" r:id="rId6"/>
  </p:sldIdLst>
  <p:sldSz cx="9906000" cy="6858000" type="A4"/>
  <p:notesSz cx="70104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T Officer" initials="I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0066"/>
    <a:srgbClr val="FFCCCC"/>
    <a:srgbClr val="99CCFF"/>
    <a:srgbClr val="6699FF"/>
    <a:srgbClr val="FFCC99"/>
    <a:srgbClr val="FF9966"/>
    <a:srgbClr val="33CCCC"/>
    <a:srgbClr val="FF7C80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5" autoAdjust="0"/>
    <p:restoredTop sz="91685" autoAdjust="0"/>
  </p:normalViewPr>
  <p:slideViewPr>
    <p:cSldViewPr showGuides="1">
      <p:cViewPr varScale="1">
        <p:scale>
          <a:sx n="52" d="100"/>
          <a:sy n="52" d="100"/>
        </p:scale>
        <p:origin x="-1066" y="-82"/>
      </p:cViewPr>
      <p:guideLst>
        <p:guide orient="horz" pos="2160"/>
        <p:guide pos="31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"/>
    </p:cViewPr>
  </p:sorterViewPr>
  <p:notesViewPr>
    <p:cSldViewPr showGuides="1">
      <p:cViewPr varScale="1">
        <p:scale>
          <a:sx n="52" d="100"/>
          <a:sy n="52" d="100"/>
        </p:scale>
        <p:origin x="-2664" y="-84"/>
      </p:cViewPr>
      <p:guideLst>
        <p:guide orient="horz" pos="2928"/>
        <p:guide pos="2207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6779" cy="464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29" tIns="47165" rIns="94329" bIns="47165" numCol="1" anchor="t" anchorCtr="0" compatLnSpc="1">
            <a:prstTxWarp prst="textNoShape">
              <a:avLst/>
            </a:prstTxWarp>
          </a:bodyPr>
          <a:lstStyle>
            <a:lvl1pPr defTabSz="943453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621" y="1"/>
            <a:ext cx="3036779" cy="464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29" tIns="47165" rIns="94329" bIns="47165" numCol="1" anchor="t" anchorCtr="0" compatLnSpc="1">
            <a:prstTxWarp prst="textNoShape">
              <a:avLst/>
            </a:prstTxWarp>
          </a:bodyPr>
          <a:lstStyle>
            <a:lvl1pPr algn="r" defTabSz="943453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06"/>
            <a:ext cx="3036779" cy="464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29" tIns="47165" rIns="94329" bIns="47165" numCol="1" anchor="b" anchorCtr="0" compatLnSpc="1">
            <a:prstTxWarp prst="textNoShape">
              <a:avLst/>
            </a:prstTxWarp>
          </a:bodyPr>
          <a:lstStyle>
            <a:lvl1pPr defTabSz="943453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621" y="8831506"/>
            <a:ext cx="3036779" cy="464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29" tIns="47165" rIns="94329" bIns="47165" numCol="1" anchor="b" anchorCtr="0" compatLnSpc="1">
            <a:prstTxWarp prst="textNoShape">
              <a:avLst/>
            </a:prstTxWarp>
          </a:bodyPr>
          <a:lstStyle>
            <a:lvl1pPr algn="r" defTabSz="943453">
              <a:defRPr sz="1300"/>
            </a:lvl1pPr>
          </a:lstStyle>
          <a:p>
            <a:pPr>
              <a:defRPr/>
            </a:pPr>
            <a:fld id="{61B382E4-E7CB-4D3F-9062-4471B24CC6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23371" cy="44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 defTabSz="914572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5186" y="1"/>
            <a:ext cx="3023371" cy="44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 algn="r" defTabSz="914572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663575"/>
            <a:ext cx="5100638" cy="35321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140" y="4416499"/>
            <a:ext cx="5119954" cy="4195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996"/>
            <a:ext cx="3023371" cy="442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b" anchorCtr="0" compatLnSpc="1">
            <a:prstTxWarp prst="textNoShape">
              <a:avLst/>
            </a:prstTxWarp>
          </a:bodyPr>
          <a:lstStyle>
            <a:lvl1pPr defTabSz="914572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5186" y="8832996"/>
            <a:ext cx="3023371" cy="442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b" anchorCtr="0" compatLnSpc="1">
            <a:prstTxWarp prst="textNoShape">
              <a:avLst/>
            </a:prstTxWarp>
          </a:bodyPr>
          <a:lstStyle>
            <a:lvl1pPr algn="r" defTabSz="914572">
              <a:defRPr sz="1300"/>
            </a:lvl1pPr>
          </a:lstStyle>
          <a:p>
            <a:pPr>
              <a:defRPr/>
            </a:pPr>
            <a:fld id="{556537CD-1E3A-4F58-8E54-E1EA1A3644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0E268F-C0C5-4A93-9C02-75D1F90FEF7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9013" y="698500"/>
            <a:ext cx="5033962" cy="3484563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168" y="4415009"/>
            <a:ext cx="5140066" cy="418405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CBDR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Responsibility can be measured</a:t>
            </a:r>
          </a:p>
          <a:p>
            <a:pPr eaLnBrk="1" hangingPunct="1"/>
            <a:r>
              <a:rPr lang="en-US" smtClean="0"/>
              <a:t>There are different types of capability:</a:t>
            </a:r>
          </a:p>
          <a:p>
            <a:pPr eaLnBrk="1" hangingPunct="1"/>
            <a:r>
              <a:rPr lang="en-US" smtClean="0"/>
              <a:t>Procedural</a:t>
            </a:r>
          </a:p>
          <a:p>
            <a:pPr eaLnBrk="1" hangingPunct="1"/>
            <a:r>
              <a:rPr lang="en-US" smtClean="0"/>
              <a:t>Institutional</a:t>
            </a:r>
          </a:p>
          <a:p>
            <a:pPr eaLnBrk="1" hangingPunct="1"/>
            <a:r>
              <a:rPr lang="en-US" smtClean="0"/>
              <a:t>Economic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Aggregation of Responsibility and Capability?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19741-A511-4921-A670-53F24C6DF8E2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19741-A511-4921-A670-53F24C6DF8E2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6537CD-1E3A-4F58-8E54-E1EA1A3644F5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19741-A511-4921-A670-53F24C6DF8E2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B50AA-D25E-4236-8176-3BFBA9A854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33657-953D-45A2-8745-725D0D6F53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E53F3-7B85-4444-98FB-C8E9455E57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E37BC-58DA-4A27-B448-F15E21281C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0F9AB-4EFB-4A64-BDBB-F0F75333BB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66DB2-ED9B-4F7F-B290-C492395FA4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FDF58-2CC0-46E6-A2B1-E3E1AE32C3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3E6C2-E258-4709-A4BC-ED85CBCC5F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C65B1-8C1A-42E5-AA0C-3004EE4AB6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F977E-402E-456E-8A9F-A695F4F5C3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66F2C-F1AA-4F9B-859A-BFD98C1A20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B604FDF-3E87-49CA-B010-E83666A53D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9020175" y="1268413"/>
            <a:ext cx="685800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/>
          <a:lstStyle/>
          <a:p>
            <a:pPr eaLnBrk="0" hangingPunct="0">
              <a:defRPr/>
            </a:pPr>
            <a:r>
              <a:rPr lang="en-GB" sz="2600">
                <a:solidFill>
                  <a:srgbClr val="800080"/>
                </a:solidFill>
                <a:latin typeface="Gill Sans" pitchFamily="34" charset="0"/>
              </a:rPr>
              <a:t>european capacity building initiative ecbi</a:t>
            </a:r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3" cstate="print"/>
          <a:srcRect r="1465" b="1465"/>
          <a:stretch>
            <a:fillRect/>
          </a:stretch>
        </p:blipFill>
        <p:spPr bwMode="auto">
          <a:xfrm>
            <a:off x="8699500" y="188913"/>
            <a:ext cx="968375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4000">
              <a:solidFill>
                <a:srgbClr val="000099"/>
              </a:solidFill>
              <a:latin typeface="Gill Sans" pitchFamily="34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496616" y="2672916"/>
            <a:ext cx="8028892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3200" dirty="0" smtClean="0">
                <a:solidFill>
                  <a:srgbClr val="660066"/>
                </a:solidFill>
                <a:latin typeface="Gill Sans MT" pitchFamily="34" charset="0"/>
              </a:rPr>
              <a:t>Innovative International Sources</a:t>
            </a:r>
          </a:p>
          <a:p>
            <a:pPr eaLnBrk="0" hangingPunct="0"/>
            <a:r>
              <a:rPr lang="en-US" sz="2000" dirty="0" smtClean="0">
                <a:solidFill>
                  <a:srgbClr val="660066"/>
                </a:solidFill>
                <a:latin typeface="Gill Sans MT" pitchFamily="34" charset="0"/>
              </a:rPr>
              <a:t>The International Air Passenger Adaptation Levy (IAPAL)</a:t>
            </a:r>
          </a:p>
          <a:p>
            <a:pPr eaLnBrk="0" hangingPunct="0"/>
            <a:endParaRPr lang="en-US" sz="3200" dirty="0">
              <a:solidFill>
                <a:srgbClr val="660066"/>
              </a:solidFill>
              <a:latin typeface="Gill Sans MT" pitchFamily="34" charset="0"/>
            </a:endParaRPr>
          </a:p>
          <a:p>
            <a:pPr eaLnBrk="0" hangingPunct="0"/>
            <a:r>
              <a:rPr lang="en-GB" dirty="0" smtClean="0">
                <a:solidFill>
                  <a:srgbClr val="660066"/>
                </a:solidFill>
                <a:latin typeface="Gill Sans MT" pitchFamily="34" charset="0"/>
              </a:rPr>
              <a:t>2012 ecbi Fellowships</a:t>
            </a:r>
            <a:endParaRPr lang="en-GB" dirty="0">
              <a:solidFill>
                <a:srgbClr val="660066"/>
              </a:solidFill>
              <a:latin typeface="Gill Sans MT" pitchFamily="34" charset="0"/>
            </a:endParaRPr>
          </a:p>
          <a:p>
            <a:pPr eaLnBrk="0" hangingPunct="0"/>
            <a:endParaRPr lang="en-GB" dirty="0">
              <a:solidFill>
                <a:srgbClr val="660066"/>
              </a:solidFill>
              <a:latin typeface="Gill Sans MT" pitchFamily="34" charset="0"/>
            </a:endParaRPr>
          </a:p>
          <a:p>
            <a:pPr eaLnBrk="0" hangingPunct="0"/>
            <a:r>
              <a:rPr lang="en-GB" sz="2000" dirty="0" smtClean="0">
                <a:solidFill>
                  <a:srgbClr val="660066"/>
                </a:solidFill>
                <a:latin typeface="Gill Sans MT" pitchFamily="34" charset="0"/>
              </a:rPr>
              <a:t>Evans Davie </a:t>
            </a:r>
            <a:r>
              <a:rPr lang="en-GB" sz="2000" dirty="0" err="1" smtClean="0">
                <a:solidFill>
                  <a:srgbClr val="660066"/>
                </a:solidFill>
                <a:latin typeface="Gill Sans MT" pitchFamily="34" charset="0"/>
              </a:rPr>
              <a:t>Njewa</a:t>
            </a:r>
            <a:endParaRPr lang="en-GB" sz="2000" dirty="0" smtClean="0">
              <a:solidFill>
                <a:srgbClr val="660066"/>
              </a:solidFill>
              <a:latin typeface="Gill Sans MT" pitchFamily="34" charset="0"/>
            </a:endParaRPr>
          </a:p>
          <a:p>
            <a:pPr eaLnBrk="0" hangingPunct="0"/>
            <a:r>
              <a:rPr lang="en-GB" sz="2000" dirty="0" smtClean="0">
                <a:solidFill>
                  <a:srgbClr val="660066"/>
                </a:solidFill>
                <a:latin typeface="Gill Sans MT" pitchFamily="34" charset="0"/>
              </a:rPr>
              <a:t>Presented by Benito M</a:t>
            </a:r>
            <a:r>
              <a:rPr lang="en-GB" sz="2000" dirty="0" smtClean="0">
                <a:solidFill>
                  <a:srgbClr val="660066"/>
                </a:solidFill>
                <a:latin typeface="Gill Sans MT" pitchFamily="34" charset="0"/>
                <a:cs typeface="Times New Roman"/>
              </a:rPr>
              <a:t>üller</a:t>
            </a:r>
            <a:endParaRPr lang="en-US" sz="2000" dirty="0">
              <a:solidFill>
                <a:srgbClr val="660066"/>
              </a:solidFill>
              <a:latin typeface="Gill Sans MT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1209675" cy="6858000"/>
          </a:xfrm>
          <a:prstGeom prst="rect">
            <a:avLst/>
          </a:prstGeom>
          <a:solidFill>
            <a:srgbClr val="660066"/>
          </a:soli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1116013" cy="6858000"/>
          </a:xfrm>
          <a:prstGeom prst="rect">
            <a:avLst/>
          </a:prstGeom>
          <a:gradFill rotWithShape="1">
            <a:gsLst>
              <a:gs pos="0">
                <a:srgbClr val="660066"/>
              </a:gs>
              <a:gs pos="50000">
                <a:srgbClr val="2F002F"/>
              </a:gs>
              <a:gs pos="100000">
                <a:srgbClr val="660066"/>
              </a:gs>
            </a:gsLst>
            <a:lin ang="0" scaled="1"/>
          </a:gra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Text Box 9"/>
          <p:cNvSpPr txBox="1">
            <a:spLocks noChangeArrowheads="1"/>
          </p:cNvSpPr>
          <p:nvPr/>
        </p:nvSpPr>
        <p:spPr bwMode="auto">
          <a:xfrm rot="5400000">
            <a:off x="-2814637" y="2933700"/>
            <a:ext cx="6858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96838"/>
            <a:r>
              <a:rPr lang="en-GB" sz="3500">
                <a:solidFill>
                  <a:schemeClr val="bg1"/>
                </a:solidFill>
                <a:latin typeface="Gill Sans MT" pitchFamily="34" charset="0"/>
              </a:rPr>
              <a:t>european capacity building initiative</a:t>
            </a:r>
            <a:endParaRPr lang="fr-FR" sz="3500">
              <a:solidFill>
                <a:schemeClr val="bg1"/>
              </a:solidFill>
              <a:latin typeface="Gill Sans MT" pitchFamily="34" charset="0"/>
            </a:endParaRPr>
          </a:p>
          <a:p>
            <a:pPr indent="96838"/>
            <a:r>
              <a:rPr lang="fr-FR">
                <a:solidFill>
                  <a:schemeClr val="bg1"/>
                </a:solidFill>
                <a:latin typeface="Gill Sans MT" pitchFamily="34" charset="0"/>
              </a:rPr>
              <a:t>initiative européenne de renforcement des capacités</a:t>
            </a:r>
            <a:endParaRPr lang="en-GB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2055" name="Text Box 10"/>
          <p:cNvSpPr txBox="1">
            <a:spLocks noChangeArrowheads="1"/>
          </p:cNvSpPr>
          <p:nvPr/>
        </p:nvSpPr>
        <p:spPr bwMode="auto">
          <a:xfrm>
            <a:off x="1244600" y="803275"/>
            <a:ext cx="8661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096000" algn="r"/>
              </a:tabLst>
            </a:pPr>
            <a:r>
              <a:rPr lang="fr-FR" sz="8000">
                <a:solidFill>
                  <a:srgbClr val="660066"/>
                </a:solidFill>
                <a:latin typeface="Gill Sans MT" pitchFamily="34" charset="0"/>
              </a:rPr>
              <a:t>	ecbi</a:t>
            </a:r>
            <a:r>
              <a:rPr lang="fr-FR" sz="5400">
                <a:solidFill>
                  <a:srgbClr val="660066"/>
                </a:solidFill>
                <a:latin typeface="Gill Sans MT" pitchFamily="34" charset="0"/>
              </a:rPr>
              <a:t>	</a:t>
            </a:r>
            <a:endParaRPr lang="en-GB" sz="5400">
              <a:solidFill>
                <a:srgbClr val="660066"/>
              </a:solidFill>
              <a:latin typeface="Gill Sans MT" pitchFamily="34" charset="0"/>
            </a:endParaRPr>
          </a:p>
        </p:txBody>
      </p:sp>
      <p:pic>
        <p:nvPicPr>
          <p:cNvPr id="2056" name="Picture 7"/>
          <p:cNvPicPr>
            <a:picLocks noChangeAspect="1" noChangeArrowheads="1"/>
          </p:cNvPicPr>
          <p:nvPr/>
        </p:nvPicPr>
        <p:blipFill>
          <a:blip r:embed="rId3" cstate="print"/>
          <a:srcRect r="1465" b="1465"/>
          <a:stretch>
            <a:fillRect/>
          </a:stretch>
        </p:blipFill>
        <p:spPr bwMode="auto">
          <a:xfrm>
            <a:off x="7691438" y="325438"/>
            <a:ext cx="1546225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1749425" y="5695950"/>
            <a:ext cx="7488238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solidFill>
                  <a:srgbClr val="660066"/>
                </a:solidFill>
                <a:latin typeface="Gill Sans MT" pitchFamily="34" charset="0"/>
              </a:rPr>
              <a:t>for sustained capacity building in support of international climate change negotiations</a:t>
            </a:r>
            <a:endParaRPr lang="fr-FR" sz="1600">
              <a:solidFill>
                <a:srgbClr val="660066"/>
              </a:solidFill>
              <a:latin typeface="Gill Sans MT" pitchFamily="34" charset="0"/>
            </a:endParaRPr>
          </a:p>
          <a:p>
            <a:pPr>
              <a:spcBef>
                <a:spcPts val="600"/>
              </a:spcBef>
            </a:pPr>
            <a:r>
              <a:rPr lang="fr-FR" sz="1600">
                <a:solidFill>
                  <a:srgbClr val="660066"/>
                </a:solidFill>
                <a:latin typeface="Gill Sans MT" pitchFamily="34" charset="0"/>
              </a:rPr>
              <a:t>pour un renforcement durable des capacités en appui aux négociations internationales sur les changements climatiques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4508" y="188640"/>
            <a:ext cx="39230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dirty="0" smtClean="0">
                <a:solidFill>
                  <a:srgbClr val="660066"/>
                </a:solidFill>
                <a:latin typeface="Gill Sans MT" pitchFamily="34" charset="0"/>
                <a:ea typeface="ヒラギノ角ゴ Pro W3"/>
                <a:cs typeface="Times New Roman" pitchFamily="18" charset="0"/>
              </a:rPr>
              <a:t>IAPAL as an innovative source</a:t>
            </a:r>
            <a:endParaRPr lang="en-US" dirty="0" smtClean="0">
              <a:solidFill>
                <a:srgbClr val="660066"/>
              </a:solidFill>
              <a:latin typeface="Gill Sans MT" pitchFamily="34" charset="0"/>
              <a:ea typeface="ヒラギノ角ゴ Pro W3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6536" y="1340768"/>
            <a:ext cx="7524836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dirty="0" smtClean="0"/>
              <a:t>In 2008, the Maldives, on behalf of the LDCs submitted a proposal to the UNFCCC for the IAPAL </a:t>
            </a:r>
          </a:p>
          <a:p>
            <a:pPr marL="266700" indent="-2667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dirty="0" smtClean="0"/>
              <a:t>Key principles and concepts, relevant to climate finance include:</a:t>
            </a:r>
          </a:p>
          <a:p>
            <a:pPr marL="720725" indent="-454025" defTabSz="809625">
              <a:spcAft>
                <a:spcPts val="1200"/>
              </a:spcAft>
              <a:buNone/>
            </a:pPr>
            <a:r>
              <a:rPr lang="en-US" sz="1800" dirty="0" smtClean="0"/>
              <a:t>(a) 	Appropriateness (polluter pays principle)</a:t>
            </a:r>
          </a:p>
          <a:p>
            <a:pPr marL="720725" indent="-454025" defTabSz="809625">
              <a:spcAft>
                <a:spcPts val="1200"/>
              </a:spcAft>
              <a:buNone/>
            </a:pPr>
            <a:r>
              <a:rPr lang="en-US" sz="1800" dirty="0" smtClean="0"/>
              <a:t>(b) 	Equity: common but differentiated responsibilities and respective capabilities</a:t>
            </a:r>
          </a:p>
          <a:p>
            <a:pPr marL="720725" indent="-454025" defTabSz="809625">
              <a:spcAft>
                <a:spcPts val="1200"/>
              </a:spcAft>
              <a:buNone/>
            </a:pPr>
            <a:r>
              <a:rPr lang="en-US" sz="1800" dirty="0" smtClean="0"/>
              <a:t>(c) 	Additionality</a:t>
            </a:r>
          </a:p>
          <a:p>
            <a:pPr marL="720725" indent="-454025" defTabSz="809625">
              <a:spcAft>
                <a:spcPts val="1200"/>
              </a:spcAft>
              <a:buNone/>
            </a:pPr>
            <a:r>
              <a:rPr lang="en-US" sz="1800" dirty="0" smtClean="0"/>
              <a:t>(d) 	Predictability</a:t>
            </a:r>
          </a:p>
          <a:p>
            <a:pPr marL="720725" indent="-454025" defTabSz="809625">
              <a:spcAft>
                <a:spcPts val="1200"/>
              </a:spcAft>
              <a:buNone/>
            </a:pPr>
            <a:r>
              <a:rPr lang="en-US" sz="1800" dirty="0" smtClean="0"/>
              <a:t>(e) 	Adequacy and accessibility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4508" y="188640"/>
            <a:ext cx="17646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dirty="0" smtClean="0">
                <a:solidFill>
                  <a:srgbClr val="660066"/>
                </a:solidFill>
                <a:latin typeface="Gill Sans MT" pitchFamily="34" charset="0"/>
                <a:ea typeface="ヒラギノ角ゴ Pro W3"/>
                <a:cs typeface="Times New Roman" pitchFamily="18" charset="0"/>
              </a:rPr>
              <a:t>IAPAL basics</a:t>
            </a:r>
            <a:endParaRPr lang="en-US" dirty="0" smtClean="0">
              <a:solidFill>
                <a:srgbClr val="660066"/>
              </a:solidFill>
              <a:latin typeface="Gill Sans MT" pitchFamily="34" charset="0"/>
              <a:ea typeface="ヒラギノ角ゴ Pro W3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6516" y="836712"/>
            <a:ext cx="7776864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/>
              <a:t>It is a proposed new purchase tax on air tickets.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/>
              <a:t>Proceeds would be dedicated to investment in adaptation to climate change.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/>
              <a:t>Does not aim at reducing flight numbers and therefore aviation’s contribution to climate change.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/>
              <a:t>If a levy of US$6/ international air passenger travelling in economy class and US$ 62/passenger travelling in business or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class is introduced -  can raise up to US$8-10 billion/year.</a:t>
            </a:r>
          </a:p>
        </p:txBody>
      </p:sp>
      <p:sp>
        <p:nvSpPr>
          <p:cNvPr id="8" name="Rectangle 7"/>
          <p:cNvSpPr/>
          <p:nvPr/>
        </p:nvSpPr>
        <p:spPr>
          <a:xfrm>
            <a:off x="524508" y="3291371"/>
            <a:ext cx="48469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dirty="0" smtClean="0">
                <a:solidFill>
                  <a:srgbClr val="660066"/>
                </a:solidFill>
                <a:latin typeface="Gill Sans MT" pitchFamily="34" charset="0"/>
                <a:ea typeface="ヒラギノ角ゴ Pro W3"/>
                <a:cs typeface="Times New Roman" pitchFamily="18" charset="0"/>
              </a:rPr>
              <a:t>Proposed implementation framework</a:t>
            </a:r>
            <a:endParaRPr lang="en-US" dirty="0" smtClean="0">
              <a:solidFill>
                <a:srgbClr val="660066"/>
              </a:solidFill>
              <a:latin typeface="Gill Sans MT" pitchFamily="34" charset="0"/>
              <a:ea typeface="ヒラギノ角ゴ Pro W3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2520" y="3861048"/>
            <a:ext cx="781286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dirty="0" smtClean="0"/>
              <a:t>Revenue of the levy will go to an appointed climate Fund: Kyoto Protocol Adaptation Fund or the Green Climate Fund.</a:t>
            </a:r>
          </a:p>
          <a:p>
            <a:pPr marL="266700" indent="-2667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dirty="0" smtClean="0"/>
              <a:t>Levy is to be collected by airlines from their passengers at the point of sale.</a:t>
            </a:r>
          </a:p>
          <a:p>
            <a:pPr marL="266700" indent="-2667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dirty="0" smtClean="0"/>
              <a:t>Transferred by the airline to a dedicated account of the appointed Fund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4508" y="188640"/>
            <a:ext cx="55711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dirty="0" smtClean="0">
                <a:solidFill>
                  <a:srgbClr val="660066"/>
                </a:solidFill>
                <a:latin typeface="Gill Sans MT" pitchFamily="34" charset="0"/>
                <a:ea typeface="ヒラギノ角ゴ Pro W3"/>
                <a:cs typeface="Times New Roman" pitchFamily="18" charset="0"/>
              </a:rPr>
              <a:t>Key economic and practical considerations</a:t>
            </a:r>
          </a:p>
        </p:txBody>
      </p:sp>
      <p:sp>
        <p:nvSpPr>
          <p:cNvPr id="3" name="Rectangle 2"/>
          <p:cNvSpPr/>
          <p:nvPr/>
        </p:nvSpPr>
        <p:spPr>
          <a:xfrm>
            <a:off x="596516" y="656692"/>
            <a:ext cx="777686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 smtClean="0"/>
              <a:t>When the key economic and practical considerations are taken into account, there are no major demand or </a:t>
            </a:r>
            <a:r>
              <a:rPr lang="en-US" sz="1800" dirty="0" err="1" smtClean="0"/>
              <a:t>distortionary</a:t>
            </a:r>
            <a:r>
              <a:rPr lang="en-US" sz="1800" dirty="0" smtClean="0"/>
              <a:t> concerns with IAPAL</a:t>
            </a:r>
            <a:endParaRPr lang="en-US" sz="1800" b="1" dirty="0" smtClean="0"/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en-US" sz="1800" dirty="0" smtClean="0"/>
              <a:t>Price elasticity:</a:t>
            </a:r>
          </a:p>
          <a:p>
            <a:pPr marL="723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/>
              <a:t>international aviation is a sector with a relatively low price elasticity of demand</a:t>
            </a:r>
          </a:p>
          <a:p>
            <a:pPr marL="723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/>
              <a:t>price increases do not greatly reduce the demand for most flights</a:t>
            </a:r>
          </a:p>
          <a:p>
            <a:pPr marL="355600" indent="-355600">
              <a:spcAft>
                <a:spcPts val="600"/>
              </a:spcAft>
              <a:buNone/>
            </a:pPr>
            <a:r>
              <a:rPr lang="en-US" sz="1800" dirty="0" smtClean="0"/>
              <a:t>2. 	Willingness to pay: explicit willingness to pay for climate change</a:t>
            </a:r>
          </a:p>
          <a:p>
            <a:pPr marL="355600" indent="-355600">
              <a:spcAft>
                <a:spcPts val="600"/>
              </a:spcAft>
              <a:buNone/>
            </a:pPr>
            <a:r>
              <a:rPr lang="en-GB" sz="1800" dirty="0" smtClean="0"/>
              <a:t>3.	 Compatibility with existing instruments and initiatives:</a:t>
            </a:r>
          </a:p>
          <a:p>
            <a:pPr marL="720725" indent="-365125"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dirty="0" smtClean="0"/>
              <a:t>IAPAL is not precluded with the application of other initiatives such as the European Union Emissions Trading Scheme (EU ETS)</a:t>
            </a:r>
          </a:p>
        </p:txBody>
      </p:sp>
      <p:sp>
        <p:nvSpPr>
          <p:cNvPr id="4" name="Rectangle 3"/>
          <p:cNvSpPr/>
          <p:nvPr/>
        </p:nvSpPr>
        <p:spPr>
          <a:xfrm>
            <a:off x="684808" y="3969060"/>
            <a:ext cx="43047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dirty="0" smtClean="0">
                <a:solidFill>
                  <a:srgbClr val="660066"/>
                </a:solidFill>
                <a:latin typeface="Gill Sans MT" pitchFamily="34" charset="0"/>
                <a:ea typeface="ヒラギノ角ゴ Pro W3"/>
                <a:cs typeface="Times New Roman" pitchFamily="18" charset="0"/>
              </a:rPr>
              <a:t>Lessons from similar instruments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668524" y="4509120"/>
            <a:ext cx="7884876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/>
              <a:t>Several European countries already have an air passenger tax in place: France, the UK, Ireland, Denmark, Malta, Germany and Austria</a:t>
            </a:r>
          </a:p>
          <a:p>
            <a:pPr marL="266700" indent="-2667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/>
              <a:t>The French solidarity Levy is the closest to what is being proposed under the IAPAL 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24508" y="404664"/>
            <a:ext cx="17107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dirty="0" smtClean="0">
                <a:solidFill>
                  <a:srgbClr val="660066"/>
                </a:solidFill>
                <a:latin typeface="Gill Sans MT" pitchFamily="34" charset="0"/>
                <a:ea typeface="ヒラギノ角ゴ Pro W3"/>
                <a:cs typeface="Times New Roman" pitchFamily="18" charset="0"/>
              </a:rPr>
              <a:t>Conclusions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60512" y="2240868"/>
            <a:ext cx="7374024" cy="213359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IAPAL is an example of an innovative instrument for raising adaptation funding that is new and additional to traditional flows of bilateral funding for adaptation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Will not be subject to the problems of bilateral replenishment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Will be predictable, given the stability of the airline sector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20101</TotalTime>
  <Words>397</Words>
  <Application>Microsoft Office PowerPoint</Application>
  <PresentationFormat>A4 Paper (210x297 mm)</PresentationFormat>
  <Paragraphs>58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Slide 1</vt:lpstr>
      <vt:lpstr>Slide 2</vt:lpstr>
      <vt:lpstr>Slide 3</vt:lpstr>
      <vt:lpstr>Slide 4</vt:lpstr>
      <vt:lpstr>Slide 5</vt:lpstr>
    </vt:vector>
  </TitlesOfParts>
  <Company>OIES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Negotiation Indices</dc:title>
  <dc:creator>Müller</dc:creator>
  <cp:lastModifiedBy>IT Officer</cp:lastModifiedBy>
  <cp:revision>878</cp:revision>
  <dcterms:created xsi:type="dcterms:W3CDTF">2003-02-10T11:42:57Z</dcterms:created>
  <dcterms:modified xsi:type="dcterms:W3CDTF">2012-07-16T09:28:18Z</dcterms:modified>
</cp:coreProperties>
</file>