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431" r:id="rId2"/>
    <p:sldId id="435" r:id="rId3"/>
    <p:sldId id="436" r:id="rId4"/>
    <p:sldId id="440" r:id="rId5"/>
    <p:sldId id="437" r:id="rId6"/>
    <p:sldId id="438" r:id="rId7"/>
    <p:sldId id="441" r:id="rId8"/>
    <p:sldId id="443" r:id="rId9"/>
    <p:sldId id="439" r:id="rId10"/>
    <p:sldId id="444" r:id="rId11"/>
    <p:sldId id="445" r:id="rId12"/>
    <p:sldId id="447" r:id="rId13"/>
    <p:sldId id="448" r:id="rId14"/>
    <p:sldId id="446" r:id="rId15"/>
  </p:sldIdLst>
  <p:sldSz cx="9906000" cy="6858000" type="A4"/>
  <p:notesSz cx="6640513" cy="9904413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9">
          <p15:clr>
            <a:srgbClr val="A4A3A4"/>
          </p15:clr>
        </p15:guide>
        <p15:guide id="2" pos="209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660066"/>
    <a:srgbClr val="FFFF00"/>
    <a:srgbClr val="00FF00"/>
    <a:srgbClr val="CC3300"/>
    <a:srgbClr val="6600CC"/>
    <a:srgbClr val="FF00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093" autoAdjust="0"/>
    <p:restoredTop sz="96401" autoAdjust="0"/>
  </p:normalViewPr>
  <p:slideViewPr>
    <p:cSldViewPr showGuides="1">
      <p:cViewPr varScale="1">
        <p:scale>
          <a:sx n="83" d="100"/>
          <a:sy n="83" d="100"/>
        </p:scale>
        <p:origin x="1507" y="82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390"/>
    </p:cViewPr>
  </p:sorterViewPr>
  <p:notesViewPr>
    <p:cSldViewPr showGuides="1">
      <p:cViewPr varScale="1">
        <p:scale>
          <a:sx n="52" d="100"/>
          <a:sy n="52" d="100"/>
        </p:scale>
        <p:origin x="-2664" y="-84"/>
      </p:cViewPr>
      <p:guideLst>
        <p:guide orient="horz" pos="3119"/>
        <p:guide pos="2091"/>
      </p:guideLst>
    </p:cSldViewPr>
  </p:notes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63963" y="0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t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defTabSz="933450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63963" y="9409113"/>
            <a:ext cx="287655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29" tIns="46665" rIns="93329" bIns="46665" numCol="1" anchor="b" anchorCtr="0" compatLnSpc="1">
            <a:prstTxWarp prst="textNoShape">
              <a:avLst/>
            </a:prstTxWarp>
          </a:bodyPr>
          <a:lstStyle>
            <a:lvl1pPr algn="r" defTabSz="933450">
              <a:defRPr sz="1200"/>
            </a:lvl1pPr>
          </a:lstStyle>
          <a:p>
            <a:pPr>
              <a:defRPr/>
            </a:pPr>
            <a:fld id="{B868279D-BB04-4859-BE73-18E37AF4DF4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9232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46500" y="0"/>
            <a:ext cx="2863850" cy="46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87375" y="706438"/>
            <a:ext cx="5437188" cy="37639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1063" y="4705350"/>
            <a:ext cx="4849812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defTabSz="904875">
              <a:defRPr sz="12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46500" y="9410700"/>
            <a:ext cx="2863850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52" tIns="45226" rIns="90452" bIns="45226" numCol="1" anchor="b" anchorCtr="0" compatLnSpc="1">
            <a:prstTxWarp prst="textNoShape">
              <a:avLst/>
            </a:prstTxWarp>
          </a:bodyPr>
          <a:lstStyle>
            <a:lvl1pPr algn="r" defTabSz="904875">
              <a:defRPr sz="1200"/>
            </a:lvl1pPr>
          </a:lstStyle>
          <a:p>
            <a:pPr>
              <a:defRPr/>
            </a:pPr>
            <a:fld id="{E1F21D5C-4B6A-43D1-BF43-7E7A5EA4C5FD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96910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08DFF8D-D18E-4315-B5E3-4A9CDB4955C7}" type="slidenum">
              <a:rPr lang="en-GB" smtClean="0"/>
              <a:pPr/>
              <a:t>1</a:t>
            </a:fld>
            <a:endParaRPr lang="en-GB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38175" y="742950"/>
            <a:ext cx="5365750" cy="3714750"/>
          </a:xfrm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5825" y="4703763"/>
            <a:ext cx="4868863" cy="4457700"/>
          </a:xfrm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3698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0EB24CE-5E1E-428E-8E50-71457F5EB1A2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06882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1F21D5C-4B6A-43D1-BF43-7E7A5EA4C5FD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1192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5"/>
            <a:ext cx="84201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1DFD14-EA5E-4F4A-8071-A9BF468EBE9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EA56A5-A79F-4B08-A948-6B000113904A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58025" y="609600"/>
            <a:ext cx="2105025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0" y="609600"/>
            <a:ext cx="6162675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546063-E8DB-456B-B89B-5FA5092421C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3A0DF-A303-4404-B49D-953B76B6FF68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1D9EA78-8153-447C-B6ED-C70C2A0D795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295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981200"/>
            <a:ext cx="413385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96F4E-F63F-425B-B962-4D38C673241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32345-0C0C-4EB9-B3B6-200DBA18B16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992709-9178-4553-8FDC-5F634DE4814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14FE7A-9DD8-44A4-9DB2-8C4ADC59B52C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3AF631E-F71E-4CB7-BA21-661E123F7AC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A78116-C083-4300-A560-95FC7B46F18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42950" y="609600"/>
            <a:ext cx="84201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42950" y="1981200"/>
            <a:ext cx="84201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4295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84550" y="6248400"/>
            <a:ext cx="31369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99300" y="6248400"/>
            <a:ext cx="206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64B39A9-C8F8-4367-8097-A1AD61D8511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  <p:sp>
        <p:nvSpPr>
          <p:cNvPr id="1031" name="Text Box 7"/>
          <p:cNvSpPr txBox="1">
            <a:spLocks noChangeArrowheads="1"/>
          </p:cNvSpPr>
          <p:nvPr userDrawn="1"/>
        </p:nvSpPr>
        <p:spPr bwMode="auto">
          <a:xfrm>
            <a:off x="9020175" y="1268413"/>
            <a:ext cx="685800" cy="547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eaVert"/>
          <a:lstStyle/>
          <a:p>
            <a:pPr eaLnBrk="0" hangingPunct="0">
              <a:defRPr/>
            </a:pPr>
            <a:r>
              <a:rPr lang="en-GB" sz="2600">
                <a:solidFill>
                  <a:srgbClr val="800080"/>
                </a:solidFill>
                <a:latin typeface="Gill Sans" pitchFamily="34" charset="0"/>
              </a:rPr>
              <a:t>european capacity building initiative ecbi</a:t>
            </a:r>
          </a:p>
        </p:txBody>
      </p:sp>
      <p:pic>
        <p:nvPicPr>
          <p:cNvPr id="4104" name="Picture 8"/>
          <p:cNvPicPr>
            <a:picLocks noChangeAspect="1" noChangeArrowheads="1"/>
          </p:cNvPicPr>
          <p:nvPr userDrawn="1"/>
        </p:nvPicPr>
        <p:blipFill>
          <a:blip r:embed="rId13" cstate="print"/>
          <a:srcRect r="1465" b="1465"/>
          <a:stretch>
            <a:fillRect/>
          </a:stretch>
        </p:blipFill>
        <p:spPr bwMode="auto">
          <a:xfrm>
            <a:off x="8699500" y="188913"/>
            <a:ext cx="96837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0" y="0"/>
            <a:ext cx="9906000" cy="6858000"/>
          </a:xfrm>
          <a:prstGeom prst="rect">
            <a:avLst/>
          </a:prstGeom>
          <a:solidFill>
            <a:schemeClr val="bg1"/>
          </a:solidFill>
          <a:ln w="9525">
            <a:solidFill>
              <a:srgbClr val="FF00FF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/>
            <a:endParaRPr lang="en-US" sz="4000">
              <a:solidFill>
                <a:srgbClr val="000099"/>
              </a:solidFill>
              <a:latin typeface="Gill Sans" pitchFamily="34" charset="0"/>
            </a:endParaRPr>
          </a:p>
        </p:txBody>
      </p:sp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1712913" y="2504866"/>
            <a:ext cx="7561262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/>
            <a:r>
              <a:rPr lang="en-GB" sz="3200" dirty="0" smtClean="0">
                <a:solidFill>
                  <a:srgbClr val="660066"/>
                </a:solidFill>
                <a:latin typeface="Gill Sans MT" pitchFamily="34" charset="0"/>
              </a:rPr>
              <a:t>Article 6</a:t>
            </a:r>
            <a:endParaRPr lang="en-GB" sz="32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cap="small" dirty="0" smtClean="0">
                <a:solidFill>
                  <a:srgbClr val="660066"/>
                </a:solidFill>
                <a:latin typeface="Gill Sans MT" pitchFamily="34" charset="0"/>
              </a:rPr>
              <a:t>Paris Agreement</a:t>
            </a:r>
          </a:p>
          <a:p>
            <a:pPr eaLnBrk="0" hangingPunct="0"/>
            <a:endParaRPr lang="en-GB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José </a:t>
            </a:r>
            <a:r>
              <a:rPr lang="en-GB" sz="2000" dirty="0" err="1" smtClean="0">
                <a:solidFill>
                  <a:srgbClr val="660066"/>
                </a:solidFill>
                <a:latin typeface="Gill Sans MT" pitchFamily="34" charset="0"/>
              </a:rPr>
              <a:t>Miguez</a:t>
            </a:r>
            <a:endParaRPr lang="en-GB" sz="2000" dirty="0">
              <a:solidFill>
                <a:srgbClr val="660066"/>
              </a:solidFill>
              <a:latin typeface="Gill Sans MT" pitchFamily="34" charset="0"/>
            </a:endParaRPr>
          </a:p>
          <a:p>
            <a:pPr eaLnBrk="0" hangingPunct="0"/>
            <a:r>
              <a:rPr lang="en-GB" sz="2000" dirty="0" smtClean="0">
                <a:solidFill>
                  <a:srgbClr val="660066"/>
                </a:solidFill>
                <a:latin typeface="Gill Sans MT" pitchFamily="34" charset="0"/>
              </a:rPr>
              <a:t>Brazilian Ministry of Environment</a:t>
            </a:r>
            <a:endParaRPr lang="en-US" sz="2000" dirty="0">
              <a:solidFill>
                <a:srgbClr val="660066"/>
              </a:solidFill>
              <a:latin typeface="Gill Sans MT" pitchFamily="34" charset="0"/>
            </a:endParaRP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0" y="0"/>
            <a:ext cx="1209675" cy="6858000"/>
          </a:xfrm>
          <a:prstGeom prst="rect">
            <a:avLst/>
          </a:prstGeom>
          <a:solidFill>
            <a:srgbClr val="660066"/>
          </a:soli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0" y="0"/>
            <a:ext cx="1116013" cy="6858000"/>
          </a:xfrm>
          <a:prstGeom prst="rect">
            <a:avLst/>
          </a:prstGeom>
          <a:gradFill rotWithShape="1">
            <a:gsLst>
              <a:gs pos="0">
                <a:srgbClr val="660066"/>
              </a:gs>
              <a:gs pos="50000">
                <a:srgbClr val="2F002F"/>
              </a:gs>
              <a:gs pos="100000">
                <a:srgbClr val="660066"/>
              </a:gs>
            </a:gsLst>
            <a:lin ang="0" scaled="1"/>
          </a:gradFill>
          <a:ln w="9525">
            <a:solidFill>
              <a:srgbClr val="660066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6" name="Text Box 9"/>
          <p:cNvSpPr txBox="1">
            <a:spLocks noChangeArrowheads="1"/>
          </p:cNvSpPr>
          <p:nvPr/>
        </p:nvSpPr>
        <p:spPr bwMode="auto">
          <a:xfrm rot="5400000">
            <a:off x="-2814637" y="2933700"/>
            <a:ext cx="68580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indent="96838"/>
            <a:r>
              <a:rPr lang="en-GB" sz="3500">
                <a:solidFill>
                  <a:schemeClr val="bg1"/>
                </a:solidFill>
                <a:latin typeface="Gill Sans MT" pitchFamily="34" charset="0"/>
              </a:rPr>
              <a:t>european capacity building initiative</a:t>
            </a:r>
            <a:endParaRPr lang="fr-FR" sz="3500">
              <a:solidFill>
                <a:schemeClr val="bg1"/>
              </a:solidFill>
              <a:latin typeface="Gill Sans MT" pitchFamily="34" charset="0"/>
            </a:endParaRPr>
          </a:p>
          <a:p>
            <a:pPr indent="96838"/>
            <a:r>
              <a:rPr lang="fr-FR">
                <a:solidFill>
                  <a:schemeClr val="bg1"/>
                </a:solidFill>
                <a:latin typeface="Gill Sans MT" pitchFamily="34" charset="0"/>
              </a:rPr>
              <a:t>initiative européenne de renforcement des capacités</a:t>
            </a:r>
            <a:endParaRPr lang="en-GB">
              <a:solidFill>
                <a:schemeClr val="bg1"/>
              </a:solidFill>
              <a:latin typeface="Gill Sans MT" pitchFamily="34" charset="0"/>
            </a:endParaRPr>
          </a:p>
        </p:txBody>
      </p:sp>
      <p:sp>
        <p:nvSpPr>
          <p:cNvPr id="5127" name="Text Box 10"/>
          <p:cNvSpPr txBox="1">
            <a:spLocks noChangeArrowheads="1"/>
          </p:cNvSpPr>
          <p:nvPr/>
        </p:nvSpPr>
        <p:spPr bwMode="auto">
          <a:xfrm>
            <a:off x="1244600" y="803275"/>
            <a:ext cx="8661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tabLst>
                <a:tab pos="6096000" algn="r"/>
              </a:tabLst>
            </a:pPr>
            <a:r>
              <a:rPr lang="fr-FR" sz="8000">
                <a:solidFill>
                  <a:srgbClr val="660066"/>
                </a:solidFill>
                <a:latin typeface="Gill Sans MT" pitchFamily="34" charset="0"/>
              </a:rPr>
              <a:t>	ecbi</a:t>
            </a:r>
            <a:r>
              <a:rPr lang="fr-FR" sz="5400">
                <a:solidFill>
                  <a:srgbClr val="660066"/>
                </a:solidFill>
                <a:latin typeface="Gill Sans MT" pitchFamily="34" charset="0"/>
              </a:rPr>
              <a:t>	</a:t>
            </a:r>
            <a:endParaRPr lang="en-GB" sz="5400">
              <a:solidFill>
                <a:srgbClr val="660066"/>
              </a:solidFill>
              <a:latin typeface="Gill Sans MT" pitchFamily="34" charset="0"/>
            </a:endParaRPr>
          </a:p>
        </p:txBody>
      </p:sp>
      <p:pic>
        <p:nvPicPr>
          <p:cNvPr id="5128" name="Picture 7"/>
          <p:cNvPicPr>
            <a:picLocks noChangeAspect="1" noChangeArrowheads="1"/>
          </p:cNvPicPr>
          <p:nvPr/>
        </p:nvPicPr>
        <p:blipFill>
          <a:blip r:embed="rId3" cstate="print"/>
          <a:srcRect r="1465" b="1465"/>
          <a:stretch>
            <a:fillRect/>
          </a:stretch>
        </p:blipFill>
        <p:spPr bwMode="auto">
          <a:xfrm>
            <a:off x="7691438" y="325438"/>
            <a:ext cx="1546225" cy="154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129" name="Rectangle 11"/>
          <p:cNvSpPr>
            <a:spLocks noChangeArrowheads="1"/>
          </p:cNvSpPr>
          <p:nvPr/>
        </p:nvSpPr>
        <p:spPr bwMode="auto">
          <a:xfrm>
            <a:off x="1749425" y="5695950"/>
            <a:ext cx="7488238" cy="90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1600">
                <a:solidFill>
                  <a:srgbClr val="660066"/>
                </a:solidFill>
                <a:latin typeface="Gill Sans MT" pitchFamily="34" charset="0"/>
              </a:rPr>
              <a:t>for sustained capacity building in support of international climate change negotiations</a:t>
            </a:r>
            <a:endParaRPr lang="fr-FR" sz="1600">
              <a:solidFill>
                <a:srgbClr val="660066"/>
              </a:solidFill>
              <a:latin typeface="Gill Sans MT" pitchFamily="34" charset="0"/>
            </a:endParaRPr>
          </a:p>
          <a:p>
            <a:pPr>
              <a:spcBef>
                <a:spcPts val="600"/>
              </a:spcBef>
            </a:pPr>
            <a:r>
              <a:rPr lang="fr-FR" sz="1600">
                <a:solidFill>
                  <a:srgbClr val="660066"/>
                </a:solidFill>
                <a:latin typeface="Gill Sans MT" pitchFamily="34" charset="0"/>
              </a:rPr>
              <a:t>pour un renforcement durable des capacités en appui aux négociations internationales sur les changements climatiques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Paragraphs </a:t>
            </a:r>
            <a:r>
              <a:rPr lang="en-GB" dirty="0">
                <a:solidFill>
                  <a:srgbClr val="660066"/>
                </a:solidFill>
                <a:latin typeface="Gill Sans" pitchFamily="34" charset="0"/>
              </a:rPr>
              <a:t>8</a:t>
            </a:r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 and 9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740532" y="1016732"/>
            <a:ext cx="7524836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/>
              <a:t>Issues</a:t>
            </a:r>
            <a:r>
              <a:rPr lang="pt-BR" sz="2000" b="1" dirty="0" smtClean="0"/>
              <a:t>:</a:t>
            </a:r>
          </a:p>
          <a:p>
            <a:endParaRPr lang="pt-BR" sz="2000" b="1" dirty="0" smtClean="0"/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non-market approaches</a:t>
            </a:r>
            <a:endParaRPr lang="en-US" sz="2000" dirty="0"/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including through, inter alia, mitigation, adaptation, finance, technology transfer and </a:t>
            </a:r>
            <a:r>
              <a:rPr lang="en-US" sz="2000" dirty="0" smtClean="0"/>
              <a:t>capacity-building</a:t>
            </a:r>
            <a:endParaRPr lang="en-US" sz="2000" dirty="0"/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pt-BR" sz="2000" dirty="0" err="1" smtClean="0"/>
              <a:t>promote</a:t>
            </a:r>
            <a:r>
              <a:rPr lang="pt-BR" sz="2000" dirty="0" smtClean="0"/>
              <a:t> </a:t>
            </a:r>
            <a:r>
              <a:rPr lang="pt-BR" sz="2000" dirty="0" err="1"/>
              <a:t>mitigation</a:t>
            </a:r>
            <a:r>
              <a:rPr lang="pt-BR" sz="2000" dirty="0"/>
              <a:t> </a:t>
            </a:r>
            <a:r>
              <a:rPr lang="pt-BR" sz="2000" dirty="0" err="1"/>
              <a:t>and</a:t>
            </a:r>
            <a:r>
              <a:rPr lang="pt-BR" sz="2000" dirty="0"/>
              <a:t> </a:t>
            </a:r>
            <a:r>
              <a:rPr lang="pt-BR" sz="2000" dirty="0" err="1"/>
              <a:t>adaptation</a:t>
            </a:r>
            <a:r>
              <a:rPr lang="pt-BR" sz="2000" dirty="0"/>
              <a:t> </a:t>
            </a:r>
            <a:r>
              <a:rPr lang="pt-BR" sz="2000" dirty="0" err="1" smtClean="0"/>
              <a:t>ambition</a:t>
            </a:r>
            <a:endParaRPr lang="en-US" sz="2000" dirty="0"/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enhance </a:t>
            </a:r>
            <a:r>
              <a:rPr lang="en-US" sz="2000" dirty="0"/>
              <a:t>public and private sector participation 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opportunities for coordination across instruments and relevant institutional </a:t>
            </a:r>
            <a:r>
              <a:rPr lang="en-US" sz="2000" dirty="0" smtClean="0"/>
              <a:t>arrangements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/>
              <a:t>framework for non-market approaches to sustainable development</a:t>
            </a:r>
            <a:r>
              <a:rPr lang="en-US" sz="2000" dirty="0" smtClean="0"/>
              <a:t>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04943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4585502" y="4185074"/>
            <a:ext cx="136815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Retângulo de cantos arredondados 4"/>
          <p:cNvSpPr/>
          <p:nvPr/>
        </p:nvSpPr>
        <p:spPr>
          <a:xfrm>
            <a:off x="4585502" y="3609010"/>
            <a:ext cx="1368152" cy="576064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6997770" y="5085174"/>
            <a:ext cx="6992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APU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6986001" y="3627012"/>
            <a:ext cx="71365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/>
              <a:t>CRU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04039" y="3857844"/>
            <a:ext cx="2813591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err="1" smtClean="0">
                <a:solidFill>
                  <a:srgbClr val="0066FF"/>
                </a:solidFill>
              </a:rPr>
              <a:t>Emission</a:t>
            </a:r>
            <a:r>
              <a:rPr lang="pt-BR" dirty="0" smtClean="0"/>
              <a:t> </a:t>
            </a:r>
            <a:r>
              <a:rPr lang="pt-BR" dirty="0" err="1" smtClean="0"/>
              <a:t>level</a:t>
            </a:r>
            <a:endParaRPr lang="pt-BR" dirty="0" smtClean="0"/>
          </a:p>
          <a:p>
            <a:r>
              <a:rPr lang="pt-BR" sz="2000" dirty="0" smtClean="0"/>
              <a:t>NDC</a:t>
            </a:r>
            <a:r>
              <a:rPr lang="pt-BR" dirty="0" smtClean="0"/>
              <a:t> </a:t>
            </a:r>
            <a:r>
              <a:rPr lang="pt-BR" dirty="0" err="1" smtClean="0"/>
              <a:t>year</a:t>
            </a:r>
            <a:endParaRPr lang="pt-BR" dirty="0" smtClean="0"/>
          </a:p>
          <a:p>
            <a:endParaRPr lang="pt-BR" dirty="0"/>
          </a:p>
          <a:p>
            <a:r>
              <a:rPr lang="pt-BR" dirty="0" err="1" smtClean="0"/>
              <a:t>Emissions</a:t>
            </a:r>
            <a:r>
              <a:rPr lang="pt-BR" dirty="0" smtClean="0"/>
              <a:t> are factual</a:t>
            </a:r>
          </a:p>
          <a:p>
            <a:r>
              <a:rPr lang="pt-BR" dirty="0" err="1" smtClean="0"/>
              <a:t>Can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measured</a:t>
            </a:r>
            <a:endParaRPr lang="pt-BR" dirty="0"/>
          </a:p>
        </p:txBody>
      </p:sp>
      <p:sp>
        <p:nvSpPr>
          <p:cNvPr id="9" name="CaixaDeTexto 8"/>
          <p:cNvSpPr txBox="1"/>
          <p:nvPr/>
        </p:nvSpPr>
        <p:spPr>
          <a:xfrm>
            <a:off x="992560" y="1412776"/>
            <a:ext cx="546515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err="1" smtClean="0"/>
              <a:t>Emission</a:t>
            </a:r>
            <a:r>
              <a:rPr lang="pt-BR" dirty="0" smtClean="0"/>
              <a:t> </a:t>
            </a:r>
            <a:r>
              <a:rPr lang="pt-BR" dirty="0" err="1" smtClean="0"/>
              <a:t>Reductions</a:t>
            </a:r>
            <a:endParaRPr lang="pt-BR" dirty="0" smtClean="0"/>
          </a:p>
          <a:p>
            <a:r>
              <a:rPr lang="pt-BR" dirty="0" smtClean="0"/>
              <a:t>Are </a:t>
            </a:r>
            <a:r>
              <a:rPr lang="pt-BR" dirty="0" err="1" smtClean="0"/>
              <a:t>counterfactual</a:t>
            </a:r>
            <a:r>
              <a:rPr lang="pt-BR" dirty="0" smtClean="0"/>
              <a:t> </a:t>
            </a:r>
          </a:p>
          <a:p>
            <a:r>
              <a:rPr lang="pt-BR" sz="2000" dirty="0" err="1" smtClean="0"/>
              <a:t>Cannot</a:t>
            </a:r>
            <a:r>
              <a:rPr lang="pt-BR" dirty="0" smtClean="0"/>
              <a:t> </a:t>
            </a:r>
            <a:r>
              <a:rPr lang="pt-BR" dirty="0" err="1" smtClean="0"/>
              <a:t>be</a:t>
            </a:r>
            <a:r>
              <a:rPr lang="pt-BR" dirty="0" smtClean="0"/>
              <a:t> </a:t>
            </a:r>
            <a:r>
              <a:rPr lang="pt-BR" dirty="0" err="1" smtClean="0"/>
              <a:t>measured</a:t>
            </a:r>
            <a:endParaRPr lang="pt-BR" dirty="0" smtClean="0"/>
          </a:p>
          <a:p>
            <a:r>
              <a:rPr lang="pt-BR" dirty="0" err="1" smtClean="0"/>
              <a:t>Not</a:t>
            </a:r>
            <a:r>
              <a:rPr lang="pt-BR" dirty="0" smtClean="0"/>
              <a:t> </a:t>
            </a:r>
            <a:r>
              <a:rPr lang="pt-BR" dirty="0" err="1" smtClean="0"/>
              <a:t>attributable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any</a:t>
            </a:r>
            <a:r>
              <a:rPr lang="pt-BR" dirty="0" smtClean="0"/>
              <a:t> particular</a:t>
            </a:r>
          </a:p>
          <a:p>
            <a:r>
              <a:rPr lang="pt-BR" dirty="0" err="1" smtClean="0"/>
              <a:t>Policy</a:t>
            </a:r>
            <a:r>
              <a:rPr lang="pt-BR" dirty="0" smtClean="0"/>
              <a:t>, </a:t>
            </a:r>
            <a:r>
              <a:rPr lang="pt-BR" dirty="0" err="1" smtClean="0"/>
              <a:t>measure</a:t>
            </a:r>
            <a:r>
              <a:rPr lang="pt-BR" dirty="0" smtClean="0"/>
              <a:t> </a:t>
            </a:r>
            <a:r>
              <a:rPr lang="pt-BR" dirty="0" err="1" smtClean="0"/>
              <a:t>or</a:t>
            </a:r>
            <a:r>
              <a:rPr lang="pt-BR" dirty="0" smtClean="0"/>
              <a:t> </a:t>
            </a:r>
            <a:r>
              <a:rPr lang="pt-BR" dirty="0" err="1" smtClean="0"/>
              <a:t>project</a:t>
            </a:r>
            <a:r>
              <a:rPr lang="pt-BR" dirty="0" smtClean="0"/>
              <a:t> </a:t>
            </a:r>
            <a:r>
              <a:rPr lang="pt-BR" dirty="0" err="1" smtClean="0"/>
              <a:t>activity</a:t>
            </a:r>
            <a:endParaRPr lang="pt-BR" dirty="0"/>
          </a:p>
          <a:p>
            <a:endParaRPr lang="pt-BR" dirty="0" smtClean="0"/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6986001" y="2996942"/>
            <a:ext cx="73930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err="1" smtClean="0"/>
              <a:t>Units</a:t>
            </a:r>
            <a:endParaRPr lang="pt-BR" sz="2000" dirty="0"/>
          </a:p>
        </p:txBody>
      </p:sp>
      <p:sp>
        <p:nvSpPr>
          <p:cNvPr id="12" name="Seta para baixo 11"/>
          <p:cNvSpPr/>
          <p:nvPr/>
        </p:nvSpPr>
        <p:spPr>
          <a:xfrm>
            <a:off x="2569278" y="396034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a direita 12"/>
          <p:cNvSpPr/>
          <p:nvPr/>
        </p:nvSpPr>
        <p:spPr>
          <a:xfrm>
            <a:off x="1141175" y="3376406"/>
            <a:ext cx="294027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485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/>
          <p:cNvSpPr txBox="1"/>
          <p:nvPr/>
        </p:nvSpPr>
        <p:spPr>
          <a:xfrm>
            <a:off x="920552" y="836712"/>
            <a:ext cx="5274201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6.2</a:t>
            </a:r>
          </a:p>
          <a:p>
            <a:r>
              <a:rPr lang="pt-BR" dirty="0" err="1" smtClean="0"/>
              <a:t>Existing</a:t>
            </a:r>
            <a:r>
              <a:rPr lang="pt-BR" dirty="0" smtClean="0"/>
              <a:t> </a:t>
            </a:r>
            <a:r>
              <a:rPr lang="pt-BR" dirty="0" err="1" smtClean="0"/>
              <a:t>rules</a:t>
            </a:r>
            <a:r>
              <a:rPr lang="pt-BR" dirty="0" smtClean="0"/>
              <a:t> set</a:t>
            </a:r>
            <a:endParaRPr lang="pt-BR" dirty="0"/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establish</a:t>
            </a:r>
            <a:r>
              <a:rPr lang="pt-BR" dirty="0" smtClean="0"/>
              <a:t> </a:t>
            </a:r>
            <a:r>
              <a:rPr lang="pt-BR" dirty="0" err="1" smtClean="0"/>
              <a:t>an</a:t>
            </a:r>
            <a:r>
              <a:rPr lang="pt-BR" dirty="0" smtClean="0"/>
              <a:t> </a:t>
            </a:r>
            <a:r>
              <a:rPr lang="pt-BR" dirty="0" err="1" smtClean="0"/>
              <a:t>AAUs</a:t>
            </a:r>
            <a:r>
              <a:rPr lang="pt-BR" dirty="0" smtClean="0"/>
              <a:t> system</a:t>
            </a:r>
          </a:p>
          <a:p>
            <a:r>
              <a:rPr lang="pt-BR" dirty="0" smtClean="0"/>
              <a:t>	</a:t>
            </a:r>
            <a:r>
              <a:rPr lang="pt-BR" dirty="0"/>
              <a:t> </a:t>
            </a:r>
            <a:r>
              <a:rPr lang="pt-BR" dirty="0" err="1"/>
              <a:t>How</a:t>
            </a:r>
            <a:r>
              <a:rPr lang="pt-BR" dirty="0"/>
              <a:t> </a:t>
            </a:r>
            <a:r>
              <a:rPr lang="pt-BR" dirty="0" err="1"/>
              <a:t>to</a:t>
            </a:r>
            <a:r>
              <a:rPr lang="pt-BR" dirty="0"/>
              <a:t> </a:t>
            </a:r>
            <a:r>
              <a:rPr lang="pt-BR" dirty="0" err="1"/>
              <a:t>treat</a:t>
            </a:r>
            <a:r>
              <a:rPr lang="pt-BR" dirty="0"/>
              <a:t> </a:t>
            </a:r>
            <a:r>
              <a:rPr lang="pt-BR" dirty="0" err="1" smtClean="0"/>
              <a:t>sub-national</a:t>
            </a:r>
            <a:endParaRPr lang="pt-BR" dirty="0" smtClean="0"/>
          </a:p>
          <a:p>
            <a:r>
              <a:rPr lang="pt-BR" dirty="0"/>
              <a:t>	</a:t>
            </a:r>
            <a:r>
              <a:rPr lang="pt-BR" dirty="0" smtClean="0"/>
              <a:t> </a:t>
            </a:r>
            <a:r>
              <a:rPr lang="pt-BR" dirty="0" err="1" smtClean="0"/>
              <a:t>Relative</a:t>
            </a:r>
            <a:r>
              <a:rPr lang="pt-BR" dirty="0" smtClean="0"/>
              <a:t> </a:t>
            </a:r>
            <a:r>
              <a:rPr lang="pt-BR" dirty="0" err="1" smtClean="0"/>
              <a:t>targets</a:t>
            </a:r>
            <a:endParaRPr lang="pt-BR" dirty="0" smtClean="0"/>
          </a:p>
          <a:p>
            <a:r>
              <a:rPr lang="pt-BR" dirty="0" err="1" smtClean="0"/>
              <a:t>How</a:t>
            </a:r>
            <a:r>
              <a:rPr lang="pt-BR" dirty="0" smtClean="0"/>
              <a:t> </a:t>
            </a:r>
            <a:r>
              <a:rPr lang="pt-BR" dirty="0" err="1" smtClean="0"/>
              <a:t>to</a:t>
            </a:r>
            <a:r>
              <a:rPr lang="pt-BR" dirty="0" smtClean="0"/>
              <a:t> </a:t>
            </a:r>
            <a:r>
              <a:rPr lang="pt-BR" dirty="0" err="1" smtClean="0"/>
              <a:t>deal</a:t>
            </a:r>
            <a:r>
              <a:rPr lang="pt-BR" dirty="0" smtClean="0"/>
              <a:t> </a:t>
            </a:r>
            <a:r>
              <a:rPr lang="pt-BR" dirty="0" err="1" smtClean="0"/>
              <a:t>with</a:t>
            </a:r>
            <a:r>
              <a:rPr lang="pt-BR" dirty="0" smtClean="0"/>
              <a:t> “hot </a:t>
            </a:r>
            <a:r>
              <a:rPr lang="pt-BR" dirty="0" err="1" smtClean="0"/>
              <a:t>air</a:t>
            </a:r>
            <a:r>
              <a:rPr lang="pt-BR" dirty="0" smtClean="0"/>
              <a:t>” </a:t>
            </a:r>
          </a:p>
          <a:p>
            <a:r>
              <a:rPr lang="pt-BR" dirty="0" err="1" smtClean="0"/>
              <a:t>ITLs</a:t>
            </a:r>
            <a:endParaRPr lang="pt-BR" dirty="0" smtClean="0"/>
          </a:p>
          <a:p>
            <a:r>
              <a:rPr lang="pt-BR" dirty="0" err="1" smtClean="0"/>
              <a:t>Share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proceeds</a:t>
            </a:r>
            <a:r>
              <a:rPr lang="pt-BR" dirty="0" smtClean="0"/>
              <a:t> for </a:t>
            </a:r>
            <a:r>
              <a:rPr lang="pt-BR" dirty="0" err="1" smtClean="0"/>
              <a:t>the</a:t>
            </a:r>
            <a:r>
              <a:rPr lang="pt-BR" dirty="0" smtClean="0"/>
              <a:t> </a:t>
            </a:r>
            <a:r>
              <a:rPr lang="pt-BR" dirty="0" err="1" smtClean="0"/>
              <a:t>first</a:t>
            </a:r>
            <a:r>
              <a:rPr lang="pt-BR" dirty="0" smtClean="0"/>
              <a:t> </a:t>
            </a:r>
            <a:r>
              <a:rPr lang="pt-BR" dirty="0" err="1" smtClean="0"/>
              <a:t>transaction</a:t>
            </a:r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954152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920552" y="872716"/>
            <a:ext cx="5032147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6.4</a:t>
            </a:r>
          </a:p>
          <a:p>
            <a:r>
              <a:rPr lang="pt-BR" dirty="0" err="1" smtClean="0"/>
              <a:t>Existing</a:t>
            </a:r>
            <a:r>
              <a:rPr lang="pt-BR" dirty="0" smtClean="0"/>
              <a:t> </a:t>
            </a:r>
            <a:r>
              <a:rPr lang="pt-BR" dirty="0" err="1" smtClean="0"/>
              <a:t>rules</a:t>
            </a:r>
            <a:r>
              <a:rPr lang="pt-BR" dirty="0" smtClean="0"/>
              <a:t> set</a:t>
            </a:r>
          </a:p>
          <a:p>
            <a:r>
              <a:rPr lang="pt-BR" dirty="0"/>
              <a:t>	</a:t>
            </a:r>
            <a:r>
              <a:rPr lang="pt-BR" dirty="0" smtClean="0"/>
              <a:t>Draw </a:t>
            </a:r>
            <a:r>
              <a:rPr lang="pt-BR" dirty="0" err="1" smtClean="0"/>
              <a:t>on</a:t>
            </a:r>
            <a:r>
              <a:rPr lang="pt-BR" dirty="0" smtClean="0"/>
              <a:t> CDM </a:t>
            </a:r>
            <a:r>
              <a:rPr lang="pt-BR" dirty="0" err="1" smtClean="0"/>
              <a:t>and</a:t>
            </a:r>
            <a:r>
              <a:rPr lang="pt-BR" dirty="0" smtClean="0"/>
              <a:t> </a:t>
            </a:r>
            <a:r>
              <a:rPr lang="pt-BR" dirty="0" err="1" smtClean="0"/>
              <a:t>track</a:t>
            </a:r>
            <a:r>
              <a:rPr lang="pt-BR" dirty="0" smtClean="0"/>
              <a:t> 2 </a:t>
            </a:r>
            <a:r>
              <a:rPr lang="pt-BR" dirty="0" err="1" smtClean="0"/>
              <a:t>of</a:t>
            </a:r>
            <a:r>
              <a:rPr lang="pt-BR" dirty="0" smtClean="0"/>
              <a:t> JI</a:t>
            </a:r>
          </a:p>
          <a:p>
            <a:r>
              <a:rPr lang="pt-BR" dirty="0" err="1" smtClean="0"/>
              <a:t>Share</a:t>
            </a:r>
            <a:r>
              <a:rPr lang="pt-BR" dirty="0" smtClean="0"/>
              <a:t> </a:t>
            </a:r>
            <a:r>
              <a:rPr lang="pt-BR" dirty="0" err="1" smtClean="0"/>
              <a:t>of</a:t>
            </a:r>
            <a:r>
              <a:rPr lang="pt-BR" dirty="0" smtClean="0"/>
              <a:t> </a:t>
            </a:r>
            <a:r>
              <a:rPr lang="pt-BR" dirty="0" err="1" smtClean="0"/>
              <a:t>proceeds</a:t>
            </a:r>
            <a:endParaRPr lang="pt-BR" dirty="0" smtClean="0"/>
          </a:p>
          <a:p>
            <a:r>
              <a:rPr lang="pt-BR" dirty="0"/>
              <a:t>	</a:t>
            </a:r>
            <a:r>
              <a:rPr lang="pt-BR" dirty="0" smtClean="0"/>
              <a:t>Draw </a:t>
            </a:r>
            <a:r>
              <a:rPr lang="pt-BR" dirty="0" err="1" smtClean="0"/>
              <a:t>on</a:t>
            </a:r>
            <a:r>
              <a:rPr lang="pt-BR" dirty="0" smtClean="0"/>
              <a:t> CDM</a:t>
            </a:r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007330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884548" y="620688"/>
            <a:ext cx="3975768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/>
              <a:t>6.8 Framework</a:t>
            </a:r>
          </a:p>
          <a:p>
            <a:r>
              <a:rPr lang="pt-BR" dirty="0" err="1" smtClean="0"/>
              <a:t>Regulatory</a:t>
            </a:r>
            <a:endParaRPr lang="pt-BR" dirty="0" smtClean="0"/>
          </a:p>
          <a:p>
            <a:r>
              <a:rPr lang="pt-BR" dirty="0" smtClean="0"/>
              <a:t>	Efficiency Engines </a:t>
            </a:r>
            <a:endParaRPr lang="pt-BR" dirty="0" smtClean="0"/>
          </a:p>
          <a:p>
            <a:r>
              <a:rPr lang="pt-BR" dirty="0" smtClean="0"/>
              <a:t>Pricing </a:t>
            </a:r>
            <a:endParaRPr lang="pt-BR" dirty="0" smtClean="0"/>
          </a:p>
          <a:p>
            <a:r>
              <a:rPr lang="pt-BR"/>
              <a:t>	</a:t>
            </a:r>
            <a:r>
              <a:rPr lang="pt-BR" smtClean="0"/>
              <a:t>Tobin Tax</a:t>
            </a:r>
            <a:endParaRPr lang="pt-BR" dirty="0" smtClean="0"/>
          </a:p>
          <a:p>
            <a:r>
              <a:rPr lang="pt-BR" dirty="0" smtClean="0"/>
              <a:t>Fiscal </a:t>
            </a:r>
            <a:r>
              <a:rPr lang="pt-BR" dirty="0" err="1" smtClean="0"/>
              <a:t>instrument</a:t>
            </a:r>
            <a:endParaRPr lang="pt-BR" dirty="0" smtClean="0"/>
          </a:p>
          <a:p>
            <a:r>
              <a:rPr lang="pt-BR" dirty="0" smtClean="0"/>
              <a:t>	Green QE</a:t>
            </a:r>
          </a:p>
          <a:p>
            <a:r>
              <a:rPr lang="pt-BR" dirty="0" err="1" smtClean="0"/>
              <a:t>International</a:t>
            </a:r>
            <a:r>
              <a:rPr lang="pt-BR" dirty="0" smtClean="0"/>
              <a:t> </a:t>
            </a:r>
            <a:r>
              <a:rPr lang="pt-BR" dirty="0" err="1" smtClean="0"/>
              <a:t>Cooperation</a:t>
            </a:r>
            <a:endParaRPr lang="pt-BR" dirty="0" smtClean="0"/>
          </a:p>
          <a:p>
            <a:r>
              <a:rPr lang="pt-BR" dirty="0"/>
              <a:t>	</a:t>
            </a:r>
            <a:r>
              <a:rPr lang="pt-BR" dirty="0" smtClean="0"/>
              <a:t>Regional </a:t>
            </a:r>
            <a:r>
              <a:rPr lang="pt-BR" dirty="0" err="1" smtClean="0"/>
              <a:t>Biofuels</a:t>
            </a:r>
            <a:endParaRPr lang="pt-BR" dirty="0" smtClean="0"/>
          </a:p>
          <a:p>
            <a:r>
              <a:rPr lang="pt-BR" dirty="0" smtClean="0"/>
              <a:t>Forest </a:t>
            </a:r>
            <a:r>
              <a:rPr lang="pt-BR" dirty="0" err="1" smtClean="0"/>
              <a:t>Conservation</a:t>
            </a:r>
            <a:r>
              <a:rPr lang="pt-BR" dirty="0" smtClean="0"/>
              <a:t> </a:t>
            </a:r>
            <a:r>
              <a:rPr lang="pt-BR" dirty="0" err="1" smtClean="0"/>
              <a:t>Initiatives</a:t>
            </a:r>
            <a:endParaRPr lang="pt-BR" dirty="0" smtClean="0"/>
          </a:p>
          <a:p>
            <a:r>
              <a:rPr lang="pt-BR" dirty="0" err="1" smtClean="0"/>
              <a:t>HFCs</a:t>
            </a:r>
            <a:endParaRPr lang="pt-BR" dirty="0" smtClean="0"/>
          </a:p>
          <a:p>
            <a:r>
              <a:rPr lang="pt-BR" dirty="0" smtClean="0"/>
              <a:t>Black </a:t>
            </a:r>
            <a:r>
              <a:rPr lang="pt-BR" dirty="0" err="1" smtClean="0"/>
              <a:t>Carbon</a:t>
            </a:r>
            <a:endParaRPr lang="pt-BR" dirty="0" smtClean="0"/>
          </a:p>
          <a:p>
            <a:endParaRPr lang="pt-BR" dirty="0" smtClean="0"/>
          </a:p>
          <a:p>
            <a:r>
              <a:rPr lang="pt-BR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3064646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Chapeau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776536" y="1628800"/>
            <a:ext cx="799288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000" dirty="0"/>
          </a:p>
          <a:p>
            <a:pPr marL="493713" lvl="0" indent="-493713"/>
            <a:r>
              <a:rPr lang="en-US" sz="2000" dirty="0" smtClean="0"/>
              <a:t>1.	Parties </a:t>
            </a:r>
            <a:r>
              <a:rPr lang="en-US" sz="2000" dirty="0"/>
              <a:t>recognize that </a:t>
            </a:r>
            <a:r>
              <a:rPr lang="en-US" sz="2000" b="1" dirty="0"/>
              <a:t>some </a:t>
            </a:r>
            <a:r>
              <a:rPr lang="en-US" sz="2000" dirty="0"/>
              <a:t>Parties choose to pursue voluntary cooperation in the implementation of their nationally determined contributions to </a:t>
            </a:r>
            <a:r>
              <a:rPr lang="en-US" sz="2000" b="1" dirty="0"/>
              <a:t>allow for higher ambition </a:t>
            </a:r>
            <a:r>
              <a:rPr lang="en-US" sz="2000" dirty="0"/>
              <a:t>in their </a:t>
            </a:r>
            <a:r>
              <a:rPr lang="en-US" sz="2000" b="1" dirty="0"/>
              <a:t>mitigation </a:t>
            </a:r>
            <a:r>
              <a:rPr lang="en-US" sz="2000" dirty="0"/>
              <a:t>and </a:t>
            </a:r>
            <a:r>
              <a:rPr lang="en-US" sz="2000" b="1" dirty="0"/>
              <a:t>adaptation</a:t>
            </a:r>
            <a:r>
              <a:rPr lang="en-US" sz="2000" dirty="0"/>
              <a:t> actions and to </a:t>
            </a:r>
            <a:r>
              <a:rPr lang="en-US" sz="2000" b="1" dirty="0"/>
              <a:t>promote sustainable development </a:t>
            </a:r>
            <a:r>
              <a:rPr lang="en-US" sz="2000" dirty="0"/>
              <a:t>and  </a:t>
            </a:r>
            <a:r>
              <a:rPr lang="en-US" sz="2000" b="1" dirty="0"/>
              <a:t>environmental integrity</a:t>
            </a:r>
            <a:r>
              <a:rPr lang="en-US" sz="2000" dirty="0"/>
              <a:t>. </a:t>
            </a:r>
          </a:p>
          <a:p>
            <a:endParaRPr lang="pt-BR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 2 and 3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22256" y="1016732"/>
            <a:ext cx="7869324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2"/>
            </a:pPr>
            <a:r>
              <a:rPr lang="en-US" sz="2000" dirty="0" smtClean="0"/>
              <a:t>Parties </a:t>
            </a:r>
            <a:r>
              <a:rPr lang="en-US" sz="2000" dirty="0"/>
              <a:t>shall, where engaging on a voluntary basis in cooperative approaches that involve the use of </a:t>
            </a:r>
            <a:r>
              <a:rPr lang="en-US" sz="2000" b="1" dirty="0"/>
              <a:t>internationally transferred mitigation outcomes</a:t>
            </a:r>
            <a:r>
              <a:rPr lang="en-US" sz="2000" dirty="0"/>
              <a:t> towards nationally determined contributions, promote sustainable development and ensure environmental integrity and transparency, including in governance, and shall apply </a:t>
            </a:r>
            <a:r>
              <a:rPr lang="en-US" sz="2000" b="1" dirty="0"/>
              <a:t>robust accounting to ensure, inter alia, the avoidance of double counting, </a:t>
            </a:r>
            <a:r>
              <a:rPr lang="en-US" sz="2000" dirty="0"/>
              <a:t>consistent with guidance adopted by the Conference of the Parties serving as the meeting of the Parties to this Agreement. </a:t>
            </a:r>
          </a:p>
          <a:p>
            <a:pPr marL="457200" indent="-457200">
              <a:buAutoNum type="arabicPeriod" startAt="2"/>
            </a:pPr>
            <a:endParaRPr lang="en-US" sz="2000" dirty="0"/>
          </a:p>
          <a:p>
            <a:pPr marL="404813" indent="-404813"/>
            <a:r>
              <a:rPr lang="en-US" sz="2000" dirty="0" smtClean="0"/>
              <a:t>3.	The </a:t>
            </a:r>
            <a:r>
              <a:rPr lang="en-US" sz="2000" dirty="0"/>
              <a:t>use of internationally transferred mitigation outcomes to achieve nationally determined contributions under this Agreement shall be </a:t>
            </a:r>
            <a:r>
              <a:rPr lang="en-US" sz="2000" b="1" dirty="0"/>
              <a:t>voluntary</a:t>
            </a:r>
            <a:r>
              <a:rPr lang="en-US" sz="2000" dirty="0"/>
              <a:t> and </a:t>
            </a:r>
            <a:r>
              <a:rPr lang="en-US" sz="2000" b="1" dirty="0"/>
              <a:t>authorized by participating Parties</a:t>
            </a:r>
            <a:r>
              <a:rPr lang="en-US" sz="2000" dirty="0"/>
              <a:t>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7682929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 2 and 3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1244588" y="1160748"/>
            <a:ext cx="6264696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/>
              <a:t>Issues</a:t>
            </a:r>
            <a:r>
              <a:rPr lang="pt-BR" sz="2000" b="1" dirty="0" smtClean="0"/>
              <a:t>:</a:t>
            </a:r>
          </a:p>
          <a:p>
            <a:endParaRPr lang="pt-BR" sz="2000" dirty="0" smtClean="0"/>
          </a:p>
          <a:p>
            <a:r>
              <a:rPr lang="en-US" sz="2000" dirty="0"/>
              <a:t>internationally </a:t>
            </a:r>
            <a:r>
              <a:rPr lang="en-US" sz="2000" dirty="0" smtClean="0"/>
              <a:t>transferred </a:t>
            </a:r>
            <a:r>
              <a:rPr lang="en-US" sz="2000" dirty="0"/>
              <a:t>mitigation </a:t>
            </a:r>
            <a:r>
              <a:rPr lang="en-US" sz="2000" dirty="0" smtClean="0"/>
              <a:t>outcomes: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mitigation outcomes cannot be transferred - only units</a:t>
            </a:r>
          </a:p>
          <a:p>
            <a:endParaRPr lang="en-US" sz="2000" dirty="0" smtClean="0"/>
          </a:p>
          <a:p>
            <a:r>
              <a:rPr lang="en-US" sz="2000" dirty="0"/>
              <a:t>avoidance of double </a:t>
            </a:r>
            <a:r>
              <a:rPr lang="en-US" sz="2000" dirty="0" smtClean="0"/>
              <a:t>counting:</a:t>
            </a: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units cannot be double counted</a:t>
            </a:r>
          </a:p>
          <a:p>
            <a:endParaRPr lang="en-US" sz="2000" dirty="0"/>
          </a:p>
          <a:p>
            <a:r>
              <a:rPr lang="en-US" sz="2000" dirty="0" smtClean="0"/>
              <a:t>Voluntary: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Parties participating shall have units</a:t>
            </a:r>
          </a:p>
          <a:p>
            <a:endParaRPr lang="en-US" sz="2000" dirty="0"/>
          </a:p>
          <a:p>
            <a:r>
              <a:rPr lang="en-US" sz="2000" dirty="0"/>
              <a:t>authorized by participating </a:t>
            </a:r>
            <a:r>
              <a:rPr lang="en-US" sz="2000" dirty="0" smtClean="0"/>
              <a:t>Parties: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000" dirty="0" smtClean="0"/>
              <a:t>letter of approval</a:t>
            </a:r>
            <a:endParaRPr lang="pt-BR" sz="2000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074139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37166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Paragraphs 4, 5, 6 and 7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13787" y="836712"/>
            <a:ext cx="810361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 startAt="4"/>
            </a:pPr>
            <a:r>
              <a:rPr lang="en-US" sz="2000" dirty="0" smtClean="0"/>
              <a:t>A </a:t>
            </a:r>
            <a:r>
              <a:rPr lang="en-US" sz="2000" dirty="0"/>
              <a:t>mechanism to </a:t>
            </a:r>
            <a:r>
              <a:rPr lang="en-US" sz="2000" b="1" dirty="0"/>
              <a:t>contribute to the mitigation </a:t>
            </a:r>
            <a:r>
              <a:rPr lang="en-US" sz="2000" dirty="0"/>
              <a:t>of greenhouse gas emissions and </a:t>
            </a:r>
            <a:r>
              <a:rPr lang="en-US" sz="2000" b="1" dirty="0"/>
              <a:t>support sustainable development </a:t>
            </a:r>
            <a:r>
              <a:rPr lang="en-US" sz="2000" dirty="0"/>
              <a:t>is hereby established under the authority and guidance of the Conference of the Parties serving as the meeting of the Parties to this Agreement for use by Parties on a </a:t>
            </a:r>
            <a:r>
              <a:rPr lang="en-US" sz="2000" b="1" dirty="0"/>
              <a:t>voluntary</a:t>
            </a:r>
            <a:r>
              <a:rPr lang="en-US" sz="2000" dirty="0"/>
              <a:t> basis. It shall be </a:t>
            </a:r>
            <a:r>
              <a:rPr lang="en-US" sz="2000" b="1" dirty="0"/>
              <a:t>supervised by a body designated </a:t>
            </a:r>
            <a:r>
              <a:rPr lang="en-US" sz="2000" dirty="0"/>
              <a:t>by the Conference of the Parties serving as the meeting of the Parties to this Agreement, and shall aim: </a:t>
            </a:r>
          </a:p>
          <a:p>
            <a:pPr marL="846138" indent="-441325"/>
            <a:r>
              <a:rPr lang="en-US" sz="2000" dirty="0"/>
              <a:t>(a) </a:t>
            </a:r>
            <a:r>
              <a:rPr lang="en-US" sz="2000" dirty="0" smtClean="0"/>
              <a:t>	To </a:t>
            </a:r>
            <a:r>
              <a:rPr lang="en-US" sz="2000" b="1" dirty="0"/>
              <a:t>promote the mitigation </a:t>
            </a:r>
            <a:r>
              <a:rPr lang="en-US" sz="2000" dirty="0"/>
              <a:t>of greenhouse gas emissions while </a:t>
            </a:r>
            <a:r>
              <a:rPr lang="en-US" sz="2000" b="1" dirty="0"/>
              <a:t>fostering sustainable development</a:t>
            </a:r>
            <a:r>
              <a:rPr lang="en-US" sz="2000" dirty="0"/>
              <a:t>; </a:t>
            </a:r>
          </a:p>
          <a:p>
            <a:pPr marL="846138" indent="-441325"/>
            <a:r>
              <a:rPr lang="en-US" sz="2000" dirty="0"/>
              <a:t>(b) </a:t>
            </a:r>
            <a:r>
              <a:rPr lang="en-US" sz="2000" dirty="0" smtClean="0"/>
              <a:t>	To </a:t>
            </a:r>
            <a:r>
              <a:rPr lang="en-US" sz="2000" b="1" dirty="0"/>
              <a:t>incentivize and facilitate participation </a:t>
            </a:r>
            <a:r>
              <a:rPr lang="en-US" sz="2000" dirty="0"/>
              <a:t>in the mitigation of greenhouse gas emissions </a:t>
            </a:r>
            <a:r>
              <a:rPr lang="en-US" sz="2000" b="1" dirty="0"/>
              <a:t>by public and private entities </a:t>
            </a:r>
            <a:r>
              <a:rPr lang="en-US" sz="2000" dirty="0"/>
              <a:t>authorized by a Party; </a:t>
            </a:r>
          </a:p>
          <a:p>
            <a:pPr marL="846138" indent="-441325"/>
            <a:r>
              <a:rPr lang="en-US" sz="2000" dirty="0"/>
              <a:t>(c) </a:t>
            </a:r>
            <a:r>
              <a:rPr lang="en-US" sz="2000" dirty="0" smtClean="0"/>
              <a:t>	To </a:t>
            </a:r>
            <a:r>
              <a:rPr lang="en-US" sz="2000" b="1" dirty="0"/>
              <a:t>contribute to the reduction of emission levels in the host Party</a:t>
            </a:r>
            <a:r>
              <a:rPr lang="en-US" sz="2000" dirty="0"/>
              <a:t>, which </a:t>
            </a:r>
            <a:r>
              <a:rPr lang="en-US" sz="2000" b="1" dirty="0"/>
              <a:t>will benefit from mitigation activities resulting in emission reductions that can also be used by another Party to fulfil its nationally determined contribution</a:t>
            </a:r>
            <a:r>
              <a:rPr lang="en-US" sz="2000" dirty="0"/>
              <a:t>; and </a:t>
            </a:r>
          </a:p>
          <a:p>
            <a:pPr marL="846138" indent="-441325"/>
            <a:r>
              <a:rPr lang="en-US" sz="2000" dirty="0"/>
              <a:t>(d) </a:t>
            </a:r>
            <a:r>
              <a:rPr lang="en-US" sz="2000" dirty="0" smtClean="0"/>
              <a:t>	To </a:t>
            </a:r>
            <a:r>
              <a:rPr lang="en-US" sz="2000" dirty="0"/>
              <a:t>deliver an </a:t>
            </a:r>
            <a:r>
              <a:rPr lang="en-US" sz="2000" b="1" dirty="0"/>
              <a:t>overall mitigation in global emissions</a:t>
            </a:r>
            <a:r>
              <a:rPr lang="en-US" sz="2000" dirty="0"/>
              <a:t>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832632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Paragraphs 4, 5, 6 and 7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430876" y="1268760"/>
            <a:ext cx="8064896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7188" indent="-357188">
              <a:spcAft>
                <a:spcPts val="1200"/>
              </a:spcAft>
            </a:pPr>
            <a:r>
              <a:rPr lang="en-US" sz="2000" smtClean="0"/>
              <a:t>5</a:t>
            </a:r>
            <a:r>
              <a:rPr lang="en-US" sz="2000" dirty="0"/>
              <a:t>. </a:t>
            </a:r>
            <a:r>
              <a:rPr lang="en-US" sz="2000" dirty="0" smtClean="0"/>
              <a:t>	</a:t>
            </a:r>
            <a:r>
              <a:rPr lang="en-US" sz="2000" b="1" dirty="0" smtClean="0"/>
              <a:t>Emission </a:t>
            </a:r>
            <a:r>
              <a:rPr lang="en-US" sz="2000" b="1" dirty="0"/>
              <a:t>reductions resulting </a:t>
            </a:r>
            <a:r>
              <a:rPr lang="en-US" sz="2000" dirty="0"/>
              <a:t>from the mechanism referred to in paragraph 4 of this Article </a:t>
            </a:r>
            <a:r>
              <a:rPr lang="en-US" sz="2000" b="1" dirty="0"/>
              <a:t>shall not be used to demonstrate achievement of the host Party’s nationally determined contribution </a:t>
            </a:r>
            <a:r>
              <a:rPr lang="en-US" sz="2000" dirty="0"/>
              <a:t>if </a:t>
            </a:r>
            <a:r>
              <a:rPr lang="en-US" sz="2000" b="1" dirty="0"/>
              <a:t>used by another Party to demonstrate achievement of its nationally determined contribution</a:t>
            </a:r>
            <a:r>
              <a:rPr lang="en-US" sz="2000" dirty="0"/>
              <a:t>. </a:t>
            </a:r>
          </a:p>
          <a:p>
            <a:pPr marL="357188" indent="-357188">
              <a:spcAft>
                <a:spcPts val="1200"/>
              </a:spcAft>
            </a:pPr>
            <a:r>
              <a:rPr lang="en-US" sz="2000" dirty="0"/>
              <a:t>6. </a:t>
            </a:r>
            <a:r>
              <a:rPr lang="en-US" sz="2000" dirty="0" smtClean="0"/>
              <a:t>	The </a:t>
            </a:r>
            <a:r>
              <a:rPr lang="en-US" sz="2000" dirty="0"/>
              <a:t>Conference of the Parties serving as the meeting of the Parties to this Agreement shall ensure that a </a:t>
            </a:r>
            <a:r>
              <a:rPr lang="en-US" sz="2000" b="1" dirty="0"/>
              <a:t>share of the proceeds </a:t>
            </a:r>
            <a:r>
              <a:rPr lang="en-US" sz="2000" dirty="0"/>
              <a:t>from activities under the mechanism referred to in paragraph 4 of this Article is used to cover </a:t>
            </a:r>
            <a:r>
              <a:rPr lang="en-US" sz="2000" b="1" dirty="0"/>
              <a:t>administrative expenses </a:t>
            </a:r>
            <a:r>
              <a:rPr lang="en-US" sz="2000" dirty="0"/>
              <a:t>as well as to </a:t>
            </a:r>
            <a:r>
              <a:rPr lang="en-US" sz="2000" b="1" dirty="0"/>
              <a:t>assist developing country Parties </a:t>
            </a:r>
            <a:r>
              <a:rPr lang="en-US" sz="2000" dirty="0"/>
              <a:t>that </a:t>
            </a:r>
            <a:r>
              <a:rPr lang="en-US" sz="2000" b="1" dirty="0"/>
              <a:t>are particularly vulnerable to the adverse effects of climate change</a:t>
            </a:r>
            <a:r>
              <a:rPr lang="en-US" sz="2000" dirty="0"/>
              <a:t> to meet the costs of adaptation. </a:t>
            </a:r>
          </a:p>
          <a:p>
            <a:pPr marL="357188" indent="-357188">
              <a:spcAft>
                <a:spcPts val="1200"/>
              </a:spcAft>
            </a:pPr>
            <a:r>
              <a:rPr lang="en-US" sz="2000" dirty="0"/>
              <a:t>7</a:t>
            </a:r>
            <a:r>
              <a:rPr lang="en-US" sz="2000" dirty="0" smtClean="0"/>
              <a:t>.	The </a:t>
            </a:r>
            <a:r>
              <a:rPr lang="en-US" sz="2000" dirty="0"/>
              <a:t>Conference of the Parties serving as the meeting of the Parties to this Agreement shall adopt rules, modalities and procedures for the mechanism referred to in paragraph 4 of this Article at its first session.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405686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Paragraphs 4, 5, 6 and 7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56556" y="1232756"/>
            <a:ext cx="7812868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/>
              <a:t>Issues</a:t>
            </a:r>
            <a:r>
              <a:rPr lang="pt-BR" sz="2000" b="1" dirty="0" smtClean="0"/>
              <a:t>: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promote </a:t>
            </a:r>
            <a:r>
              <a:rPr lang="en-US" sz="2000" dirty="0"/>
              <a:t>the </a:t>
            </a:r>
            <a:r>
              <a:rPr lang="en-US" sz="2000" dirty="0" smtClean="0"/>
              <a:t>mitigation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fostering </a:t>
            </a:r>
            <a:r>
              <a:rPr lang="en-US" sz="2000" dirty="0"/>
              <a:t>sustainable </a:t>
            </a:r>
            <a:r>
              <a:rPr lang="en-US" sz="2000" dirty="0" smtClean="0"/>
              <a:t>development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incentivize </a:t>
            </a:r>
            <a:r>
              <a:rPr lang="en-US" sz="2000" dirty="0"/>
              <a:t>and facilitate </a:t>
            </a:r>
            <a:r>
              <a:rPr lang="en-US" sz="2000" dirty="0" smtClean="0"/>
              <a:t>participation</a:t>
            </a:r>
            <a:r>
              <a:rPr lang="en-US" sz="2000" dirty="0"/>
              <a:t> by public and private entities </a:t>
            </a:r>
            <a:endParaRPr lang="en-US" sz="2000" dirty="0" smtClean="0"/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contribute </a:t>
            </a:r>
            <a:r>
              <a:rPr lang="en-US" sz="2000" dirty="0"/>
              <a:t>to the reduction of emission levels in the host </a:t>
            </a:r>
            <a:r>
              <a:rPr lang="en-US" sz="2000" dirty="0" smtClean="0"/>
              <a:t>Party which will </a:t>
            </a:r>
            <a:r>
              <a:rPr lang="en-US" sz="2000" dirty="0"/>
              <a:t>benefit from mitigation activities resulting in emission reductions that can also be used by another Party to fulfil its nationally determined </a:t>
            </a:r>
            <a:r>
              <a:rPr lang="en-US" sz="2000" dirty="0" smtClean="0"/>
              <a:t>contribution</a:t>
            </a:r>
          </a:p>
          <a:p>
            <a:pPr marL="342900" indent="-342900">
              <a:spcAft>
                <a:spcPts val="1200"/>
              </a:spcAft>
              <a:buFont typeface="Arial" charset="0"/>
              <a:buChar char="•"/>
            </a:pPr>
            <a:r>
              <a:rPr lang="en-US" sz="2000" dirty="0" smtClean="0"/>
              <a:t>overall </a:t>
            </a:r>
            <a:r>
              <a:rPr lang="en-US" sz="2000" dirty="0"/>
              <a:t>mitigation in global emissions</a:t>
            </a:r>
          </a:p>
          <a:p>
            <a:r>
              <a:rPr lang="en-US" b="1" dirty="0" smtClean="0">
                <a:solidFill>
                  <a:srgbClr val="0066FF"/>
                </a:solidFill>
              </a:rPr>
              <a:t>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823402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Paragraphs 4, 5, 6 and 7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920552" y="980728"/>
            <a:ext cx="673274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err="1" smtClean="0"/>
              <a:t>Issues</a:t>
            </a:r>
            <a:r>
              <a:rPr lang="pt-BR" sz="2000" b="1" dirty="0" smtClean="0"/>
              <a:t>:</a:t>
            </a:r>
          </a:p>
          <a:p>
            <a:endParaRPr lang="pt-BR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Emission reductions </a:t>
            </a:r>
            <a:r>
              <a:rPr lang="en-US" sz="2000" dirty="0" smtClean="0"/>
              <a:t>resulting </a:t>
            </a:r>
            <a:r>
              <a:rPr lang="is-IS" sz="2000" dirty="0" smtClean="0"/>
              <a:t>… </a:t>
            </a:r>
            <a:r>
              <a:rPr lang="en-US" sz="2000" dirty="0" smtClean="0"/>
              <a:t>shall </a:t>
            </a:r>
            <a:r>
              <a:rPr lang="en-US" sz="2000" dirty="0"/>
              <a:t>not be used to demonstrate achievement of the host Party’s nationally determined contribution if used by another Party to demonstrate achievement of its nationally determined </a:t>
            </a:r>
            <a:r>
              <a:rPr lang="en-US" sz="2000" dirty="0" smtClean="0"/>
              <a:t>contribution</a:t>
            </a:r>
          </a:p>
          <a:p>
            <a:pPr marL="342900" indent="-342900">
              <a:buFont typeface="Arial" charset="0"/>
              <a:buChar char="•"/>
            </a:pPr>
            <a:endParaRPr lang="en-US" sz="2000" dirty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a</a:t>
            </a:r>
            <a:r>
              <a:rPr lang="en-US" sz="2000" dirty="0" smtClean="0"/>
              <a:t> share </a:t>
            </a:r>
            <a:r>
              <a:rPr lang="en-US" sz="2000" dirty="0"/>
              <a:t>of the </a:t>
            </a:r>
            <a:r>
              <a:rPr lang="en-US" sz="2000" dirty="0" smtClean="0"/>
              <a:t>proceeds </a:t>
            </a:r>
            <a:r>
              <a:rPr lang="is-IS" sz="2000" dirty="0" smtClean="0"/>
              <a:t>… is used to cover .. </a:t>
            </a:r>
            <a:r>
              <a:rPr lang="en-US" sz="2000" dirty="0" smtClean="0"/>
              <a:t>administrative </a:t>
            </a:r>
            <a:r>
              <a:rPr lang="en-US" sz="2000" dirty="0"/>
              <a:t>expenses as well as to assist developing country Parties that are particularly vulnerable to the adverse effects of climate change</a:t>
            </a: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endParaRPr lang="en-US" sz="2000" dirty="0" smtClean="0"/>
          </a:p>
          <a:p>
            <a:pPr marL="342900" indent="-342900">
              <a:buFont typeface="Arial" charset="0"/>
              <a:buChar char="•"/>
            </a:pPr>
            <a:r>
              <a:rPr lang="en-US" sz="2000" dirty="0"/>
              <a:t>overall mitigation in global emissions</a:t>
            </a:r>
          </a:p>
          <a:p>
            <a:r>
              <a:rPr lang="en-US" sz="2000" dirty="0" smtClean="0"/>
              <a:t>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7312401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415925" y="225425"/>
            <a:ext cx="730885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dirty="0" smtClean="0">
                <a:solidFill>
                  <a:srgbClr val="660066"/>
                </a:solidFill>
                <a:latin typeface="Gill Sans" pitchFamily="34" charset="0"/>
              </a:rPr>
              <a:t>Paragraphs 8 and 9</a:t>
            </a:r>
            <a:endParaRPr lang="en-GB" dirty="0">
              <a:solidFill>
                <a:srgbClr val="660066"/>
              </a:solidFill>
              <a:latin typeface="Gill Sans" pitchFamily="34" charset="0"/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68524" y="836712"/>
            <a:ext cx="7926488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04813" indent="-404813">
              <a:spcAft>
                <a:spcPts val="1200"/>
              </a:spcAft>
            </a:pPr>
            <a:r>
              <a:rPr lang="en-US" sz="2000" dirty="0" smtClean="0"/>
              <a:t>8</a:t>
            </a:r>
            <a:r>
              <a:rPr lang="en-US" sz="2000" dirty="0"/>
              <a:t>. </a:t>
            </a:r>
            <a:r>
              <a:rPr lang="en-US" sz="2000" dirty="0" smtClean="0"/>
              <a:t>	Parties </a:t>
            </a:r>
            <a:r>
              <a:rPr lang="en-US" sz="2000" dirty="0"/>
              <a:t>recognize the importance of integrated, holistic and balanced </a:t>
            </a:r>
            <a:r>
              <a:rPr lang="en-US" sz="2000" b="1" dirty="0"/>
              <a:t>non-market approaches</a:t>
            </a:r>
            <a:r>
              <a:rPr lang="en-US" sz="2000" dirty="0"/>
              <a:t> being available to Parties to assist in the implementation of their nationally determined contributions, in the context of sustainable development and poverty eradication, in a coordinated and effective manner, </a:t>
            </a:r>
            <a:r>
              <a:rPr lang="en-US" sz="2000" b="1" dirty="0"/>
              <a:t>including through, inter alia, mitigation, adaptation, finance, technology transfer and capacity-building</a:t>
            </a:r>
            <a:r>
              <a:rPr lang="en-US" sz="2000" dirty="0"/>
              <a:t>, as appropriate. These approaches shall aim to: </a:t>
            </a:r>
          </a:p>
          <a:p>
            <a:pPr marL="846138" indent="-441325"/>
            <a:r>
              <a:rPr lang="pt-BR" sz="2000" dirty="0"/>
              <a:t>(a) </a:t>
            </a:r>
            <a:r>
              <a:rPr lang="pt-BR" sz="2000" dirty="0" smtClean="0"/>
              <a:t>	</a:t>
            </a:r>
            <a:r>
              <a:rPr lang="pt-BR" sz="2000" b="1" dirty="0" err="1" smtClean="0"/>
              <a:t>Promote</a:t>
            </a:r>
            <a:r>
              <a:rPr lang="pt-BR" sz="2000" b="1" dirty="0" smtClean="0"/>
              <a:t> </a:t>
            </a:r>
            <a:r>
              <a:rPr lang="pt-BR" sz="2000" b="1" dirty="0" err="1"/>
              <a:t>mitigation</a:t>
            </a:r>
            <a:r>
              <a:rPr lang="pt-BR" sz="2000" b="1" dirty="0"/>
              <a:t> </a:t>
            </a:r>
            <a:r>
              <a:rPr lang="pt-BR" sz="2000" b="1" dirty="0" err="1"/>
              <a:t>and</a:t>
            </a:r>
            <a:r>
              <a:rPr lang="pt-BR" sz="2000" b="1" dirty="0"/>
              <a:t> </a:t>
            </a:r>
            <a:r>
              <a:rPr lang="pt-BR" sz="2000" b="1" dirty="0" err="1"/>
              <a:t>adaptation</a:t>
            </a:r>
            <a:r>
              <a:rPr lang="pt-BR" sz="2000" b="1" dirty="0"/>
              <a:t> </a:t>
            </a:r>
            <a:r>
              <a:rPr lang="pt-BR" sz="2000" b="1" dirty="0" err="1"/>
              <a:t>ambition</a:t>
            </a:r>
            <a:r>
              <a:rPr lang="pt-BR" sz="2000" dirty="0"/>
              <a:t>; </a:t>
            </a:r>
          </a:p>
          <a:p>
            <a:pPr marL="846138" indent="-441325"/>
            <a:r>
              <a:rPr lang="en-US" sz="2000" dirty="0"/>
              <a:t>(b) </a:t>
            </a:r>
            <a:r>
              <a:rPr lang="en-US" sz="2000" dirty="0" smtClean="0"/>
              <a:t>	</a:t>
            </a:r>
            <a:r>
              <a:rPr lang="en-US" sz="2000" b="1" dirty="0" smtClean="0"/>
              <a:t>Enhance </a:t>
            </a:r>
            <a:r>
              <a:rPr lang="en-US" sz="2000" b="1" dirty="0"/>
              <a:t>public and private sector participation </a:t>
            </a:r>
            <a:r>
              <a:rPr lang="en-US" sz="2000" dirty="0"/>
              <a:t>in the implementation of nationally determined contributions; and </a:t>
            </a:r>
          </a:p>
          <a:p>
            <a:pPr marL="846138" indent="-441325"/>
            <a:r>
              <a:rPr lang="en-US" sz="2000" dirty="0"/>
              <a:t>(c) </a:t>
            </a:r>
            <a:r>
              <a:rPr lang="en-US" sz="2000" dirty="0" smtClean="0"/>
              <a:t>	Enable </a:t>
            </a:r>
            <a:r>
              <a:rPr lang="en-US" sz="2000" b="1" dirty="0"/>
              <a:t>opportunities for coordination across instruments </a:t>
            </a:r>
            <a:r>
              <a:rPr lang="en-US" sz="2000" dirty="0"/>
              <a:t>and </a:t>
            </a:r>
            <a:r>
              <a:rPr lang="en-US" sz="2000" b="1" dirty="0"/>
              <a:t>relevant institutional arrangements</a:t>
            </a:r>
            <a:r>
              <a:rPr lang="en-US" sz="2000" dirty="0"/>
              <a:t>. </a:t>
            </a:r>
          </a:p>
          <a:p>
            <a:pPr marL="404813" indent="-404813">
              <a:spcBef>
                <a:spcPts val="1200"/>
              </a:spcBef>
            </a:pPr>
            <a:r>
              <a:rPr lang="en-US" sz="2000" dirty="0"/>
              <a:t>9. </a:t>
            </a:r>
            <a:r>
              <a:rPr lang="en-US" sz="2000" dirty="0" smtClean="0"/>
              <a:t>	A </a:t>
            </a:r>
            <a:r>
              <a:rPr lang="en-US" sz="2000" b="1" dirty="0"/>
              <a:t>framework for non-market approaches to sustainable development </a:t>
            </a:r>
            <a:r>
              <a:rPr lang="en-US" sz="2000" dirty="0"/>
              <a:t>is hereby defined to promote the non-market approaches referred to in paragraph 8 of this Article. </a:t>
            </a:r>
          </a:p>
          <a:p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53738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17087</TotalTime>
  <Words>528</Words>
  <Application>Microsoft Office PowerPoint</Application>
  <PresentationFormat>A4 Paper (210x297 mm)</PresentationFormat>
  <Paragraphs>116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Gill Sans</vt:lpstr>
      <vt:lpstr>Gill Sans MT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Negotiation Indices</dc:title>
  <dc:creator>Müller</dc:creator>
  <cp:lastModifiedBy>User</cp:lastModifiedBy>
  <cp:revision>508</cp:revision>
  <dcterms:created xsi:type="dcterms:W3CDTF">2003-02-10T11:42:57Z</dcterms:created>
  <dcterms:modified xsi:type="dcterms:W3CDTF">2016-08-31T15:49:23Z</dcterms:modified>
</cp:coreProperties>
</file>