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431" r:id="rId2"/>
    <p:sldId id="503" r:id="rId3"/>
    <p:sldId id="436" r:id="rId4"/>
    <p:sldId id="508" r:id="rId5"/>
    <p:sldId id="509" r:id="rId6"/>
    <p:sldId id="511" r:id="rId7"/>
    <p:sldId id="504" r:id="rId8"/>
    <p:sldId id="456" r:id="rId9"/>
    <p:sldId id="457" r:id="rId10"/>
    <p:sldId id="459" r:id="rId11"/>
    <p:sldId id="443" r:id="rId12"/>
    <p:sldId id="502" r:id="rId13"/>
    <p:sldId id="488" r:id="rId14"/>
    <p:sldId id="507" r:id="rId15"/>
    <p:sldId id="505" r:id="rId16"/>
    <p:sldId id="499" r:id="rId17"/>
    <p:sldId id="482" r:id="rId18"/>
    <p:sldId id="506" r:id="rId19"/>
    <p:sldId id="501" r:id="rId20"/>
    <p:sldId id="510" r:id="rId21"/>
    <p:sldId id="487" r:id="rId22"/>
    <p:sldId id="494" r:id="rId23"/>
    <p:sldId id="480" r:id="rId24"/>
    <p:sldId id="491" r:id="rId25"/>
    <p:sldId id="492" r:id="rId26"/>
    <p:sldId id="500" r:id="rId27"/>
    <p:sldId id="455" r:id="rId28"/>
    <p:sldId id="458" r:id="rId29"/>
    <p:sldId id="496" r:id="rId30"/>
    <p:sldId id="497" r:id="rId31"/>
  </p:sldIdLst>
  <p:sldSz cx="9906000" cy="6858000" type="A4"/>
  <p:notesSz cx="6640513" cy="99044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19">
          <p15:clr>
            <a:srgbClr val="A4A3A4"/>
          </p15:clr>
        </p15:guide>
        <p15:guide id="2" pos="20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6FF7"/>
    <a:srgbClr val="7EAB55"/>
    <a:srgbClr val="6A9AD0"/>
    <a:srgbClr val="660066"/>
    <a:srgbClr val="0066FF"/>
    <a:srgbClr val="FFFF00"/>
    <a:srgbClr val="00FF00"/>
    <a:srgbClr val="CC33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88008" autoAdjust="0"/>
  </p:normalViewPr>
  <p:slideViewPr>
    <p:cSldViewPr showGuides="1">
      <p:cViewPr varScale="1">
        <p:scale>
          <a:sx n="112" d="100"/>
          <a:sy n="112" d="100"/>
        </p:scale>
        <p:origin x="736" y="192"/>
      </p:cViewPr>
      <p:guideLst>
        <p:guide orient="horz" pos="2160"/>
        <p:guide pos="312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92"/>
    </p:cViewPr>
  </p:sorterViewPr>
  <p:notesViewPr>
    <p:cSldViewPr showGuides="1">
      <p:cViewPr varScale="1">
        <p:scale>
          <a:sx n="52" d="100"/>
          <a:sy n="52" d="100"/>
        </p:scale>
        <p:origin x="-2664" y="-84"/>
      </p:cViewPr>
      <p:guideLst>
        <p:guide orient="horz" pos="3119"/>
        <p:guide pos="209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76550" cy="495300"/>
          </a:xfrm>
          <a:prstGeom prst="rect">
            <a:avLst/>
          </a:prstGeom>
          <a:noFill/>
          <a:ln w="9525">
            <a:noFill/>
            <a:miter lim="800000"/>
            <a:headEnd/>
            <a:tailEnd/>
          </a:ln>
          <a:effectLst/>
        </p:spPr>
        <p:txBody>
          <a:bodyPr vert="horz" wrap="square" lIns="93329" tIns="46665" rIns="93329" bIns="46665" numCol="1" anchor="t" anchorCtr="0" compatLnSpc="1">
            <a:prstTxWarp prst="textNoShape">
              <a:avLst/>
            </a:prstTxWarp>
          </a:bodyPr>
          <a:lstStyle>
            <a:lvl1pPr defTabSz="933450">
              <a:defRPr sz="1200"/>
            </a:lvl1pPr>
          </a:lstStyle>
          <a:p>
            <a:pPr>
              <a:defRPr/>
            </a:pPr>
            <a:endParaRPr lang="en-GB"/>
          </a:p>
        </p:txBody>
      </p:sp>
      <p:sp>
        <p:nvSpPr>
          <p:cNvPr id="4099" name="Rectangle 3"/>
          <p:cNvSpPr>
            <a:spLocks noGrp="1" noChangeArrowheads="1"/>
          </p:cNvSpPr>
          <p:nvPr>
            <p:ph type="dt" sz="quarter" idx="1"/>
          </p:nvPr>
        </p:nvSpPr>
        <p:spPr bwMode="auto">
          <a:xfrm>
            <a:off x="3763963" y="0"/>
            <a:ext cx="2876550" cy="495300"/>
          </a:xfrm>
          <a:prstGeom prst="rect">
            <a:avLst/>
          </a:prstGeom>
          <a:noFill/>
          <a:ln w="9525">
            <a:noFill/>
            <a:miter lim="800000"/>
            <a:headEnd/>
            <a:tailEnd/>
          </a:ln>
          <a:effectLst/>
        </p:spPr>
        <p:txBody>
          <a:bodyPr vert="horz" wrap="square" lIns="93329" tIns="46665" rIns="93329" bIns="46665" numCol="1" anchor="t" anchorCtr="0" compatLnSpc="1">
            <a:prstTxWarp prst="textNoShape">
              <a:avLst/>
            </a:prstTxWarp>
          </a:bodyPr>
          <a:lstStyle>
            <a:lvl1pPr algn="r" defTabSz="933450">
              <a:defRPr sz="1200"/>
            </a:lvl1pPr>
          </a:lstStyle>
          <a:p>
            <a:pPr>
              <a:defRPr/>
            </a:pPr>
            <a:endParaRPr lang="en-GB"/>
          </a:p>
        </p:txBody>
      </p:sp>
      <p:sp>
        <p:nvSpPr>
          <p:cNvPr id="4100" name="Rectangle 4"/>
          <p:cNvSpPr>
            <a:spLocks noGrp="1" noChangeArrowheads="1"/>
          </p:cNvSpPr>
          <p:nvPr>
            <p:ph type="ftr" sz="quarter" idx="2"/>
          </p:nvPr>
        </p:nvSpPr>
        <p:spPr bwMode="auto">
          <a:xfrm>
            <a:off x="0" y="9409113"/>
            <a:ext cx="2876550" cy="495300"/>
          </a:xfrm>
          <a:prstGeom prst="rect">
            <a:avLst/>
          </a:prstGeom>
          <a:noFill/>
          <a:ln w="9525">
            <a:noFill/>
            <a:miter lim="800000"/>
            <a:headEnd/>
            <a:tailEnd/>
          </a:ln>
          <a:effectLst/>
        </p:spPr>
        <p:txBody>
          <a:bodyPr vert="horz" wrap="square" lIns="93329" tIns="46665" rIns="93329" bIns="46665" numCol="1" anchor="b" anchorCtr="0" compatLnSpc="1">
            <a:prstTxWarp prst="textNoShape">
              <a:avLst/>
            </a:prstTxWarp>
          </a:bodyPr>
          <a:lstStyle>
            <a:lvl1pPr defTabSz="933450">
              <a:defRPr sz="1200"/>
            </a:lvl1pPr>
          </a:lstStyle>
          <a:p>
            <a:pPr>
              <a:defRPr/>
            </a:pPr>
            <a:endParaRPr lang="en-GB"/>
          </a:p>
        </p:txBody>
      </p:sp>
      <p:sp>
        <p:nvSpPr>
          <p:cNvPr id="4101" name="Rectangle 5"/>
          <p:cNvSpPr>
            <a:spLocks noGrp="1" noChangeArrowheads="1"/>
          </p:cNvSpPr>
          <p:nvPr>
            <p:ph type="sldNum" sz="quarter" idx="3"/>
          </p:nvPr>
        </p:nvSpPr>
        <p:spPr bwMode="auto">
          <a:xfrm>
            <a:off x="3763963" y="9409113"/>
            <a:ext cx="2876550" cy="495300"/>
          </a:xfrm>
          <a:prstGeom prst="rect">
            <a:avLst/>
          </a:prstGeom>
          <a:noFill/>
          <a:ln w="9525">
            <a:noFill/>
            <a:miter lim="800000"/>
            <a:headEnd/>
            <a:tailEnd/>
          </a:ln>
          <a:effectLst/>
        </p:spPr>
        <p:txBody>
          <a:bodyPr vert="horz" wrap="square" lIns="93329" tIns="46665" rIns="93329" bIns="46665" numCol="1" anchor="b" anchorCtr="0" compatLnSpc="1">
            <a:prstTxWarp prst="textNoShape">
              <a:avLst/>
            </a:prstTxWarp>
          </a:bodyPr>
          <a:lstStyle>
            <a:lvl1pPr algn="r" defTabSz="933450">
              <a:defRPr sz="1200"/>
            </a:lvl1pPr>
          </a:lstStyle>
          <a:p>
            <a:pPr>
              <a:defRPr/>
            </a:pPr>
            <a:fld id="{B868279D-BB04-4859-BE73-18E37AF4DF40}" type="slidenum">
              <a:rPr lang="en-GB"/>
              <a:pPr>
                <a:defRPr/>
              </a:pPr>
              <a:t>‹#›</a:t>
            </a:fld>
            <a:endParaRPr lang="en-GB"/>
          </a:p>
        </p:txBody>
      </p:sp>
    </p:spTree>
    <p:extLst>
      <p:ext uri="{BB962C8B-B14F-4D97-AF65-F5344CB8AC3E}">
        <p14:creationId xmlns:p14="http://schemas.microsoft.com/office/powerpoint/2010/main" val="2012923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2863850" cy="469900"/>
          </a:xfrm>
          <a:prstGeom prst="rect">
            <a:avLst/>
          </a:prstGeom>
          <a:noFill/>
          <a:ln w="9525">
            <a:noFill/>
            <a:miter lim="800000"/>
            <a:headEnd/>
            <a:tailEnd/>
          </a:ln>
          <a:effectLst/>
        </p:spPr>
        <p:txBody>
          <a:bodyPr vert="horz" wrap="square" lIns="90452" tIns="45226" rIns="90452" bIns="45226" numCol="1" anchor="t" anchorCtr="0" compatLnSpc="1">
            <a:prstTxWarp prst="textNoShape">
              <a:avLst/>
            </a:prstTxWarp>
          </a:bodyPr>
          <a:lstStyle>
            <a:lvl1pPr defTabSz="904875">
              <a:defRPr sz="1200"/>
            </a:lvl1pPr>
          </a:lstStyle>
          <a:p>
            <a:pPr>
              <a:defRPr/>
            </a:pPr>
            <a:endParaRPr lang="en-GB"/>
          </a:p>
        </p:txBody>
      </p:sp>
      <p:sp>
        <p:nvSpPr>
          <p:cNvPr id="61443" name="Rectangle 3"/>
          <p:cNvSpPr>
            <a:spLocks noGrp="1" noChangeArrowheads="1"/>
          </p:cNvSpPr>
          <p:nvPr>
            <p:ph type="dt" idx="1"/>
          </p:nvPr>
        </p:nvSpPr>
        <p:spPr bwMode="auto">
          <a:xfrm>
            <a:off x="3746500" y="0"/>
            <a:ext cx="2863850" cy="469900"/>
          </a:xfrm>
          <a:prstGeom prst="rect">
            <a:avLst/>
          </a:prstGeom>
          <a:noFill/>
          <a:ln w="9525">
            <a:noFill/>
            <a:miter lim="800000"/>
            <a:headEnd/>
            <a:tailEnd/>
          </a:ln>
          <a:effectLst/>
        </p:spPr>
        <p:txBody>
          <a:bodyPr vert="horz" wrap="square" lIns="90452" tIns="45226" rIns="90452" bIns="45226" numCol="1" anchor="t" anchorCtr="0" compatLnSpc="1">
            <a:prstTxWarp prst="textNoShape">
              <a:avLst/>
            </a:prstTxWarp>
          </a:bodyPr>
          <a:lstStyle>
            <a:lvl1pPr algn="r" defTabSz="904875">
              <a:defRPr sz="1200"/>
            </a:lvl1pPr>
          </a:lstStyle>
          <a:p>
            <a:pPr>
              <a:defRPr/>
            </a:pPr>
            <a:endParaRPr lang="en-GB"/>
          </a:p>
        </p:txBody>
      </p:sp>
      <p:sp>
        <p:nvSpPr>
          <p:cNvPr id="7172" name="Rectangle 4"/>
          <p:cNvSpPr>
            <a:spLocks noGrp="1" noRot="1" noChangeAspect="1" noChangeArrowheads="1" noTextEdit="1"/>
          </p:cNvSpPr>
          <p:nvPr>
            <p:ph type="sldImg" idx="2"/>
          </p:nvPr>
        </p:nvSpPr>
        <p:spPr bwMode="auto">
          <a:xfrm>
            <a:off x="587375" y="706438"/>
            <a:ext cx="5437188" cy="3763962"/>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881063" y="4705350"/>
            <a:ext cx="4849812" cy="4470400"/>
          </a:xfrm>
          <a:prstGeom prst="rect">
            <a:avLst/>
          </a:prstGeom>
          <a:noFill/>
          <a:ln w="9525">
            <a:noFill/>
            <a:miter lim="800000"/>
            <a:headEnd/>
            <a:tailEnd/>
          </a:ln>
          <a:effectLst/>
        </p:spPr>
        <p:txBody>
          <a:bodyPr vert="horz" wrap="square" lIns="90452" tIns="45226" rIns="90452" bIns="4522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1446" name="Rectangle 6"/>
          <p:cNvSpPr>
            <a:spLocks noGrp="1" noChangeArrowheads="1"/>
          </p:cNvSpPr>
          <p:nvPr>
            <p:ph type="ftr" sz="quarter" idx="4"/>
          </p:nvPr>
        </p:nvSpPr>
        <p:spPr bwMode="auto">
          <a:xfrm>
            <a:off x="0" y="9410700"/>
            <a:ext cx="2863850" cy="471488"/>
          </a:xfrm>
          <a:prstGeom prst="rect">
            <a:avLst/>
          </a:prstGeom>
          <a:noFill/>
          <a:ln w="9525">
            <a:noFill/>
            <a:miter lim="800000"/>
            <a:headEnd/>
            <a:tailEnd/>
          </a:ln>
          <a:effectLst/>
        </p:spPr>
        <p:txBody>
          <a:bodyPr vert="horz" wrap="square" lIns="90452" tIns="45226" rIns="90452" bIns="45226" numCol="1" anchor="b" anchorCtr="0" compatLnSpc="1">
            <a:prstTxWarp prst="textNoShape">
              <a:avLst/>
            </a:prstTxWarp>
          </a:bodyPr>
          <a:lstStyle>
            <a:lvl1pPr defTabSz="904875">
              <a:defRPr sz="1200"/>
            </a:lvl1pPr>
          </a:lstStyle>
          <a:p>
            <a:pPr>
              <a:defRPr/>
            </a:pPr>
            <a:endParaRPr lang="en-GB"/>
          </a:p>
        </p:txBody>
      </p:sp>
      <p:sp>
        <p:nvSpPr>
          <p:cNvPr id="61447" name="Rectangle 7"/>
          <p:cNvSpPr>
            <a:spLocks noGrp="1" noChangeArrowheads="1"/>
          </p:cNvSpPr>
          <p:nvPr>
            <p:ph type="sldNum" sz="quarter" idx="5"/>
          </p:nvPr>
        </p:nvSpPr>
        <p:spPr bwMode="auto">
          <a:xfrm>
            <a:off x="3746500" y="9410700"/>
            <a:ext cx="2863850" cy="471488"/>
          </a:xfrm>
          <a:prstGeom prst="rect">
            <a:avLst/>
          </a:prstGeom>
          <a:noFill/>
          <a:ln w="9525">
            <a:noFill/>
            <a:miter lim="800000"/>
            <a:headEnd/>
            <a:tailEnd/>
          </a:ln>
          <a:effectLst/>
        </p:spPr>
        <p:txBody>
          <a:bodyPr vert="horz" wrap="square" lIns="90452" tIns="45226" rIns="90452" bIns="45226" numCol="1" anchor="b" anchorCtr="0" compatLnSpc="1">
            <a:prstTxWarp prst="textNoShape">
              <a:avLst/>
            </a:prstTxWarp>
          </a:bodyPr>
          <a:lstStyle>
            <a:lvl1pPr algn="r" defTabSz="904875">
              <a:defRPr sz="1200"/>
            </a:lvl1pPr>
          </a:lstStyle>
          <a:p>
            <a:pPr>
              <a:defRPr/>
            </a:pPr>
            <a:fld id="{E1F21D5C-4B6A-43D1-BF43-7E7A5EA4C5FD}" type="slidenum">
              <a:rPr lang="en-GB"/>
              <a:pPr>
                <a:defRPr/>
              </a:pPr>
              <a:t>‹#›</a:t>
            </a:fld>
            <a:endParaRPr lang="en-GB"/>
          </a:p>
        </p:txBody>
      </p:sp>
    </p:spTree>
    <p:extLst>
      <p:ext uri="{BB962C8B-B14F-4D97-AF65-F5344CB8AC3E}">
        <p14:creationId xmlns:p14="http://schemas.microsoft.com/office/powerpoint/2010/main" val="30296910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908DFF8D-D18E-4315-B5E3-4A9CDB4955C7}" type="slidenum">
              <a:rPr lang="en-GB" smtClean="0"/>
              <a:pPr/>
              <a:t>1</a:t>
            </a:fld>
            <a:endParaRPr lang="en-GB"/>
          </a:p>
        </p:txBody>
      </p:sp>
      <p:sp>
        <p:nvSpPr>
          <p:cNvPr id="8195" name="Rectangle 2"/>
          <p:cNvSpPr>
            <a:spLocks noGrp="1" noRot="1" noChangeAspect="1" noChangeArrowheads="1" noTextEdit="1"/>
          </p:cNvSpPr>
          <p:nvPr>
            <p:ph type="sldImg"/>
          </p:nvPr>
        </p:nvSpPr>
        <p:spPr>
          <a:xfrm>
            <a:off x="638175" y="742950"/>
            <a:ext cx="5365750" cy="3714750"/>
          </a:xfrm>
          <a:ln/>
        </p:spPr>
      </p:sp>
      <p:sp>
        <p:nvSpPr>
          <p:cNvPr id="8196" name="Rectangle 3"/>
          <p:cNvSpPr>
            <a:spLocks noGrp="1" noChangeArrowheads="1"/>
          </p:cNvSpPr>
          <p:nvPr>
            <p:ph type="body" idx="1"/>
          </p:nvPr>
        </p:nvSpPr>
        <p:spPr>
          <a:xfrm>
            <a:off x="885825" y="4703763"/>
            <a:ext cx="4868863" cy="4457700"/>
          </a:xfrm>
          <a:noFill/>
          <a:ln/>
        </p:spPr>
        <p:txBody>
          <a:bodyPr/>
          <a:lstStyle/>
          <a:p>
            <a:pPr eaLnBrk="1" hangingPunct="1"/>
            <a:endParaRPr lang="en-US"/>
          </a:p>
        </p:txBody>
      </p:sp>
    </p:spTree>
    <p:extLst>
      <p:ext uri="{BB962C8B-B14F-4D97-AF65-F5344CB8AC3E}">
        <p14:creationId xmlns:p14="http://schemas.microsoft.com/office/powerpoint/2010/main" val="90236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r>
              <a:rPr lang="en-US" dirty="0"/>
              <a:t>POI: Begins with the announcement of the Target Period and ends with the end of the TP</a:t>
            </a:r>
          </a:p>
        </p:txBody>
      </p:sp>
      <p:sp>
        <p:nvSpPr>
          <p:cNvPr id="9220" name="Slide Number Placeholder 3"/>
          <p:cNvSpPr>
            <a:spLocks noGrp="1"/>
          </p:cNvSpPr>
          <p:nvPr>
            <p:ph type="sldNum" sz="quarter" idx="5"/>
          </p:nvPr>
        </p:nvSpPr>
        <p:spPr>
          <a:noFill/>
        </p:spPr>
        <p:txBody>
          <a:bodyPr/>
          <a:lstStyle/>
          <a:p>
            <a:fld id="{60EB24CE-5E1E-428E-8E50-71457F5EB1A2}" type="slidenum">
              <a:rPr lang="en-GB" smtClean="0"/>
              <a:pPr/>
              <a:t>4</a:t>
            </a:fld>
            <a:endParaRPr lang="en-GB"/>
          </a:p>
        </p:txBody>
      </p:sp>
    </p:spTree>
    <p:extLst>
      <p:ext uri="{BB962C8B-B14F-4D97-AF65-F5344CB8AC3E}">
        <p14:creationId xmlns:p14="http://schemas.microsoft.com/office/powerpoint/2010/main" val="352976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endParaRPr lang="en-US"/>
          </a:p>
        </p:txBody>
      </p:sp>
      <p:sp>
        <p:nvSpPr>
          <p:cNvPr id="9220" name="Slide Number Placeholder 3"/>
          <p:cNvSpPr>
            <a:spLocks noGrp="1"/>
          </p:cNvSpPr>
          <p:nvPr>
            <p:ph type="sldNum" sz="quarter" idx="5"/>
          </p:nvPr>
        </p:nvSpPr>
        <p:spPr>
          <a:noFill/>
        </p:spPr>
        <p:txBody>
          <a:bodyPr/>
          <a:lstStyle/>
          <a:p>
            <a:fld id="{60EB24CE-5E1E-428E-8E50-71457F5EB1A2}" type="slidenum">
              <a:rPr lang="en-GB" smtClean="0"/>
              <a:pPr/>
              <a:t>5</a:t>
            </a:fld>
            <a:endParaRPr lang="en-GB"/>
          </a:p>
        </p:txBody>
      </p:sp>
    </p:spTree>
    <p:extLst>
      <p:ext uri="{BB962C8B-B14F-4D97-AF65-F5344CB8AC3E}">
        <p14:creationId xmlns:p14="http://schemas.microsoft.com/office/powerpoint/2010/main" val="86351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endParaRPr lang="en-US"/>
          </a:p>
        </p:txBody>
      </p:sp>
      <p:sp>
        <p:nvSpPr>
          <p:cNvPr id="9220" name="Slide Number Placeholder 3"/>
          <p:cNvSpPr>
            <a:spLocks noGrp="1"/>
          </p:cNvSpPr>
          <p:nvPr>
            <p:ph type="sldNum" sz="quarter" idx="5"/>
          </p:nvPr>
        </p:nvSpPr>
        <p:spPr>
          <a:noFill/>
        </p:spPr>
        <p:txBody>
          <a:bodyPr/>
          <a:lstStyle/>
          <a:p>
            <a:fld id="{60EB24CE-5E1E-428E-8E50-71457F5EB1A2}" type="slidenum">
              <a:rPr lang="en-GB" smtClean="0"/>
              <a:pPr/>
              <a:t>6</a:t>
            </a:fld>
            <a:endParaRPr lang="en-GB"/>
          </a:p>
        </p:txBody>
      </p:sp>
    </p:spTree>
    <p:extLst>
      <p:ext uri="{BB962C8B-B14F-4D97-AF65-F5344CB8AC3E}">
        <p14:creationId xmlns:p14="http://schemas.microsoft.com/office/powerpoint/2010/main" val="123654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21D5C-4B6A-43D1-BF43-7E7A5EA4C5FD}" type="slidenum">
              <a:rPr lang="en-GB" smtClean="0"/>
              <a:pPr>
                <a:defRPr/>
              </a:pPr>
              <a:t>8</a:t>
            </a:fld>
            <a:endParaRPr lang="en-GB"/>
          </a:p>
        </p:txBody>
      </p:sp>
    </p:spTree>
    <p:extLst>
      <p:ext uri="{BB962C8B-B14F-4D97-AF65-F5344CB8AC3E}">
        <p14:creationId xmlns:p14="http://schemas.microsoft.com/office/powerpoint/2010/main" val="30076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21D5C-4B6A-43D1-BF43-7E7A5EA4C5FD}" type="slidenum">
              <a:rPr lang="en-GB" smtClean="0"/>
              <a:pPr>
                <a:defRPr/>
              </a:pPr>
              <a:t>10</a:t>
            </a:fld>
            <a:endParaRPr lang="en-GB"/>
          </a:p>
        </p:txBody>
      </p:sp>
    </p:spTree>
    <p:extLst>
      <p:ext uri="{BB962C8B-B14F-4D97-AF65-F5344CB8AC3E}">
        <p14:creationId xmlns:p14="http://schemas.microsoft.com/office/powerpoint/2010/main" val="38968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p:spPr>
        <p:txBody>
          <a:bodyPr/>
          <a:lstStyle/>
          <a:p>
            <a:endParaRPr lang="en-US"/>
          </a:p>
        </p:txBody>
      </p:sp>
      <p:sp>
        <p:nvSpPr>
          <p:cNvPr id="9220" name="Slide Number Placeholder 3"/>
          <p:cNvSpPr>
            <a:spLocks noGrp="1"/>
          </p:cNvSpPr>
          <p:nvPr>
            <p:ph type="sldNum" sz="quarter" idx="5"/>
          </p:nvPr>
        </p:nvSpPr>
        <p:spPr>
          <a:noFill/>
        </p:spPr>
        <p:txBody>
          <a:bodyPr/>
          <a:lstStyle/>
          <a:p>
            <a:fld id="{60EB24CE-5E1E-428E-8E50-71457F5EB1A2}" type="slidenum">
              <a:rPr lang="en-GB" smtClean="0"/>
              <a:pPr/>
              <a:t>20</a:t>
            </a:fld>
            <a:endParaRPr lang="en-GB"/>
          </a:p>
        </p:txBody>
      </p:sp>
    </p:spTree>
    <p:extLst>
      <p:ext uri="{BB962C8B-B14F-4D97-AF65-F5344CB8AC3E}">
        <p14:creationId xmlns:p14="http://schemas.microsoft.com/office/powerpoint/2010/main" val="295698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F21D5C-4B6A-43D1-BF43-7E7A5EA4C5FD}" type="slidenum">
              <a:rPr lang="en-GB" smtClean="0"/>
              <a:pPr>
                <a:defRPr/>
              </a:pPr>
              <a:t>22</a:t>
            </a:fld>
            <a:endParaRPr lang="en-GB"/>
          </a:p>
        </p:txBody>
      </p:sp>
    </p:spTree>
    <p:extLst>
      <p:ext uri="{BB962C8B-B14F-4D97-AF65-F5344CB8AC3E}">
        <p14:creationId xmlns:p14="http://schemas.microsoft.com/office/powerpoint/2010/main" val="97230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F21D5C-4B6A-43D1-BF43-7E7A5EA4C5FD}" type="slidenum">
              <a:rPr lang="en-GB" smtClean="0"/>
              <a:pPr>
                <a:defRPr/>
              </a:pPr>
              <a:t>30</a:t>
            </a:fld>
            <a:endParaRPr lang="en-GB"/>
          </a:p>
        </p:txBody>
      </p:sp>
    </p:spTree>
    <p:extLst>
      <p:ext uri="{BB962C8B-B14F-4D97-AF65-F5344CB8AC3E}">
        <p14:creationId xmlns:p14="http://schemas.microsoft.com/office/powerpoint/2010/main" val="230667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11DFD14-EA5E-4F4A-8071-A9BF468EBE9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0EA56A5-A79F-4B08-A948-6B000113904A}"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42950" y="609600"/>
            <a:ext cx="6162675"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C546063-E8DB-456B-B89B-5FA5092421C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2A3A0DF-A303-4404-B49D-953B76B6FF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D9EA78-8153-447C-B6ED-C70C2A0D795B}"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4295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29200" y="19812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3A96F4E-F63F-425B-B962-4D38C6732419}"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D3832345-0C0C-4EB9-B3B6-200DBA18B16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0992709-9178-4553-8FDC-5F634DE4814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14FE7A-9DD8-44A4-9DB2-8C4ADC59B52C}"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3AF631E-F71E-4CB7-BA21-661E123F7ACE}"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FA78116-C083-4300-A560-95FC7B46F18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4B39A9-C8F8-4367-8097-A1AD61D85115}" type="slidenum">
              <a:rPr lang="en-GB"/>
              <a:pPr>
                <a:defRPr/>
              </a:pPr>
              <a:t>‹#›</a:t>
            </a:fld>
            <a:endParaRPr lang="en-GB"/>
          </a:p>
        </p:txBody>
      </p:sp>
      <p:sp>
        <p:nvSpPr>
          <p:cNvPr id="1031" name="Text Box 7"/>
          <p:cNvSpPr txBox="1">
            <a:spLocks noChangeArrowheads="1"/>
          </p:cNvSpPr>
          <p:nvPr userDrawn="1"/>
        </p:nvSpPr>
        <p:spPr bwMode="auto">
          <a:xfrm>
            <a:off x="9020175" y="1268413"/>
            <a:ext cx="685800" cy="5473700"/>
          </a:xfrm>
          <a:prstGeom prst="rect">
            <a:avLst/>
          </a:prstGeom>
          <a:noFill/>
          <a:ln w="9525">
            <a:noFill/>
            <a:miter lim="800000"/>
            <a:headEnd/>
            <a:tailEnd/>
          </a:ln>
        </p:spPr>
        <p:txBody>
          <a:bodyPr vert="eaVert"/>
          <a:lstStyle/>
          <a:p>
            <a:pPr eaLnBrk="0" hangingPunct="0">
              <a:defRPr/>
            </a:pPr>
            <a:r>
              <a:rPr lang="en-GB" sz="2600">
                <a:solidFill>
                  <a:srgbClr val="800080"/>
                </a:solidFill>
                <a:latin typeface="Gill Sans" pitchFamily="34" charset="0"/>
              </a:rPr>
              <a:t>european capacity building initiative ecbi</a:t>
            </a:r>
          </a:p>
        </p:txBody>
      </p:sp>
      <p:pic>
        <p:nvPicPr>
          <p:cNvPr id="4104" name="Picture 8"/>
          <p:cNvPicPr>
            <a:picLocks noChangeAspect="1" noChangeArrowheads="1"/>
          </p:cNvPicPr>
          <p:nvPr userDrawn="1"/>
        </p:nvPicPr>
        <p:blipFill>
          <a:blip r:embed="rId13" cstate="print"/>
          <a:srcRect r="1465" b="1465"/>
          <a:stretch>
            <a:fillRect/>
          </a:stretch>
        </p:blipFill>
        <p:spPr bwMode="auto">
          <a:xfrm>
            <a:off x="8699500" y="188913"/>
            <a:ext cx="968375" cy="968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tiff"/></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9906000" cy="6858000"/>
          </a:xfrm>
          <a:prstGeom prst="rect">
            <a:avLst/>
          </a:prstGeom>
          <a:solidFill>
            <a:schemeClr val="bg1"/>
          </a:solidFill>
          <a:ln w="9525">
            <a:solidFill>
              <a:srgbClr val="FF00FF"/>
            </a:solidFill>
            <a:miter lim="800000"/>
            <a:headEnd/>
            <a:tailEnd/>
          </a:ln>
        </p:spPr>
        <p:txBody>
          <a:bodyPr wrap="none" anchor="ctr"/>
          <a:lstStyle/>
          <a:p>
            <a:pPr algn="ctr" eaLnBrk="0" hangingPunct="0"/>
            <a:endParaRPr lang="en-US" sz="4000">
              <a:solidFill>
                <a:srgbClr val="000099"/>
              </a:solidFill>
              <a:latin typeface="Gill Sans" pitchFamily="34" charset="0"/>
            </a:endParaRPr>
          </a:p>
        </p:txBody>
      </p:sp>
      <p:sp>
        <p:nvSpPr>
          <p:cNvPr id="5123" name="Text Box 3"/>
          <p:cNvSpPr txBox="1">
            <a:spLocks noChangeArrowheads="1"/>
          </p:cNvSpPr>
          <p:nvPr/>
        </p:nvSpPr>
        <p:spPr bwMode="auto">
          <a:xfrm>
            <a:off x="2036676" y="2266714"/>
            <a:ext cx="7561262" cy="3170099"/>
          </a:xfrm>
          <a:prstGeom prst="rect">
            <a:avLst/>
          </a:prstGeom>
          <a:noFill/>
          <a:ln w="9525">
            <a:noFill/>
            <a:miter lim="800000"/>
            <a:headEnd/>
            <a:tailEnd/>
          </a:ln>
        </p:spPr>
        <p:txBody>
          <a:bodyPr>
            <a:spAutoFit/>
          </a:bodyPr>
          <a:lstStyle/>
          <a:p>
            <a:pPr eaLnBrk="0" hangingPunct="0"/>
            <a:r>
              <a:rPr lang="en-GB" sz="3200" dirty="0">
                <a:solidFill>
                  <a:srgbClr val="660066"/>
                </a:solidFill>
                <a:latin typeface="Gill Sans MT" pitchFamily="34" charset="0"/>
              </a:rPr>
              <a:t>‘Common Time Frames’: What &amp; Why?</a:t>
            </a:r>
          </a:p>
          <a:p>
            <a:pPr eaLnBrk="0" hangingPunct="0"/>
            <a:r>
              <a:rPr lang="en-GB" cap="small" dirty="0">
                <a:solidFill>
                  <a:srgbClr val="660066"/>
                </a:solidFill>
                <a:latin typeface="Gill Sans MT" pitchFamily="34" charset="0"/>
              </a:rPr>
              <a:t>A CONTRIBUTION TO THE DEBATE ON </a:t>
            </a:r>
          </a:p>
          <a:p>
            <a:pPr eaLnBrk="0" hangingPunct="0"/>
            <a:r>
              <a:rPr lang="en-GB" cap="small" dirty="0">
                <a:solidFill>
                  <a:srgbClr val="660066"/>
                </a:solidFill>
                <a:latin typeface="Gill Sans MT" pitchFamily="34" charset="0"/>
              </a:rPr>
              <a:t>ARTICLE 4.10 OF THE PARIS AGREEMENT</a:t>
            </a:r>
          </a:p>
          <a:p>
            <a:pPr eaLnBrk="0" hangingPunct="0"/>
            <a:endParaRPr lang="en-GB" sz="2000" dirty="0">
              <a:solidFill>
                <a:srgbClr val="660066"/>
              </a:solidFill>
              <a:latin typeface="Gill Sans MT" pitchFamily="34" charset="0"/>
            </a:endParaRPr>
          </a:p>
          <a:p>
            <a:pPr eaLnBrk="0" hangingPunct="0"/>
            <a:r>
              <a:rPr lang="en-GB" sz="2000" dirty="0">
                <a:solidFill>
                  <a:srgbClr val="660066"/>
                </a:solidFill>
                <a:latin typeface="Gill Sans MT" pitchFamily="34" charset="0"/>
              </a:rPr>
              <a:t>Presentation given at the 2018 ecbi Bonn Seminar, </a:t>
            </a:r>
          </a:p>
          <a:p>
            <a:pPr eaLnBrk="0" hangingPunct="0"/>
            <a:endParaRPr lang="en-GB" sz="2000" dirty="0">
              <a:solidFill>
                <a:srgbClr val="660066"/>
              </a:solidFill>
              <a:latin typeface="Gill Sans MT" pitchFamily="34" charset="0"/>
            </a:endParaRPr>
          </a:p>
          <a:p>
            <a:pPr eaLnBrk="0" hangingPunct="0"/>
            <a:endParaRPr lang="en-GB" sz="2000" dirty="0">
              <a:solidFill>
                <a:srgbClr val="660066"/>
              </a:solidFill>
              <a:latin typeface="Gill Sans MT" pitchFamily="34" charset="0"/>
            </a:endParaRPr>
          </a:p>
          <a:p>
            <a:pPr eaLnBrk="0" hangingPunct="0"/>
            <a:r>
              <a:rPr lang="en-GB" sz="2000" dirty="0">
                <a:solidFill>
                  <a:srgbClr val="660066"/>
                </a:solidFill>
                <a:latin typeface="Gill Sans MT" pitchFamily="34" charset="0"/>
              </a:rPr>
              <a:t>Benito Müller</a:t>
            </a:r>
          </a:p>
          <a:p>
            <a:pPr eaLnBrk="0" hangingPunct="0"/>
            <a:r>
              <a:rPr lang="en-GB" sz="1600" dirty="0">
                <a:solidFill>
                  <a:srgbClr val="660066"/>
                </a:solidFill>
                <a:latin typeface="Gill Sans MT" pitchFamily="34" charset="0"/>
              </a:rPr>
              <a:t>Director ecbi</a:t>
            </a:r>
            <a:endParaRPr lang="en-US" sz="1600" dirty="0">
              <a:solidFill>
                <a:srgbClr val="660066"/>
              </a:solidFill>
              <a:latin typeface="Gill Sans MT" pitchFamily="34" charset="0"/>
            </a:endParaRPr>
          </a:p>
        </p:txBody>
      </p:sp>
      <p:sp>
        <p:nvSpPr>
          <p:cNvPr id="5124" name="Rectangle 4"/>
          <p:cNvSpPr>
            <a:spLocks noChangeArrowheads="1"/>
          </p:cNvSpPr>
          <p:nvPr/>
        </p:nvSpPr>
        <p:spPr bwMode="auto">
          <a:xfrm>
            <a:off x="0" y="0"/>
            <a:ext cx="1209675" cy="6858000"/>
          </a:xfrm>
          <a:prstGeom prst="rect">
            <a:avLst/>
          </a:prstGeom>
          <a:solidFill>
            <a:srgbClr val="660066"/>
          </a:solidFill>
          <a:ln w="9525">
            <a:solidFill>
              <a:srgbClr val="660066"/>
            </a:solidFill>
            <a:miter lim="800000"/>
            <a:headEnd/>
            <a:tailEnd/>
          </a:ln>
        </p:spPr>
        <p:txBody>
          <a:bodyPr wrap="none" anchor="ctr"/>
          <a:lstStyle/>
          <a:p>
            <a:endParaRPr lang="en-US"/>
          </a:p>
        </p:txBody>
      </p:sp>
      <p:sp>
        <p:nvSpPr>
          <p:cNvPr id="5125" name="Rectangle 5"/>
          <p:cNvSpPr>
            <a:spLocks noChangeArrowheads="1"/>
          </p:cNvSpPr>
          <p:nvPr/>
        </p:nvSpPr>
        <p:spPr bwMode="auto">
          <a:xfrm>
            <a:off x="0" y="0"/>
            <a:ext cx="1116013" cy="6858000"/>
          </a:xfrm>
          <a:prstGeom prst="rect">
            <a:avLst/>
          </a:prstGeom>
          <a:gradFill rotWithShape="1">
            <a:gsLst>
              <a:gs pos="0">
                <a:srgbClr val="660066"/>
              </a:gs>
              <a:gs pos="50000">
                <a:srgbClr val="2F002F"/>
              </a:gs>
              <a:gs pos="100000">
                <a:srgbClr val="660066"/>
              </a:gs>
            </a:gsLst>
            <a:lin ang="0" scaled="1"/>
          </a:gradFill>
          <a:ln w="9525">
            <a:solidFill>
              <a:srgbClr val="660066"/>
            </a:solidFill>
            <a:miter lim="800000"/>
            <a:headEnd/>
            <a:tailEnd/>
          </a:ln>
        </p:spPr>
        <p:txBody>
          <a:bodyPr wrap="none" anchor="ctr"/>
          <a:lstStyle/>
          <a:p>
            <a:endParaRPr lang="en-US"/>
          </a:p>
        </p:txBody>
      </p:sp>
      <p:sp>
        <p:nvSpPr>
          <p:cNvPr id="5126" name="Text Box 9"/>
          <p:cNvSpPr txBox="1">
            <a:spLocks noChangeArrowheads="1"/>
          </p:cNvSpPr>
          <p:nvPr/>
        </p:nvSpPr>
        <p:spPr bwMode="auto">
          <a:xfrm rot="5400000">
            <a:off x="-2814637" y="2933700"/>
            <a:ext cx="6858000" cy="990600"/>
          </a:xfrm>
          <a:prstGeom prst="rect">
            <a:avLst/>
          </a:prstGeom>
          <a:noFill/>
          <a:ln w="9525">
            <a:noFill/>
            <a:miter lim="800000"/>
            <a:headEnd/>
            <a:tailEnd/>
          </a:ln>
        </p:spPr>
        <p:txBody>
          <a:bodyPr>
            <a:spAutoFit/>
          </a:bodyPr>
          <a:lstStyle/>
          <a:p>
            <a:pPr indent="96838"/>
            <a:r>
              <a:rPr lang="en-GB" sz="3500">
                <a:solidFill>
                  <a:schemeClr val="bg1"/>
                </a:solidFill>
                <a:latin typeface="Gill Sans MT" pitchFamily="34" charset="0"/>
              </a:rPr>
              <a:t>european capacity building initiative</a:t>
            </a:r>
            <a:endParaRPr lang="fr-FR" sz="3500">
              <a:solidFill>
                <a:schemeClr val="bg1"/>
              </a:solidFill>
              <a:latin typeface="Gill Sans MT" pitchFamily="34" charset="0"/>
            </a:endParaRPr>
          </a:p>
          <a:p>
            <a:pPr indent="96838"/>
            <a:r>
              <a:rPr lang="fr-FR">
                <a:solidFill>
                  <a:schemeClr val="bg1"/>
                </a:solidFill>
                <a:latin typeface="Gill Sans MT" pitchFamily="34" charset="0"/>
              </a:rPr>
              <a:t>initiative européenne de renforcement des capacités</a:t>
            </a:r>
            <a:endParaRPr lang="en-GB">
              <a:solidFill>
                <a:schemeClr val="bg1"/>
              </a:solidFill>
              <a:latin typeface="Gill Sans MT" pitchFamily="34" charset="0"/>
            </a:endParaRPr>
          </a:p>
        </p:txBody>
      </p:sp>
      <p:sp>
        <p:nvSpPr>
          <p:cNvPr id="5127" name="Text Box 10"/>
          <p:cNvSpPr txBox="1">
            <a:spLocks noChangeArrowheads="1"/>
          </p:cNvSpPr>
          <p:nvPr/>
        </p:nvSpPr>
        <p:spPr bwMode="auto">
          <a:xfrm>
            <a:off x="1244600" y="803275"/>
            <a:ext cx="8661400" cy="1311275"/>
          </a:xfrm>
          <a:prstGeom prst="rect">
            <a:avLst/>
          </a:prstGeom>
          <a:noFill/>
          <a:ln w="9525">
            <a:noFill/>
            <a:miter lim="800000"/>
            <a:headEnd/>
            <a:tailEnd/>
          </a:ln>
        </p:spPr>
        <p:txBody>
          <a:bodyPr>
            <a:spAutoFit/>
          </a:bodyPr>
          <a:lstStyle/>
          <a:p>
            <a:pPr>
              <a:tabLst>
                <a:tab pos="6096000" algn="r"/>
              </a:tabLst>
            </a:pPr>
            <a:r>
              <a:rPr lang="fr-FR" sz="8000">
                <a:solidFill>
                  <a:srgbClr val="660066"/>
                </a:solidFill>
                <a:latin typeface="Gill Sans MT" pitchFamily="34" charset="0"/>
              </a:rPr>
              <a:t>	ecbi</a:t>
            </a:r>
            <a:r>
              <a:rPr lang="fr-FR" sz="5400">
                <a:solidFill>
                  <a:srgbClr val="660066"/>
                </a:solidFill>
                <a:latin typeface="Gill Sans MT" pitchFamily="34" charset="0"/>
              </a:rPr>
              <a:t>	</a:t>
            </a:r>
            <a:endParaRPr lang="en-GB" sz="5400">
              <a:solidFill>
                <a:srgbClr val="660066"/>
              </a:solidFill>
              <a:latin typeface="Gill Sans MT" pitchFamily="34" charset="0"/>
            </a:endParaRPr>
          </a:p>
        </p:txBody>
      </p:sp>
      <p:pic>
        <p:nvPicPr>
          <p:cNvPr id="5128" name="Picture 7"/>
          <p:cNvPicPr>
            <a:picLocks noChangeAspect="1" noChangeArrowheads="1"/>
          </p:cNvPicPr>
          <p:nvPr/>
        </p:nvPicPr>
        <p:blipFill>
          <a:blip r:embed="rId3" cstate="print"/>
          <a:srcRect r="1465" b="1465"/>
          <a:stretch>
            <a:fillRect/>
          </a:stretch>
        </p:blipFill>
        <p:spPr bwMode="auto">
          <a:xfrm>
            <a:off x="7691438" y="325438"/>
            <a:ext cx="1546225" cy="1546225"/>
          </a:xfrm>
          <a:prstGeom prst="rect">
            <a:avLst/>
          </a:prstGeom>
          <a:noFill/>
          <a:ln w="9525">
            <a:noFill/>
            <a:miter lim="800000"/>
            <a:headEnd/>
            <a:tailEnd/>
          </a:ln>
        </p:spPr>
      </p:pic>
      <p:sp>
        <p:nvSpPr>
          <p:cNvPr id="5129" name="Rectangle 11"/>
          <p:cNvSpPr>
            <a:spLocks noChangeArrowheads="1"/>
          </p:cNvSpPr>
          <p:nvPr/>
        </p:nvSpPr>
        <p:spPr bwMode="auto">
          <a:xfrm>
            <a:off x="1749425" y="5695950"/>
            <a:ext cx="7488238" cy="901700"/>
          </a:xfrm>
          <a:prstGeom prst="rect">
            <a:avLst/>
          </a:prstGeom>
          <a:noFill/>
          <a:ln w="9525">
            <a:noFill/>
            <a:miter lim="800000"/>
            <a:headEnd/>
            <a:tailEnd/>
          </a:ln>
        </p:spPr>
        <p:txBody>
          <a:bodyPr>
            <a:spAutoFit/>
          </a:bodyPr>
          <a:lstStyle/>
          <a:p>
            <a:r>
              <a:rPr lang="en-GB" sz="1600">
                <a:solidFill>
                  <a:srgbClr val="660066"/>
                </a:solidFill>
                <a:latin typeface="Gill Sans MT" pitchFamily="34" charset="0"/>
              </a:rPr>
              <a:t>for sustained capacity building in support of international climate change negotiations</a:t>
            </a:r>
            <a:endParaRPr lang="fr-FR" sz="1600">
              <a:solidFill>
                <a:srgbClr val="660066"/>
              </a:solidFill>
              <a:latin typeface="Gill Sans MT" pitchFamily="34" charset="0"/>
            </a:endParaRPr>
          </a:p>
          <a:p>
            <a:pPr>
              <a:spcBef>
                <a:spcPts val="600"/>
              </a:spcBef>
            </a:pPr>
            <a:r>
              <a:rPr lang="fr-FR" sz="1600">
                <a:solidFill>
                  <a:srgbClr val="660066"/>
                </a:solidFill>
                <a:latin typeface="Gill Sans MT" pitchFamily="34" charset="0"/>
              </a:rPr>
              <a:t>pour un renforcement durable des capacités en appui aux négociations internationales sur les changements climatiques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5063667" y="1736812"/>
            <a:ext cx="4900" cy="3311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53" name="Picture 1"/>
          <p:cNvPicPr>
            <a:picLocks noChangeAspect="1" noChangeArrowheads="1"/>
          </p:cNvPicPr>
          <p:nvPr/>
        </p:nvPicPr>
        <p:blipFill>
          <a:blip r:embed="rId3">
            <a:extLst>
              <a:ext uri="{28A0092B-C50C-407E-A947-70E740481C1C}">
                <a14:useLocalDpi xmlns:a14="http://schemas.microsoft.com/office/drawing/2010/main" val="0"/>
              </a:ext>
            </a:extLst>
          </a:blip>
          <a:srcRect t="47108"/>
          <a:stretch>
            <a:fillRect/>
          </a:stretch>
        </p:blipFill>
        <p:spPr bwMode="auto">
          <a:xfrm>
            <a:off x="1136576" y="2534706"/>
            <a:ext cx="792163" cy="644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57" name="Picture 38"/>
          <p:cNvPicPr>
            <a:picLocks noChangeAspect="1" noChangeArrowheads="1"/>
          </p:cNvPicPr>
          <p:nvPr/>
        </p:nvPicPr>
        <p:blipFill rotWithShape="1">
          <a:blip r:embed="rId4">
            <a:extLst>
              <a:ext uri="{28A0092B-C50C-407E-A947-70E740481C1C}">
                <a14:useLocalDpi xmlns:a14="http://schemas.microsoft.com/office/drawing/2010/main" val="0"/>
              </a:ext>
            </a:extLst>
          </a:blip>
          <a:srcRect l="5274" r="8279"/>
          <a:stretch/>
        </p:blipFill>
        <p:spPr bwMode="auto">
          <a:xfrm>
            <a:off x="3265790" y="3419944"/>
            <a:ext cx="844828" cy="101841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908783" y="4438273"/>
            <a:ext cx="2332249" cy="430887"/>
          </a:xfrm>
          <a:prstGeom prst="rect">
            <a:avLst/>
          </a:prstGeom>
          <a:noFill/>
        </p:spPr>
        <p:txBody>
          <a:bodyPr wrap="square" rtlCol="0">
            <a:spAutoFit/>
          </a:bodyPr>
          <a:lstStyle/>
          <a:p>
            <a:r>
              <a:rPr lang="en-GB" sz="1100" b="1" dirty="0">
                <a:solidFill>
                  <a:srgbClr val="FF0000"/>
                </a:solidFill>
              </a:rPr>
              <a:t>Public assessment of indicated </a:t>
            </a:r>
          </a:p>
          <a:p>
            <a:r>
              <a:rPr lang="en-GB" sz="1100" b="1" dirty="0">
                <a:solidFill>
                  <a:srgbClr val="FF0000"/>
                </a:solidFill>
              </a:rPr>
              <a:t>longer-term ambition vision</a:t>
            </a:r>
          </a:p>
        </p:txBody>
      </p:sp>
      <p:pic>
        <p:nvPicPr>
          <p:cNvPr id="56" name="Picture 55"/>
          <p:cNvPicPr>
            <a:picLocks noChangeAspect="1" noChangeArrowheads="1"/>
          </p:cNvPicPr>
          <p:nvPr/>
        </p:nvPicPr>
        <p:blipFill>
          <a:blip r:embed="rId3">
            <a:extLst>
              <a:ext uri="{28A0092B-C50C-407E-A947-70E740481C1C}">
                <a14:useLocalDpi xmlns:a14="http://schemas.microsoft.com/office/drawing/2010/main" val="0"/>
              </a:ext>
            </a:extLst>
          </a:blip>
          <a:srcRect t="47108"/>
          <a:stretch>
            <a:fillRect/>
          </a:stretch>
        </p:blipFill>
        <p:spPr bwMode="auto">
          <a:xfrm>
            <a:off x="3332745" y="1520788"/>
            <a:ext cx="792163" cy="644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618" y="1736812"/>
            <a:ext cx="738378" cy="512826"/>
          </a:xfrm>
          <a:prstGeom prst="rect">
            <a:avLst/>
          </a:prstGeom>
        </p:spPr>
      </p:pic>
      <p:cxnSp>
        <p:nvCxnSpPr>
          <p:cNvPr id="17" name="Straight Arrow Connector 16"/>
          <p:cNvCxnSpPr>
            <a:endCxn id="99" idx="1"/>
          </p:cNvCxnSpPr>
          <p:nvPr/>
        </p:nvCxnSpPr>
        <p:spPr>
          <a:xfrm flipV="1">
            <a:off x="1340979" y="2314430"/>
            <a:ext cx="3723778" cy="504763"/>
          </a:xfrm>
          <a:prstGeom prst="straightConnector1">
            <a:avLst/>
          </a:prstGeom>
          <a:ln w="34925">
            <a:solidFill>
              <a:srgbClr val="00B0F0"/>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093511" y="2036748"/>
            <a:ext cx="1555233" cy="600164"/>
          </a:xfrm>
          <a:prstGeom prst="rect">
            <a:avLst/>
          </a:prstGeom>
          <a:noFill/>
        </p:spPr>
        <p:txBody>
          <a:bodyPr wrap="none" rtlCol="0">
            <a:spAutoFit/>
          </a:bodyPr>
          <a:lstStyle/>
          <a:p>
            <a:pPr algn="r"/>
            <a:r>
              <a:rPr lang="en-GB" sz="1100" b="1" dirty="0">
                <a:solidFill>
                  <a:srgbClr val="00B0F0"/>
                </a:solidFill>
              </a:rPr>
              <a:t>Indicating longer-term</a:t>
            </a:r>
          </a:p>
          <a:p>
            <a:pPr algn="r"/>
            <a:r>
              <a:rPr lang="en-GB" sz="1100" b="1" dirty="0">
                <a:solidFill>
                  <a:srgbClr val="00B0F0"/>
                </a:solidFill>
              </a:rPr>
              <a:t>ambition</a:t>
            </a:r>
          </a:p>
          <a:p>
            <a:pPr algn="r"/>
            <a:r>
              <a:rPr lang="en-GB" sz="1100" b="1" dirty="0">
                <a:solidFill>
                  <a:srgbClr val="00B0F0"/>
                </a:solidFill>
              </a:rPr>
              <a:t>vision</a:t>
            </a:r>
          </a:p>
        </p:txBody>
      </p:sp>
      <p:sp>
        <p:nvSpPr>
          <p:cNvPr id="99" name="Text Box 14"/>
          <p:cNvSpPr txBox="1"/>
          <p:nvPr/>
        </p:nvSpPr>
        <p:spPr>
          <a:xfrm>
            <a:off x="5064757" y="2252517"/>
            <a:ext cx="2209800" cy="123825"/>
          </a:xfrm>
          <a:prstGeom prst="rect">
            <a:avLst/>
          </a:prstGeom>
          <a:solidFill>
            <a:srgbClr val="33CCFF">
              <a:alpha val="37000"/>
            </a:srgbClr>
          </a:solid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r">
              <a:spcBef>
                <a:spcPts val="0"/>
              </a:spcBef>
              <a:spcAft>
                <a:spcPts val="0"/>
              </a:spcAft>
            </a:pPr>
            <a:r>
              <a:rPr lang="en-GB" sz="800" b="1" dirty="0">
                <a:effectLst/>
                <a:ea typeface="Calibri" charset="0"/>
                <a:cs typeface="Times New Roman" charset="0"/>
              </a:rPr>
              <a:t>Indicated 2030 Ambition</a:t>
            </a:r>
            <a:endParaRPr lang="en-GB" sz="1200" b="1" dirty="0">
              <a:effectLst/>
              <a:ea typeface="Calibri" charset="0"/>
              <a:cs typeface="Times New Roman" charset="0"/>
            </a:endParaRPr>
          </a:p>
        </p:txBody>
      </p:sp>
      <p:sp>
        <p:nvSpPr>
          <p:cNvPr id="69" name="Rectangle 68"/>
          <p:cNvSpPr/>
          <p:nvPr/>
        </p:nvSpPr>
        <p:spPr>
          <a:xfrm>
            <a:off x="3340694" y="5769260"/>
            <a:ext cx="1252266" cy="276999"/>
          </a:xfrm>
          <a:prstGeom prst="rect">
            <a:avLst/>
          </a:prstGeom>
        </p:spPr>
        <p:txBody>
          <a:bodyPr wrap="none">
            <a:spAutoFit/>
          </a:bodyPr>
          <a:lstStyle/>
          <a:p>
            <a:pPr marL="0" marR="0">
              <a:spcBef>
                <a:spcPts val="0"/>
              </a:spcBef>
              <a:spcAft>
                <a:spcPts val="0"/>
              </a:spcAft>
            </a:pPr>
            <a:r>
              <a:rPr lang="en-GB" sz="1200" dirty="0">
                <a:ea typeface="Calibri" charset="0"/>
                <a:cs typeface="Times New Roman" charset="0"/>
              </a:rPr>
              <a:t>Global Stocktake</a:t>
            </a:r>
          </a:p>
        </p:txBody>
      </p:sp>
      <p:pic>
        <p:nvPicPr>
          <p:cNvPr id="1052" name="Picture 37"/>
          <p:cNvPicPr>
            <a:picLocks noChangeAspect="1" noChangeArrowheads="1"/>
          </p:cNvPicPr>
          <p:nvPr/>
        </p:nvPicPr>
        <p:blipFill>
          <a:blip r:embed="rId6">
            <a:extLst>
              <a:ext uri="{28A0092B-C50C-407E-A947-70E740481C1C}">
                <a14:useLocalDpi xmlns:a14="http://schemas.microsoft.com/office/drawing/2010/main" val="0"/>
              </a:ext>
            </a:extLst>
          </a:blip>
          <a:srcRect l="7242" r="4305"/>
          <a:stretch>
            <a:fillRect/>
          </a:stretch>
        </p:blipFill>
        <p:spPr bwMode="auto">
          <a:xfrm flipH="1">
            <a:off x="3260812" y="3417488"/>
            <a:ext cx="898682" cy="101600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p:cNvSpPr/>
          <p:nvPr/>
        </p:nvSpPr>
        <p:spPr>
          <a:xfrm>
            <a:off x="7786031" y="656692"/>
            <a:ext cx="191305" cy="79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Arrow Connector 120"/>
          <p:cNvCxnSpPr/>
          <p:nvPr/>
        </p:nvCxnSpPr>
        <p:spPr>
          <a:xfrm flipH="1" flipV="1">
            <a:off x="5489365" y="1787368"/>
            <a:ext cx="3695" cy="468052"/>
          </a:xfrm>
          <a:prstGeom prst="straightConnector1">
            <a:avLst/>
          </a:prstGeom>
          <a:ln w="38100">
            <a:solidFill>
              <a:srgbClr val="660066"/>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128317" y="2396518"/>
            <a:ext cx="1874252" cy="1047738"/>
          </a:xfrm>
          <a:prstGeom prst="straightConnector1">
            <a:avLst/>
          </a:prstGeom>
          <a:ln w="34925">
            <a:solidFill>
              <a:srgbClr val="FF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rotWithShape="1">
          <a:blip r:embed="rId7">
            <a:extLst>
              <a:ext uri="{28A0092B-C50C-407E-A947-70E740481C1C}">
                <a14:useLocalDpi xmlns:a14="http://schemas.microsoft.com/office/drawing/2010/main" val="0"/>
              </a:ext>
            </a:extLst>
          </a:blip>
          <a:srcRect l="14600" t="8526" r="57123" b="12587"/>
          <a:stretch/>
        </p:blipFill>
        <p:spPr>
          <a:xfrm>
            <a:off x="3507370" y="4872581"/>
            <a:ext cx="982906" cy="806502"/>
          </a:xfrm>
          <a:prstGeom prst="rect">
            <a:avLst/>
          </a:prstGeom>
        </p:spPr>
      </p:pic>
      <p:sp>
        <p:nvSpPr>
          <p:cNvPr id="57" name="TextBox 56"/>
          <p:cNvSpPr txBox="1"/>
          <p:nvPr/>
        </p:nvSpPr>
        <p:spPr>
          <a:xfrm>
            <a:off x="2688136" y="981889"/>
            <a:ext cx="2588900" cy="430887"/>
          </a:xfrm>
          <a:prstGeom prst="rect">
            <a:avLst/>
          </a:prstGeom>
          <a:noFill/>
        </p:spPr>
        <p:txBody>
          <a:bodyPr wrap="square" rtlCol="0">
            <a:spAutoFit/>
          </a:bodyPr>
          <a:lstStyle/>
          <a:p>
            <a:r>
              <a:rPr lang="en-GB" sz="1100" b="1" dirty="0">
                <a:solidFill>
                  <a:srgbClr val="660066"/>
                </a:solidFill>
              </a:rPr>
              <a:t>Government  assessment of indicated </a:t>
            </a:r>
          </a:p>
          <a:p>
            <a:r>
              <a:rPr lang="en-GB" sz="1100" b="1" dirty="0">
                <a:solidFill>
                  <a:srgbClr val="660066"/>
                </a:solidFill>
              </a:rPr>
              <a:t>longer-term ambition vision</a:t>
            </a:r>
          </a:p>
        </p:txBody>
      </p:sp>
      <p:pic>
        <p:nvPicPr>
          <p:cNvPr id="64" name="Picture 63"/>
          <p:cNvPicPr>
            <a:picLocks noChangeAspect="1"/>
          </p:cNvPicPr>
          <p:nvPr/>
        </p:nvPicPr>
        <p:blipFill>
          <a:blip r:embed="rId8"/>
          <a:stretch>
            <a:fillRect/>
          </a:stretch>
        </p:blipFill>
        <p:spPr>
          <a:xfrm>
            <a:off x="4252971" y="3553378"/>
            <a:ext cx="744220" cy="744220"/>
          </a:xfrm>
          <a:prstGeom prst="rect">
            <a:avLst/>
          </a:prstGeom>
        </p:spPr>
      </p:pic>
      <p:cxnSp>
        <p:nvCxnSpPr>
          <p:cNvPr id="51" name="Straight Connector 50"/>
          <p:cNvCxnSpPr/>
          <p:nvPr/>
        </p:nvCxnSpPr>
        <p:spPr>
          <a:xfrm>
            <a:off x="2736318" y="1772693"/>
            <a:ext cx="4900" cy="3311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277006" y="1734200"/>
            <a:ext cx="4900" cy="3311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844988" y="2165314"/>
            <a:ext cx="2556284" cy="344386"/>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2612740" y="854478"/>
            <a:ext cx="2556284" cy="5346830"/>
          </a:xfrm>
          <a:prstGeom prst="rect">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p:cNvPicPr>
            <a:picLocks noChangeAspect="1"/>
          </p:cNvPicPr>
          <p:nvPr/>
        </p:nvPicPr>
        <p:blipFill>
          <a:blip r:embed="rId9"/>
          <a:stretch>
            <a:fillRect/>
          </a:stretch>
        </p:blipFill>
        <p:spPr>
          <a:xfrm>
            <a:off x="6357156" y="147164"/>
            <a:ext cx="2032000" cy="1595120"/>
          </a:xfrm>
          <a:prstGeom prst="rect">
            <a:avLst/>
          </a:prstGeom>
        </p:spPr>
      </p:pic>
      <p:sp>
        <p:nvSpPr>
          <p:cNvPr id="61" name="Rectangle 60"/>
          <p:cNvSpPr>
            <a:spLocks noChangeArrowheads="1"/>
          </p:cNvSpPr>
          <p:nvPr/>
        </p:nvSpPr>
        <p:spPr bwMode="auto">
          <a:xfrm>
            <a:off x="272442" y="267945"/>
            <a:ext cx="7308850" cy="369332"/>
          </a:xfrm>
          <a:prstGeom prst="rect">
            <a:avLst/>
          </a:prstGeom>
          <a:noFill/>
          <a:ln w="9525">
            <a:noFill/>
            <a:miter lim="800000"/>
            <a:headEnd/>
            <a:tailEnd/>
          </a:ln>
        </p:spPr>
        <p:txBody>
          <a:bodyPr>
            <a:spAutoFit/>
          </a:bodyPr>
          <a:lstStyle/>
          <a:p>
            <a:r>
              <a:rPr lang="en-GB" sz="1800" dirty="0">
                <a:solidFill>
                  <a:srgbClr val="660066"/>
                </a:solidFill>
                <a:latin typeface="Gill Sans" pitchFamily="34" charset="0"/>
              </a:rPr>
              <a:t>What’s Justice got to do with it? </a:t>
            </a:r>
          </a:p>
        </p:txBody>
      </p:sp>
    </p:spTree>
    <p:extLst>
      <p:ext uri="{BB962C8B-B14F-4D97-AF65-F5344CB8AC3E}">
        <p14:creationId xmlns:p14="http://schemas.microsoft.com/office/powerpoint/2010/main" val="30990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a:spLocks noChangeArrowheads="1"/>
          </p:cNvSpPr>
          <p:nvPr/>
        </p:nvSpPr>
        <p:spPr bwMode="auto">
          <a:xfrm>
            <a:off x="3912249" y="4708772"/>
            <a:ext cx="4569143" cy="101257"/>
          </a:xfrm>
          <a:prstGeom prst="rect">
            <a:avLst/>
          </a:prstGeom>
          <a:solidFill>
            <a:schemeClr val="bg1"/>
          </a:solidFill>
          <a:ln>
            <a:noFill/>
          </a:ln>
          <a:extLst/>
        </p:spPr>
        <p:txBody>
          <a:bodyPr rot="0" vert="horz" wrap="square" lIns="91440" tIns="45720" rIns="91440" bIns="45720" anchor="ctr" anchorCtr="0" upright="1">
            <a:noAutofit/>
          </a:bodyPr>
          <a:lstStyle/>
          <a:p>
            <a:endParaRPr lang="en-GB" sz="900"/>
          </a:p>
        </p:txBody>
      </p:sp>
      <p:sp>
        <p:nvSpPr>
          <p:cNvPr id="78" name="Rectangle 1"/>
          <p:cNvSpPr>
            <a:spLocks noChangeArrowheads="1"/>
          </p:cNvSpPr>
          <p:nvPr/>
        </p:nvSpPr>
        <p:spPr bwMode="auto">
          <a:xfrm>
            <a:off x="233932" y="148613"/>
            <a:ext cx="7308850" cy="338554"/>
          </a:xfrm>
          <a:prstGeom prst="rect">
            <a:avLst/>
          </a:prstGeom>
          <a:noFill/>
          <a:ln w="9525">
            <a:noFill/>
            <a:miter lim="800000"/>
            <a:headEnd/>
            <a:tailEnd/>
          </a:ln>
        </p:spPr>
        <p:txBody>
          <a:bodyPr>
            <a:spAutoFit/>
          </a:bodyPr>
          <a:lstStyle/>
          <a:p>
            <a:r>
              <a:rPr lang="en-GB" sz="1600" dirty="0">
                <a:solidFill>
                  <a:srgbClr val="660066"/>
                </a:solidFill>
                <a:latin typeface="Gill Sans" pitchFamily="34" charset="0"/>
              </a:rPr>
              <a:t>The Dynamic Ambition Mechanism</a:t>
            </a:r>
          </a:p>
        </p:txBody>
      </p:sp>
      <p:sp>
        <p:nvSpPr>
          <p:cNvPr id="77" name="TextBox 76"/>
          <p:cNvSpPr txBox="1"/>
          <p:nvPr/>
        </p:nvSpPr>
        <p:spPr>
          <a:xfrm>
            <a:off x="632520" y="692696"/>
            <a:ext cx="7704856" cy="4770537"/>
          </a:xfrm>
          <a:prstGeom prst="rect">
            <a:avLst/>
          </a:prstGeom>
          <a:noFill/>
        </p:spPr>
        <p:txBody>
          <a:bodyPr wrap="square" rtlCol="0">
            <a:spAutoFit/>
          </a:bodyPr>
          <a:lstStyle/>
          <a:p>
            <a:pPr>
              <a:spcAft>
                <a:spcPts val="600"/>
              </a:spcAft>
            </a:pPr>
            <a:r>
              <a:rPr lang="en-GB" sz="1800" b="1" dirty="0">
                <a:latin typeface="Times New Roman" charset="0"/>
                <a:ea typeface="Times New Roman" charset="0"/>
                <a:cs typeface="Times New Roman" charset="0"/>
              </a:rPr>
              <a:t>HOW?</a:t>
            </a:r>
          </a:p>
          <a:p>
            <a:pPr>
              <a:spcAft>
                <a:spcPts val="600"/>
              </a:spcAft>
            </a:pPr>
            <a:endParaRPr lang="en-GB" sz="1800" b="1" dirty="0">
              <a:latin typeface="Times New Roman" charset="0"/>
              <a:ea typeface="Times New Roman" charset="0"/>
              <a:cs typeface="Times New Roman" charset="0"/>
            </a:endParaRPr>
          </a:p>
          <a:p>
            <a:pPr marL="285750" indent="-285750">
              <a:spcAft>
                <a:spcPts val="1800"/>
              </a:spcAft>
              <a:buFont typeface="Arial" charset="0"/>
              <a:buChar char="•"/>
            </a:pPr>
            <a:r>
              <a:rPr lang="en-GB" sz="1800" i="1" dirty="0">
                <a:latin typeface="Times New Roman" charset="0"/>
                <a:ea typeface="Times New Roman" charset="0"/>
                <a:cs typeface="Times New Roman" charset="0"/>
              </a:rPr>
              <a:t>Urges </a:t>
            </a:r>
            <a:r>
              <a:rPr lang="en-GB" sz="1800" dirty="0">
                <a:latin typeface="Times New Roman" charset="0"/>
                <a:ea typeface="Times New Roman" charset="0"/>
                <a:cs typeface="Times New Roman" charset="0"/>
              </a:rPr>
              <a:t>those Parties whose INDC </a:t>
            </a:r>
            <a:r>
              <a:rPr lang="is-IS"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contains a time frame up to 2025 to communicate by </a:t>
            </a:r>
            <a:r>
              <a:rPr lang="en-GB" sz="1800" b="1" i="1" dirty="0">
                <a:solidFill>
                  <a:srgbClr val="FF0000"/>
                </a:solidFill>
                <a:latin typeface="Times New Roman" charset="0"/>
                <a:ea typeface="Times New Roman" charset="0"/>
                <a:cs typeface="Times New Roman" charset="0"/>
              </a:rPr>
              <a:t>2020</a:t>
            </a:r>
            <a:r>
              <a:rPr lang="en-GB" sz="1800" dirty="0">
                <a:latin typeface="Times New Roman" charset="0"/>
                <a:ea typeface="Times New Roman" charset="0"/>
                <a:cs typeface="Times New Roman" charset="0"/>
              </a:rPr>
              <a:t> </a:t>
            </a:r>
            <a:r>
              <a:rPr lang="en-GB" sz="1800" b="1" i="1" dirty="0">
                <a:latin typeface="Times New Roman" charset="0"/>
                <a:ea typeface="Times New Roman" charset="0"/>
                <a:cs typeface="Times New Roman" charset="0"/>
              </a:rPr>
              <a:t>a new nationally determined contribution </a:t>
            </a:r>
            <a:r>
              <a:rPr lang="en-GB" sz="1800" dirty="0">
                <a:latin typeface="Times New Roman" charset="0"/>
                <a:ea typeface="Times New Roman" charset="0"/>
                <a:cs typeface="Times New Roman" charset="0"/>
              </a:rPr>
              <a:t>and to do so every five years thereafter </a:t>
            </a:r>
            <a:r>
              <a:rPr lang="is-IS" sz="1800" dirty="0">
                <a:latin typeface="Times New Roman" charset="0"/>
                <a:ea typeface="Times New Roman" charset="0"/>
                <a:cs typeface="Times New Roman" charset="0"/>
              </a:rPr>
              <a:t>…</a:t>
            </a:r>
            <a:r>
              <a:rPr lang="en-GB" sz="1800" dirty="0">
                <a:latin typeface="Times New Roman" charset="0"/>
                <a:ea typeface="Times New Roman" charset="0"/>
                <a:cs typeface="Times New Roman" charset="0"/>
              </a:rPr>
              <a:t>;[</a:t>
            </a:r>
            <a:r>
              <a:rPr lang="en-GB" sz="1800" dirty="0">
                <a:ea typeface="Calibri" panose="020F0502020204030204" pitchFamily="34" charset="0"/>
              </a:rPr>
              <a:t>§ 23]</a:t>
            </a:r>
          </a:p>
          <a:p>
            <a:pPr marL="285750" indent="-285750">
              <a:spcAft>
                <a:spcPts val="1800"/>
              </a:spcAft>
              <a:buFont typeface="Arial" charset="0"/>
              <a:buChar char="•"/>
            </a:pPr>
            <a:r>
              <a:rPr lang="en-GB" sz="1800" i="1" dirty="0">
                <a:latin typeface="Times New Roman" charset="0"/>
                <a:ea typeface="Times New Roman" charset="0"/>
                <a:cs typeface="Times New Roman" charset="0"/>
              </a:rPr>
              <a:t>Requests </a:t>
            </a:r>
            <a:r>
              <a:rPr lang="en-GB" sz="1800" dirty="0">
                <a:latin typeface="Times New Roman" charset="0"/>
                <a:ea typeface="Times New Roman" charset="0"/>
                <a:cs typeface="Times New Roman" charset="0"/>
              </a:rPr>
              <a:t>those Parties whose INDC </a:t>
            </a:r>
            <a:r>
              <a:rPr lang="is-IS"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contains a time frame up to 2030 to </a:t>
            </a:r>
            <a:r>
              <a:rPr lang="en-GB" sz="1800" b="1" i="1" dirty="0">
                <a:latin typeface="Times New Roman" charset="0"/>
                <a:ea typeface="Times New Roman" charset="0"/>
                <a:cs typeface="Times New Roman" charset="0"/>
              </a:rPr>
              <a:t>communicate or update </a:t>
            </a:r>
            <a:r>
              <a:rPr lang="en-GB" sz="1800" dirty="0">
                <a:latin typeface="Times New Roman" charset="0"/>
                <a:ea typeface="Times New Roman" charset="0"/>
                <a:cs typeface="Times New Roman" charset="0"/>
              </a:rPr>
              <a:t>by </a:t>
            </a:r>
            <a:r>
              <a:rPr lang="en-GB" sz="1800" b="1" i="1" dirty="0">
                <a:solidFill>
                  <a:srgbClr val="FF0000"/>
                </a:solidFill>
                <a:latin typeface="Times New Roman" charset="0"/>
                <a:ea typeface="Times New Roman" charset="0"/>
                <a:cs typeface="Times New Roman" charset="0"/>
              </a:rPr>
              <a:t>2020</a:t>
            </a:r>
            <a:r>
              <a:rPr lang="en-GB" sz="1800" dirty="0">
                <a:latin typeface="Times New Roman" charset="0"/>
                <a:ea typeface="Times New Roman" charset="0"/>
                <a:cs typeface="Times New Roman" charset="0"/>
              </a:rPr>
              <a:t> these contributions and to do so every five years thereafter </a:t>
            </a:r>
            <a:r>
              <a:rPr lang="is-IS" sz="1800" dirty="0">
                <a:latin typeface="Times New Roman" charset="0"/>
                <a:ea typeface="Times New Roman" charset="0"/>
                <a:cs typeface="Times New Roman" charset="0"/>
              </a:rPr>
              <a:t>…</a:t>
            </a:r>
            <a:r>
              <a:rPr lang="en-GB" sz="1800" dirty="0">
                <a:latin typeface="Times New Roman" charset="0"/>
                <a:ea typeface="Times New Roman" charset="0"/>
                <a:cs typeface="Times New Roman" charset="0"/>
              </a:rPr>
              <a:t>;[</a:t>
            </a:r>
            <a:r>
              <a:rPr lang="en-GB" sz="1800" dirty="0">
                <a:ea typeface="Calibri" panose="020F0502020204030204" pitchFamily="34" charset="0"/>
              </a:rPr>
              <a:t>§ 24]</a:t>
            </a:r>
            <a:endParaRPr lang="en-GB" sz="1800" dirty="0">
              <a:latin typeface="Times New Roman" charset="0"/>
              <a:ea typeface="Times New Roman" charset="0"/>
              <a:cs typeface="Times New Roman" charset="0"/>
            </a:endParaRPr>
          </a:p>
          <a:p>
            <a:pPr marL="2314575" indent="-266700">
              <a:spcAft>
                <a:spcPts val="1800"/>
              </a:spcAft>
              <a:buFont typeface="Arial" charset="0"/>
              <a:buChar char="•"/>
            </a:pPr>
            <a:r>
              <a:rPr lang="en-US" sz="1800" i="1" dirty="0"/>
              <a:t>Request</a:t>
            </a:r>
            <a:r>
              <a:rPr lang="en-US" sz="1800" dirty="0"/>
              <a:t> </a:t>
            </a:r>
            <a:r>
              <a:rPr lang="en-US" sz="1800" b="1" i="1" dirty="0"/>
              <a:t>all Parties in </a:t>
            </a:r>
            <a:r>
              <a:rPr lang="en-US" sz="1800" b="1" i="1" dirty="0">
                <a:solidFill>
                  <a:srgbClr val="FF0000"/>
                </a:solidFill>
              </a:rPr>
              <a:t>2025 </a:t>
            </a:r>
            <a:r>
              <a:rPr lang="en-US" sz="1800" b="1" i="1" dirty="0"/>
              <a:t>to</a:t>
            </a:r>
            <a:r>
              <a:rPr lang="en-US" sz="1800" b="1" i="1" dirty="0">
                <a:solidFill>
                  <a:srgbClr val="FF0000"/>
                </a:solidFill>
              </a:rPr>
              <a:t> </a:t>
            </a:r>
            <a:r>
              <a:rPr lang="en-US" sz="1800" b="1" i="1" dirty="0">
                <a:solidFill>
                  <a:srgbClr val="000000"/>
                </a:solidFill>
              </a:rPr>
              <a:t>update their 2030 NDC, and communicate an indicative 2035 ND</a:t>
            </a:r>
            <a:r>
              <a:rPr lang="en-US" sz="1800" b="1" i="1" dirty="0"/>
              <a:t>C</a:t>
            </a:r>
            <a:r>
              <a:rPr lang="en-US" sz="1800" dirty="0"/>
              <a:t>, and to do so every five years thereafter.</a:t>
            </a:r>
          </a:p>
          <a:p>
            <a:pPr lvl="0">
              <a:spcAft>
                <a:spcPts val="1800"/>
              </a:spcAft>
            </a:pPr>
            <a:endParaRPr lang="en-US" sz="1800" dirty="0">
              <a:latin typeface="Times New Roman" charset="0"/>
              <a:ea typeface="Times New Roman" charset="0"/>
              <a:cs typeface="Times New Roman" charset="0"/>
            </a:endParaRPr>
          </a:p>
          <a:p>
            <a:endParaRPr lang="en-US" sz="1800" dirty="0"/>
          </a:p>
        </p:txBody>
      </p:sp>
      <p:pic>
        <p:nvPicPr>
          <p:cNvPr id="2" name="Picture 1"/>
          <p:cNvPicPr>
            <a:picLocks noChangeAspect="1"/>
          </p:cNvPicPr>
          <p:nvPr/>
        </p:nvPicPr>
        <p:blipFill rotWithShape="1">
          <a:blip r:embed="rId2"/>
          <a:srcRect b="10460"/>
          <a:stretch/>
        </p:blipFill>
        <p:spPr>
          <a:xfrm>
            <a:off x="1052736" y="3465004"/>
            <a:ext cx="1524000" cy="1108729"/>
          </a:xfrm>
          <a:prstGeom prst="rect">
            <a:avLst/>
          </a:prstGeom>
        </p:spPr>
      </p:pic>
    </p:spTree>
    <p:extLst>
      <p:ext uri="{BB962C8B-B14F-4D97-AF65-F5344CB8AC3E}">
        <p14:creationId xmlns:p14="http://schemas.microsoft.com/office/powerpoint/2010/main" val="39288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E87A0C-F1DD-7540-B140-CCDCCD8151CF}"/>
              </a:ext>
            </a:extLst>
          </p:cNvPr>
          <p:cNvSpPr/>
          <p:nvPr/>
        </p:nvSpPr>
        <p:spPr>
          <a:xfrm>
            <a:off x="415925" y="836712"/>
            <a:ext cx="8208912" cy="5370701"/>
          </a:xfrm>
          <a:prstGeom prst="rect">
            <a:avLst/>
          </a:prstGeom>
        </p:spPr>
        <p:txBody>
          <a:bodyPr wrap="square">
            <a:spAutoFit/>
          </a:bodyPr>
          <a:lstStyle/>
          <a:p>
            <a:pPr marL="0" marR="0">
              <a:spcBef>
                <a:spcPts val="0"/>
              </a:spcBef>
              <a:spcAft>
                <a:spcPts val="0"/>
              </a:spcAft>
            </a:pPr>
            <a:r>
              <a:rPr lang="en-GB" sz="1400" dirty="0">
                <a:latin typeface="Calibri Light" panose="020F0302020204030204" pitchFamily="34" charset="0"/>
              </a:rPr>
              <a:t> </a:t>
            </a:r>
            <a:r>
              <a:rPr lang="en-GB" sz="1600" b="1" dirty="0">
                <a:solidFill>
                  <a:srgbClr val="660066"/>
                </a:solidFill>
                <a:latin typeface="Calibri Light" panose="020F0302020204030204" pitchFamily="34" charset="0"/>
              </a:rPr>
              <a:t>Trinidad &amp; Tobago and Belize</a:t>
            </a:r>
            <a:endParaRPr lang="en-US" sz="1600" b="1" dirty="0">
              <a:solidFill>
                <a:srgbClr val="660066"/>
              </a:solidFill>
              <a:latin typeface="Calibri Light" panose="020F0302020204030204" pitchFamily="34" charset="0"/>
            </a:endParaRPr>
          </a:p>
          <a:p>
            <a:pPr>
              <a:spcBef>
                <a:spcPts val="600"/>
              </a:spcBef>
              <a:spcAft>
                <a:spcPts val="600"/>
              </a:spcAft>
            </a:pPr>
            <a:r>
              <a:rPr lang="en-US" sz="1400" dirty="0">
                <a:solidFill>
                  <a:srgbClr val="000000"/>
                </a:solidFill>
                <a:latin typeface="Calibri Light" panose="020F0302020204030204" pitchFamily="34" charset="0"/>
              </a:rPr>
              <a:t>"</a:t>
            </a:r>
            <a:r>
              <a:rPr lang="en-US" sz="1400" i="1" dirty="0">
                <a:solidFill>
                  <a:srgbClr val="000000"/>
                </a:solidFill>
                <a:latin typeface="Calibri Light" panose="020F0302020204030204" pitchFamily="34" charset="0"/>
              </a:rPr>
              <a:t>In order to synchronize the NDCs of Parties that have differing timeframes, and consistent with the intention of paragraphs 23 and 24 of Decision 1/CP.21, it is proposed that all Parties utilize a 5+5-year dynamic NDC cycle commencing in 2025, at which time all Parties would update and submit their 2030 NDC and communicate an indicative 2035 NDC. In 2030 all Parties would then update and submit this previously indicative 2035 NDC and communicate an indicative 2040 NDC. And so forth. This dynamic NDC cycle would not only facilitate maximum enhancement of short-term (five-year) ambition, but also provide a ten-year ambition indication as medium-term planning horizon.</a:t>
            </a:r>
            <a:endParaRPr lang="en-US" sz="1400" dirty="0">
              <a:solidFill>
                <a:srgbClr val="000000"/>
              </a:solidFill>
              <a:latin typeface="Calibri Light" panose="020F0302020204030204" pitchFamily="34" charset="0"/>
            </a:endParaRPr>
          </a:p>
          <a:p>
            <a:pPr>
              <a:spcBef>
                <a:spcPts val="600"/>
              </a:spcBef>
              <a:spcAft>
                <a:spcPts val="600"/>
              </a:spcAft>
            </a:pPr>
            <a:r>
              <a:rPr lang="en-US" sz="1400" i="1" dirty="0">
                <a:solidFill>
                  <a:srgbClr val="000000"/>
                </a:solidFill>
                <a:latin typeface="Calibri Light" panose="020F0302020204030204" pitchFamily="34" charset="0"/>
              </a:rPr>
              <a:t>Given paragraphs 23 and 24 of Decision 1/CP.21, this dynamic NDC cycle could be brought about by simply </a:t>
            </a:r>
            <a:r>
              <a:rPr lang="en-US" sz="1400" b="1" i="1" dirty="0">
                <a:solidFill>
                  <a:srgbClr val="000000"/>
                </a:solidFill>
                <a:latin typeface="Calibri Light" panose="020F0302020204030204" pitchFamily="34" charset="0"/>
              </a:rPr>
              <a:t>requesting all Parties in 2025 to update their 2030 NDC and communicate an indicative 2035 NDC, and to do so every five years thereafter</a:t>
            </a:r>
            <a:r>
              <a:rPr lang="en-US" sz="1400" i="1" dirty="0">
                <a:solidFill>
                  <a:srgbClr val="000000"/>
                </a:solidFill>
                <a:latin typeface="Calibri Light" panose="020F0302020204030204" pitchFamily="34" charset="0"/>
              </a:rPr>
              <a:t>."</a:t>
            </a:r>
            <a:r>
              <a:rPr lang="en-US" sz="1400" dirty="0">
                <a:solidFill>
                  <a:srgbClr val="000000"/>
                </a:solidFill>
                <a:latin typeface="Calibri Light" panose="020F0302020204030204" pitchFamily="34" charset="0"/>
              </a:rPr>
              <a:t>[emphasis added]</a:t>
            </a:r>
          </a:p>
          <a:p>
            <a:pPr>
              <a:spcBef>
                <a:spcPts val="600"/>
              </a:spcBef>
              <a:spcAft>
                <a:spcPts val="600"/>
              </a:spcAft>
            </a:pPr>
            <a:r>
              <a:rPr lang="en-US" sz="1600" b="1" dirty="0">
                <a:solidFill>
                  <a:srgbClr val="660066"/>
                </a:solidFill>
                <a:latin typeface="Calibri Light" panose="020F0302020204030204" pitchFamily="34" charset="0"/>
              </a:rPr>
              <a:t>The Group of Least Developed Countries </a:t>
            </a:r>
          </a:p>
          <a:p>
            <a:pPr>
              <a:spcBef>
                <a:spcPts val="600"/>
              </a:spcBef>
              <a:spcAft>
                <a:spcPts val="600"/>
              </a:spcAft>
            </a:pPr>
            <a:r>
              <a:rPr lang="en-US" sz="1400" i="1" dirty="0">
                <a:latin typeface="Calibri Light" panose="020F0302020204030204" pitchFamily="34" charset="0"/>
              </a:rPr>
              <a:t>"</a:t>
            </a:r>
            <a:r>
              <a:rPr lang="en-US" sz="1400" b="1" dirty="0">
                <a:latin typeface="Calibri Light" panose="020F0302020204030204" pitchFamily="34" charset="0"/>
              </a:rPr>
              <a:t>Dynamic 5+5 contribution cycles</a:t>
            </a:r>
            <a:r>
              <a:rPr lang="en-US" sz="1400" i="1" dirty="0">
                <a:latin typeface="Calibri Light" panose="020F0302020204030204" pitchFamily="34" charset="0"/>
              </a:rPr>
              <a:t>. The LDC Group proposes a dynamic NDC cycle of 5+5 years in which Parties communicate a 5-year NDC for an upcoming 5-year implementation period and simultaneously provide a subsequent indicative NDC for the following 5-year implementation period. At the next NDC communication cycle, a Party would communicate or update their previously indicative 5-year NDC for the upcoming implementation period as well as provide a new indicative 5-year NDC for the following 5-year implementation period.</a:t>
            </a:r>
            <a:endParaRPr lang="en-US" sz="1400" dirty="0">
              <a:latin typeface="Calibri Light" panose="020F0302020204030204" pitchFamily="34" charset="0"/>
            </a:endParaRPr>
          </a:p>
          <a:p>
            <a:pPr>
              <a:spcBef>
                <a:spcPts val="600"/>
              </a:spcBef>
              <a:spcAft>
                <a:spcPts val="600"/>
              </a:spcAft>
            </a:pPr>
            <a:r>
              <a:rPr lang="en-US" sz="1400" i="1" dirty="0">
                <a:solidFill>
                  <a:srgbClr val="000000"/>
                </a:solidFill>
                <a:latin typeface="Calibri Light" panose="020F0302020204030204" pitchFamily="34" charset="0"/>
              </a:rPr>
              <a:t>In this way, Parties would be able to </a:t>
            </a:r>
            <a:r>
              <a:rPr lang="en-US" sz="1400" i="1" dirty="0" err="1">
                <a:solidFill>
                  <a:srgbClr val="000000"/>
                </a:solidFill>
                <a:latin typeface="Calibri Light" panose="020F0302020204030204" pitchFamily="34" charset="0"/>
              </a:rPr>
              <a:t>maximise</a:t>
            </a:r>
            <a:r>
              <a:rPr lang="en-US" sz="1400" i="1" dirty="0">
                <a:solidFill>
                  <a:srgbClr val="000000"/>
                </a:solidFill>
                <a:latin typeface="Calibri Light" panose="020F0302020204030204" pitchFamily="34" charset="0"/>
              </a:rPr>
              <a:t> short-term ambition by avoiding locking in low ambition for long periods while giving Parties an opportunity to effectively plan medium- and long-term climate efforts and provide needed certainty and direction of travel to key stakeholders in the public, private and civil society sectors.</a:t>
            </a:r>
            <a:r>
              <a:rPr lang="en-US" sz="1400" dirty="0">
                <a:solidFill>
                  <a:srgbClr val="000000"/>
                </a:solidFill>
                <a:latin typeface="Calibri Light" panose="020F0302020204030204" pitchFamily="34" charset="0"/>
              </a:rPr>
              <a:t>” </a:t>
            </a:r>
          </a:p>
        </p:txBody>
      </p:sp>
      <p:sp>
        <p:nvSpPr>
          <p:cNvPr id="3" name="Rectangle 1">
            <a:extLst>
              <a:ext uri="{FF2B5EF4-FFF2-40B4-BE49-F238E27FC236}">
                <a16:creationId xmlns:a16="http://schemas.microsoft.com/office/drawing/2014/main" id="{E63F6FCD-E54F-D740-99C4-143C2884BB48}"/>
              </a:ext>
            </a:extLst>
          </p:cNvPr>
          <p:cNvSpPr>
            <a:spLocks noChangeArrowheads="1"/>
          </p:cNvSpPr>
          <p:nvPr/>
        </p:nvSpPr>
        <p:spPr bwMode="auto">
          <a:xfrm>
            <a:off x="415925" y="225425"/>
            <a:ext cx="7308850" cy="460375"/>
          </a:xfrm>
          <a:prstGeom prst="rect">
            <a:avLst/>
          </a:prstGeom>
          <a:noFill/>
          <a:ln w="9525">
            <a:noFill/>
            <a:miter lim="800000"/>
            <a:headEnd/>
            <a:tailEnd/>
          </a:ln>
        </p:spPr>
        <p:txBody>
          <a:bodyPr>
            <a:spAutoFit/>
          </a:bodyPr>
          <a:lstStyle/>
          <a:p>
            <a:r>
              <a:rPr lang="en-GB" dirty="0">
                <a:solidFill>
                  <a:srgbClr val="660066"/>
                </a:solidFill>
                <a:latin typeface="Gill Sans" pitchFamily="34" charset="0"/>
              </a:rPr>
              <a:t>Party Submissions</a:t>
            </a:r>
          </a:p>
        </p:txBody>
      </p:sp>
      <p:pic>
        <p:nvPicPr>
          <p:cNvPr id="4" name="Picture 3">
            <a:extLst>
              <a:ext uri="{FF2B5EF4-FFF2-40B4-BE49-F238E27FC236}">
                <a16:creationId xmlns:a16="http://schemas.microsoft.com/office/drawing/2014/main" id="{421C9907-E1BB-0C4C-8778-6511EFF33AB6}"/>
              </a:ext>
            </a:extLst>
          </p:cNvPr>
          <p:cNvPicPr>
            <a:picLocks noChangeAspect="1"/>
          </p:cNvPicPr>
          <p:nvPr/>
        </p:nvPicPr>
        <p:blipFill>
          <a:blip r:embed="rId2"/>
          <a:stretch>
            <a:fillRect/>
          </a:stretch>
        </p:blipFill>
        <p:spPr>
          <a:xfrm>
            <a:off x="3152800" y="455612"/>
            <a:ext cx="1010973" cy="611286"/>
          </a:xfrm>
          <a:prstGeom prst="rect">
            <a:avLst/>
          </a:prstGeom>
        </p:spPr>
      </p:pic>
      <p:pic>
        <p:nvPicPr>
          <p:cNvPr id="5" name="Picture 4">
            <a:extLst>
              <a:ext uri="{FF2B5EF4-FFF2-40B4-BE49-F238E27FC236}">
                <a16:creationId xmlns:a16="http://schemas.microsoft.com/office/drawing/2014/main" id="{1EE3F61A-C01C-634C-BFE1-36B67F38823C}"/>
              </a:ext>
            </a:extLst>
          </p:cNvPr>
          <p:cNvPicPr>
            <a:picLocks noChangeAspect="1"/>
          </p:cNvPicPr>
          <p:nvPr/>
        </p:nvPicPr>
        <p:blipFill>
          <a:blip r:embed="rId3"/>
          <a:stretch>
            <a:fillRect/>
          </a:stretch>
        </p:blipFill>
        <p:spPr>
          <a:xfrm>
            <a:off x="4232920" y="447613"/>
            <a:ext cx="936104" cy="627286"/>
          </a:xfrm>
          <a:prstGeom prst="rect">
            <a:avLst/>
          </a:prstGeom>
        </p:spPr>
      </p:pic>
      <p:pic>
        <p:nvPicPr>
          <p:cNvPr id="6" name="Picture 5" descr="A picture containing clipart&#10;&#10;Description generated with high confidence">
            <a:extLst>
              <a:ext uri="{FF2B5EF4-FFF2-40B4-BE49-F238E27FC236}">
                <a16:creationId xmlns:a16="http://schemas.microsoft.com/office/drawing/2014/main" id="{028BB55E-1CC4-3E4D-90D1-3D739C8E0FCB}"/>
              </a:ext>
            </a:extLst>
          </p:cNvPr>
          <p:cNvPicPr/>
          <p:nvPr/>
        </p:nvPicPr>
        <p:blipFill>
          <a:blip r:embed="rId4">
            <a:extLst>
              <a:ext uri="{28A0092B-C50C-407E-A947-70E740481C1C}">
                <a14:useLocalDpi xmlns:a14="http://schemas.microsoft.com/office/drawing/2010/main" val="0"/>
              </a:ext>
            </a:extLst>
          </a:blip>
          <a:stretch>
            <a:fillRect/>
          </a:stretch>
        </p:blipFill>
        <p:spPr>
          <a:xfrm>
            <a:off x="4084825" y="3329498"/>
            <a:ext cx="1439545" cy="615315"/>
          </a:xfrm>
          <a:prstGeom prst="rect">
            <a:avLst/>
          </a:prstGeom>
        </p:spPr>
      </p:pic>
    </p:spTree>
    <p:extLst>
      <p:ext uri="{BB962C8B-B14F-4D97-AF65-F5344CB8AC3E}">
        <p14:creationId xmlns:p14="http://schemas.microsoft.com/office/powerpoint/2010/main" val="3225672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066" y="4149080"/>
            <a:ext cx="8420100" cy="1470025"/>
          </a:xfrm>
        </p:spPr>
        <p:txBody>
          <a:bodyPr/>
          <a:lstStyle/>
          <a:p>
            <a:r>
              <a:rPr lang="en-US" dirty="0">
                <a:solidFill>
                  <a:srgbClr val="660066"/>
                </a:solidFill>
                <a:latin typeface="Gill Sans MT" charset="0"/>
                <a:ea typeface="Gill Sans MT" charset="0"/>
                <a:cs typeface="Gill Sans MT" charset="0"/>
              </a:rPr>
              <a:t>Merci!</a:t>
            </a:r>
          </a:p>
        </p:txBody>
      </p:sp>
      <p:pic>
        <p:nvPicPr>
          <p:cNvPr id="5" name="Picture 4">
            <a:extLst>
              <a:ext uri="{FF2B5EF4-FFF2-40B4-BE49-F238E27FC236}">
                <a16:creationId xmlns:a16="http://schemas.microsoft.com/office/drawing/2014/main" id="{DA0FC737-547B-844A-8435-ECAEB45395E7}"/>
              </a:ext>
            </a:extLst>
          </p:cNvPr>
          <p:cNvPicPr>
            <a:picLocks noChangeAspect="1"/>
          </p:cNvPicPr>
          <p:nvPr/>
        </p:nvPicPr>
        <p:blipFill rotWithShape="1">
          <a:blip r:embed="rId2">
            <a:extLst>
              <a:ext uri="{28A0092B-C50C-407E-A947-70E740481C1C}">
                <a14:useLocalDpi xmlns:a14="http://schemas.microsoft.com/office/drawing/2010/main" val="0"/>
              </a:ext>
            </a:extLst>
          </a:blip>
          <a:srcRect t="46325" r="13941"/>
          <a:stretch/>
        </p:blipFill>
        <p:spPr>
          <a:xfrm>
            <a:off x="2923733" y="713966"/>
            <a:ext cx="3866766" cy="3681028"/>
          </a:xfrm>
          <a:prstGeom prst="rect">
            <a:avLst/>
          </a:prstGeom>
        </p:spPr>
      </p:pic>
    </p:spTree>
    <p:extLst>
      <p:ext uri="{BB962C8B-B14F-4D97-AF65-F5344CB8AC3E}">
        <p14:creationId xmlns:p14="http://schemas.microsoft.com/office/powerpoint/2010/main" val="2159431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9">
            <a:extLst>
              <a:ext uri="{FF2B5EF4-FFF2-40B4-BE49-F238E27FC236}">
                <a16:creationId xmlns:a16="http://schemas.microsoft.com/office/drawing/2014/main" id="{AB5BED43-7CAC-EF4A-A3F8-52E80DB318EB}"/>
              </a:ext>
            </a:extLst>
          </p:cNvPr>
          <p:cNvSpPr txBox="1">
            <a:spLocks noChangeArrowheads="1"/>
          </p:cNvSpPr>
          <p:nvPr/>
        </p:nvSpPr>
        <p:spPr bwMode="auto">
          <a:xfrm>
            <a:off x="1764196" y="1782860"/>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37">
            <a:extLst>
              <a:ext uri="{FF2B5EF4-FFF2-40B4-BE49-F238E27FC236}">
                <a16:creationId xmlns:a16="http://schemas.microsoft.com/office/drawing/2014/main" id="{3A01E3D5-CCBD-8943-9136-D14D187A3EF6}"/>
              </a:ext>
            </a:extLst>
          </p:cNvPr>
          <p:cNvSpPr txBox="1">
            <a:spLocks noChangeArrowheads="1"/>
          </p:cNvSpPr>
          <p:nvPr/>
        </p:nvSpPr>
        <p:spPr bwMode="auto">
          <a:xfrm>
            <a:off x="2287942" y="1781888"/>
            <a:ext cx="510540" cy="23945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38">
            <a:extLst>
              <a:ext uri="{FF2B5EF4-FFF2-40B4-BE49-F238E27FC236}">
                <a16:creationId xmlns:a16="http://schemas.microsoft.com/office/drawing/2014/main" id="{0FA8B6AF-D3AF-E246-8763-754C5250D143}"/>
              </a:ext>
            </a:extLst>
          </p:cNvPr>
          <p:cNvSpPr txBox="1">
            <a:spLocks noChangeArrowheads="1"/>
          </p:cNvSpPr>
          <p:nvPr/>
        </p:nvSpPr>
        <p:spPr bwMode="auto">
          <a:xfrm>
            <a:off x="1385101" y="1829214"/>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141">
            <a:extLst>
              <a:ext uri="{FF2B5EF4-FFF2-40B4-BE49-F238E27FC236}">
                <a16:creationId xmlns:a16="http://schemas.microsoft.com/office/drawing/2014/main" id="{7BE9CBDC-D3D7-994E-A77B-BB2B313BBBBA}"/>
              </a:ext>
            </a:extLst>
          </p:cNvPr>
          <p:cNvSpPr txBox="1">
            <a:spLocks noChangeArrowheads="1"/>
          </p:cNvSpPr>
          <p:nvPr/>
        </p:nvSpPr>
        <p:spPr bwMode="auto">
          <a:xfrm>
            <a:off x="1871355" y="2811589"/>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 Box 144">
            <a:extLst>
              <a:ext uri="{FF2B5EF4-FFF2-40B4-BE49-F238E27FC236}">
                <a16:creationId xmlns:a16="http://schemas.microsoft.com/office/drawing/2014/main" id="{D15B8056-88FB-D04A-85AE-4F0571940FDB}"/>
              </a:ext>
            </a:extLst>
          </p:cNvPr>
          <p:cNvSpPr txBox="1">
            <a:spLocks noChangeArrowheads="1"/>
          </p:cNvSpPr>
          <p:nvPr/>
        </p:nvSpPr>
        <p:spPr bwMode="auto">
          <a:xfrm>
            <a:off x="2333675" y="3253707"/>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149">
            <a:extLst>
              <a:ext uri="{FF2B5EF4-FFF2-40B4-BE49-F238E27FC236}">
                <a16:creationId xmlns:a16="http://schemas.microsoft.com/office/drawing/2014/main" id="{0F1661A0-1CB2-7F40-A103-57B720E8206E}"/>
              </a:ext>
            </a:extLst>
          </p:cNvPr>
          <p:cNvSpPr txBox="1">
            <a:spLocks noChangeArrowheads="1"/>
          </p:cNvSpPr>
          <p:nvPr/>
        </p:nvSpPr>
        <p:spPr bwMode="auto">
          <a:xfrm>
            <a:off x="2851165" y="3692451"/>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F5DA8347-3890-7340-863F-C9D627E5266A}"/>
              </a:ext>
            </a:extLst>
          </p:cNvPr>
          <p:cNvGrpSpPr/>
          <p:nvPr/>
        </p:nvGrpSpPr>
        <p:grpSpPr>
          <a:xfrm>
            <a:off x="1377477" y="2105677"/>
            <a:ext cx="2756613" cy="1756461"/>
            <a:chOff x="3698473" y="2845613"/>
            <a:chExt cx="2586994" cy="1756461"/>
          </a:xfrm>
        </p:grpSpPr>
        <p:cxnSp>
          <p:nvCxnSpPr>
            <p:cNvPr id="5" name="Straight Connector 4">
              <a:extLst>
                <a:ext uri="{FF2B5EF4-FFF2-40B4-BE49-F238E27FC236}">
                  <a16:creationId xmlns:a16="http://schemas.microsoft.com/office/drawing/2014/main" id="{A28CC949-8AEB-EE45-BDD8-E3A796C54F4B}"/>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01E167DD-83B8-E24B-975D-28554788144A}"/>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5707CB1E-C032-BE4B-9999-3F49A75878FC}"/>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FD503210-6745-BC4F-AB0C-99BED75BE0F5}"/>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14" name="Group 13">
            <a:extLst>
              <a:ext uri="{FF2B5EF4-FFF2-40B4-BE49-F238E27FC236}">
                <a16:creationId xmlns:a16="http://schemas.microsoft.com/office/drawing/2014/main" id="{032C7747-6F13-FE4A-9332-A6DBF43CE1BB}"/>
              </a:ext>
            </a:extLst>
          </p:cNvPr>
          <p:cNvGrpSpPr/>
          <p:nvPr/>
        </p:nvGrpSpPr>
        <p:grpSpPr>
          <a:xfrm>
            <a:off x="3796757" y="3490103"/>
            <a:ext cx="259200" cy="321409"/>
            <a:chOff x="5466678" y="3680679"/>
            <a:chExt cx="259200" cy="321409"/>
          </a:xfrm>
        </p:grpSpPr>
        <p:sp>
          <p:nvSpPr>
            <p:cNvPr id="15" name="Text Box 152">
              <a:extLst>
                <a:ext uri="{FF2B5EF4-FFF2-40B4-BE49-F238E27FC236}">
                  <a16:creationId xmlns:a16="http://schemas.microsoft.com/office/drawing/2014/main" id="{27555722-21EE-8745-A70F-9EB52568B4CF}"/>
                </a:ext>
              </a:extLst>
            </p:cNvPr>
            <p:cNvSpPr txBox="1">
              <a:spLocks noChangeArrowheads="1"/>
            </p:cNvSpPr>
            <p:nvPr/>
          </p:nvSpPr>
          <p:spPr bwMode="auto">
            <a:xfrm>
              <a:off x="5466678" y="3716070"/>
              <a:ext cx="170438" cy="235006"/>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44D6A11-7FFD-0B46-B5CE-1E9F18C37668}"/>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17" name="Text Box 5">
            <a:extLst>
              <a:ext uri="{FF2B5EF4-FFF2-40B4-BE49-F238E27FC236}">
                <a16:creationId xmlns:a16="http://schemas.microsoft.com/office/drawing/2014/main" id="{970BC9FA-9872-E546-99A4-1A67AA999B00}"/>
              </a:ext>
            </a:extLst>
          </p:cNvPr>
          <p:cNvSpPr txBox="1"/>
          <p:nvPr/>
        </p:nvSpPr>
        <p:spPr>
          <a:xfrm>
            <a:off x="1755017" y="2255416"/>
            <a:ext cx="1033145" cy="239096"/>
          </a:xfrm>
          <a:prstGeom prst="rect">
            <a:avLst/>
          </a:prstGeom>
          <a:noFill/>
          <a:ln w="12700">
            <a:solidFill>
              <a:srgbClr val="FF0000"/>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8" name="Oval 17">
            <a:extLst>
              <a:ext uri="{FF2B5EF4-FFF2-40B4-BE49-F238E27FC236}">
                <a16:creationId xmlns:a16="http://schemas.microsoft.com/office/drawing/2014/main" id="{04A889CA-B2B2-554C-BA42-BEDAC084C826}"/>
              </a:ext>
            </a:extLst>
          </p:cNvPr>
          <p:cNvSpPr/>
          <p:nvPr/>
        </p:nvSpPr>
        <p:spPr>
          <a:xfrm>
            <a:off x="2174018" y="294161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A9C7E1-D735-314A-BE58-07A1BD98244C}"/>
              </a:ext>
            </a:extLst>
          </p:cNvPr>
          <p:cNvSpPr/>
          <p:nvPr/>
        </p:nvSpPr>
        <p:spPr>
          <a:xfrm>
            <a:off x="1608314" y="2075363"/>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2E3504-3E3D-8848-B219-358D18A528BE}"/>
              </a:ext>
            </a:extLst>
          </p:cNvPr>
          <p:cNvSpPr/>
          <p:nvPr/>
        </p:nvSpPr>
        <p:spPr>
          <a:xfrm>
            <a:off x="3172475" y="382121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238CF5-47C3-2342-9861-4A21150EC0F8}"/>
              </a:ext>
            </a:extLst>
          </p:cNvPr>
          <p:cNvSpPr/>
          <p:nvPr/>
        </p:nvSpPr>
        <p:spPr>
          <a:xfrm>
            <a:off x="2669337" y="337823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5">
            <a:extLst>
              <a:ext uri="{FF2B5EF4-FFF2-40B4-BE49-F238E27FC236}">
                <a16:creationId xmlns:a16="http://schemas.microsoft.com/office/drawing/2014/main" id="{10938B6C-7850-4D4F-B8D6-D5CAA2A00083}"/>
              </a:ext>
            </a:extLst>
          </p:cNvPr>
          <p:cNvSpPr txBox="1"/>
          <p:nvPr/>
        </p:nvSpPr>
        <p:spPr>
          <a:xfrm>
            <a:off x="1752766" y="1430498"/>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48" name="Text Box 137">
            <a:extLst>
              <a:ext uri="{FF2B5EF4-FFF2-40B4-BE49-F238E27FC236}">
                <a16:creationId xmlns:a16="http://schemas.microsoft.com/office/drawing/2014/main" id="{8416C69A-E25C-B24B-9165-0F70E12D2745}"/>
              </a:ext>
            </a:extLst>
          </p:cNvPr>
          <p:cNvSpPr txBox="1">
            <a:spLocks noChangeArrowheads="1"/>
          </p:cNvSpPr>
          <p:nvPr/>
        </p:nvSpPr>
        <p:spPr bwMode="auto">
          <a:xfrm>
            <a:off x="2267746" y="2665930"/>
            <a:ext cx="510540" cy="23945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Text Box 140">
            <a:extLst>
              <a:ext uri="{FF2B5EF4-FFF2-40B4-BE49-F238E27FC236}">
                <a16:creationId xmlns:a16="http://schemas.microsoft.com/office/drawing/2014/main" id="{45BBF7D8-587E-5749-83E4-DD926147F864}"/>
              </a:ext>
            </a:extLst>
          </p:cNvPr>
          <p:cNvSpPr txBox="1">
            <a:spLocks noChangeArrowheads="1"/>
          </p:cNvSpPr>
          <p:nvPr/>
        </p:nvSpPr>
        <p:spPr bwMode="auto">
          <a:xfrm>
            <a:off x="2793849" y="2667969"/>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Text Box 140">
            <a:extLst>
              <a:ext uri="{FF2B5EF4-FFF2-40B4-BE49-F238E27FC236}">
                <a16:creationId xmlns:a16="http://schemas.microsoft.com/office/drawing/2014/main" id="{154A4668-D833-F941-82EC-9116279FDA5E}"/>
              </a:ext>
            </a:extLst>
          </p:cNvPr>
          <p:cNvSpPr txBox="1">
            <a:spLocks noChangeArrowheads="1"/>
          </p:cNvSpPr>
          <p:nvPr/>
        </p:nvSpPr>
        <p:spPr bwMode="auto">
          <a:xfrm>
            <a:off x="2804047" y="2255282"/>
            <a:ext cx="510540" cy="240268"/>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AAD5A5C2-CFF5-F94F-BD49-3A497093CDD6}"/>
              </a:ext>
            </a:extLst>
          </p:cNvPr>
          <p:cNvGrpSpPr/>
          <p:nvPr/>
        </p:nvGrpSpPr>
        <p:grpSpPr>
          <a:xfrm>
            <a:off x="2255358" y="2553519"/>
            <a:ext cx="522767" cy="351606"/>
            <a:chOff x="2331771" y="1833400"/>
            <a:chExt cx="522767" cy="351606"/>
          </a:xfrm>
        </p:grpSpPr>
        <p:sp>
          <p:nvSpPr>
            <p:cNvPr id="31" name="Up Arrow 30">
              <a:extLst>
                <a:ext uri="{FF2B5EF4-FFF2-40B4-BE49-F238E27FC236}">
                  <a16:creationId xmlns:a16="http://schemas.microsoft.com/office/drawing/2014/main" id="{039B66F6-5A0E-2A4C-B668-AE81B9AA5B41}"/>
                </a:ext>
              </a:extLst>
            </p:cNvPr>
            <p:cNvSpPr/>
            <p:nvPr/>
          </p:nvSpPr>
          <p:spPr>
            <a:xfrm>
              <a:off x="2500084" y="1833400"/>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2" name="Text Box 137">
              <a:extLst>
                <a:ext uri="{FF2B5EF4-FFF2-40B4-BE49-F238E27FC236}">
                  <a16:creationId xmlns:a16="http://schemas.microsoft.com/office/drawing/2014/main" id="{7E636E42-6882-BA41-BA35-8C0A2F323DBC}"/>
                </a:ext>
              </a:extLst>
            </p:cNvPr>
            <p:cNvSpPr txBox="1">
              <a:spLocks noChangeArrowheads="1"/>
            </p:cNvSpPr>
            <p:nvPr/>
          </p:nvSpPr>
          <p:spPr bwMode="auto">
            <a:xfrm>
              <a:off x="2331771" y="1939489"/>
              <a:ext cx="522767" cy="245517"/>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26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8" name="Text Box 669">
            <a:extLst>
              <a:ext uri="{FF2B5EF4-FFF2-40B4-BE49-F238E27FC236}">
                <a16:creationId xmlns:a16="http://schemas.microsoft.com/office/drawing/2014/main" id="{E62AE932-873A-674B-B8EB-C4CCD0DB9754}"/>
              </a:ext>
            </a:extLst>
          </p:cNvPr>
          <p:cNvSpPr txBox="1">
            <a:spLocks noChangeArrowheads="1"/>
          </p:cNvSpPr>
          <p:nvPr/>
        </p:nvSpPr>
        <p:spPr bwMode="auto">
          <a:xfrm>
            <a:off x="1766968" y="1783639"/>
            <a:ext cx="511175" cy="23867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9" name="Text Box 140">
            <a:extLst>
              <a:ext uri="{FF2B5EF4-FFF2-40B4-BE49-F238E27FC236}">
                <a16:creationId xmlns:a16="http://schemas.microsoft.com/office/drawing/2014/main" id="{D719C1B4-C527-D944-84E9-A9DE0F092B8E}"/>
              </a:ext>
            </a:extLst>
          </p:cNvPr>
          <p:cNvSpPr txBox="1">
            <a:spLocks noChangeArrowheads="1"/>
          </p:cNvSpPr>
          <p:nvPr/>
        </p:nvSpPr>
        <p:spPr bwMode="auto">
          <a:xfrm>
            <a:off x="2781788" y="3123223"/>
            <a:ext cx="520212" cy="242831"/>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Text Box 140">
            <a:extLst>
              <a:ext uri="{FF2B5EF4-FFF2-40B4-BE49-F238E27FC236}">
                <a16:creationId xmlns:a16="http://schemas.microsoft.com/office/drawing/2014/main" id="{85C62718-0F5E-1F41-B07D-5A6501C95EE1}"/>
              </a:ext>
            </a:extLst>
          </p:cNvPr>
          <p:cNvSpPr txBox="1">
            <a:spLocks noChangeArrowheads="1"/>
          </p:cNvSpPr>
          <p:nvPr/>
        </p:nvSpPr>
        <p:spPr bwMode="auto">
          <a:xfrm>
            <a:off x="3305435" y="3123306"/>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Text Box 140">
            <a:extLst>
              <a:ext uri="{FF2B5EF4-FFF2-40B4-BE49-F238E27FC236}">
                <a16:creationId xmlns:a16="http://schemas.microsoft.com/office/drawing/2014/main" id="{E4E2B3F8-33D6-A341-B1F1-56E1B3A4B078}"/>
              </a:ext>
            </a:extLst>
          </p:cNvPr>
          <p:cNvSpPr txBox="1">
            <a:spLocks noChangeArrowheads="1"/>
          </p:cNvSpPr>
          <p:nvPr/>
        </p:nvSpPr>
        <p:spPr bwMode="auto">
          <a:xfrm>
            <a:off x="3286217" y="3521084"/>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F299417D-B66E-8B42-8757-F27DF55EC0D8}"/>
              </a:ext>
            </a:extLst>
          </p:cNvPr>
          <p:cNvGrpSpPr/>
          <p:nvPr/>
        </p:nvGrpSpPr>
        <p:grpSpPr>
          <a:xfrm>
            <a:off x="3286217" y="3413682"/>
            <a:ext cx="510540" cy="351509"/>
            <a:chOff x="6942082" y="2638281"/>
            <a:chExt cx="510540" cy="351509"/>
          </a:xfrm>
        </p:grpSpPr>
        <p:sp>
          <p:nvSpPr>
            <p:cNvPr id="37" name="Up Arrow 36">
              <a:extLst>
                <a:ext uri="{FF2B5EF4-FFF2-40B4-BE49-F238E27FC236}">
                  <a16:creationId xmlns:a16="http://schemas.microsoft.com/office/drawing/2014/main" id="{882159CF-A545-EB4A-ACD7-88E279325688}"/>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8" name="Text Box 137">
              <a:extLst>
                <a:ext uri="{FF2B5EF4-FFF2-40B4-BE49-F238E27FC236}">
                  <a16:creationId xmlns:a16="http://schemas.microsoft.com/office/drawing/2014/main" id="{CBB9394D-1652-8B45-97BF-D03EBA525D8A}"/>
                </a:ext>
              </a:extLst>
            </p:cNvPr>
            <p:cNvSpPr txBox="1">
              <a:spLocks noChangeArrowheads="1"/>
            </p:cNvSpPr>
            <p:nvPr/>
          </p:nvSpPr>
          <p:spPr bwMode="auto">
            <a:xfrm>
              <a:off x="6942082" y="2744370"/>
              <a:ext cx="510540" cy="245420"/>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B1FBB5C3-4DBE-834C-8174-1B54AC88BF8E}"/>
              </a:ext>
            </a:extLst>
          </p:cNvPr>
          <p:cNvGrpSpPr/>
          <p:nvPr/>
        </p:nvGrpSpPr>
        <p:grpSpPr>
          <a:xfrm>
            <a:off x="2770139" y="3011714"/>
            <a:ext cx="531861" cy="354340"/>
            <a:chOff x="6942082" y="2638281"/>
            <a:chExt cx="531861" cy="354340"/>
          </a:xfrm>
        </p:grpSpPr>
        <p:sp>
          <p:nvSpPr>
            <p:cNvPr id="34" name="Up Arrow 33">
              <a:extLst>
                <a:ext uri="{FF2B5EF4-FFF2-40B4-BE49-F238E27FC236}">
                  <a16:creationId xmlns:a16="http://schemas.microsoft.com/office/drawing/2014/main" id="{86B50575-C785-0E4C-BD9E-B04DF56EE241}"/>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5" name="Text Box 137">
              <a:extLst>
                <a:ext uri="{FF2B5EF4-FFF2-40B4-BE49-F238E27FC236}">
                  <a16:creationId xmlns:a16="http://schemas.microsoft.com/office/drawing/2014/main" id="{A8126A83-665E-7A4D-A507-367BE609F867}"/>
                </a:ext>
              </a:extLst>
            </p:cNvPr>
            <p:cNvSpPr txBox="1">
              <a:spLocks noChangeArrowheads="1"/>
            </p:cNvSpPr>
            <p:nvPr/>
          </p:nvSpPr>
          <p:spPr bwMode="auto">
            <a:xfrm>
              <a:off x="6942082" y="2744370"/>
              <a:ext cx="531861" cy="248251"/>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5" name="Rectangle 74">
            <a:extLst>
              <a:ext uri="{FF2B5EF4-FFF2-40B4-BE49-F238E27FC236}">
                <a16:creationId xmlns:a16="http://schemas.microsoft.com/office/drawing/2014/main" id="{2B724549-A3F7-5B42-954F-139C5EA2DF87}"/>
              </a:ext>
            </a:extLst>
          </p:cNvPr>
          <p:cNvSpPr/>
          <p:nvPr/>
        </p:nvSpPr>
        <p:spPr>
          <a:xfrm>
            <a:off x="5356843" y="1675021"/>
            <a:ext cx="3566626" cy="3000821"/>
          </a:xfrm>
          <a:prstGeom prst="rect">
            <a:avLst/>
          </a:prstGeom>
        </p:spPr>
        <p:txBody>
          <a:bodyPr wrap="square">
            <a:spAutoFit/>
          </a:bodyPr>
          <a:lstStyle/>
          <a:p>
            <a:pPr marL="285750" indent="-285750">
              <a:spcAft>
                <a:spcPts val="1800"/>
              </a:spcAft>
              <a:buFont typeface="Arial" charset="0"/>
              <a:buChar char="•"/>
            </a:pPr>
            <a:r>
              <a:rPr lang="en-GB" sz="1200" i="1" dirty="0">
                <a:latin typeface="Times New Roman" charset="0"/>
                <a:ea typeface="Times New Roman" charset="0"/>
                <a:cs typeface="Times New Roman" charset="0"/>
              </a:rPr>
              <a:t>Requests </a:t>
            </a:r>
            <a:r>
              <a:rPr lang="en-GB" sz="1200" dirty="0">
                <a:latin typeface="Times New Roman" charset="0"/>
                <a:ea typeface="Times New Roman" charset="0"/>
                <a:cs typeface="Times New Roman" charset="0"/>
              </a:rPr>
              <a:t>those Parties whose INDC </a:t>
            </a:r>
            <a:r>
              <a:rPr lang="is-IS" sz="1200" dirty="0">
                <a:latin typeface="Times New Roman" charset="0"/>
                <a:ea typeface="Times New Roman" charset="0"/>
                <a:cs typeface="Times New Roman" charset="0"/>
              </a:rPr>
              <a:t>… </a:t>
            </a:r>
            <a:r>
              <a:rPr lang="en-GB" sz="1200" dirty="0">
                <a:latin typeface="Times New Roman" charset="0"/>
                <a:ea typeface="Times New Roman" charset="0"/>
                <a:cs typeface="Times New Roman" charset="0"/>
              </a:rPr>
              <a:t>contains a time frame up to 2025 to communicate by </a:t>
            </a:r>
            <a:r>
              <a:rPr lang="en-GB" sz="1200" b="1" i="1" dirty="0">
                <a:solidFill>
                  <a:srgbClr val="FF0000"/>
                </a:solidFill>
                <a:latin typeface="Times New Roman" charset="0"/>
                <a:ea typeface="Times New Roman" charset="0"/>
                <a:cs typeface="Times New Roman" charset="0"/>
              </a:rPr>
              <a:t>2020</a:t>
            </a:r>
            <a:r>
              <a:rPr lang="en-GB" sz="1200" dirty="0">
                <a:latin typeface="Times New Roman" charset="0"/>
                <a:ea typeface="Times New Roman" charset="0"/>
                <a:cs typeface="Times New Roman" charset="0"/>
              </a:rPr>
              <a:t> </a:t>
            </a:r>
            <a:r>
              <a:rPr lang="en-GB" sz="1200" b="1" i="1" dirty="0">
                <a:latin typeface="Times New Roman" charset="0"/>
                <a:ea typeface="Times New Roman" charset="0"/>
                <a:cs typeface="Times New Roman" charset="0"/>
              </a:rPr>
              <a:t>a new nationally determined contribution </a:t>
            </a:r>
            <a:r>
              <a:rPr lang="en-GB" sz="1200" dirty="0">
                <a:latin typeface="Times New Roman" charset="0"/>
                <a:ea typeface="Times New Roman" charset="0"/>
                <a:cs typeface="Times New Roman" charset="0"/>
              </a:rPr>
              <a:t>and to do so every five years thereafter </a:t>
            </a:r>
            <a:r>
              <a:rPr lang="is-IS" sz="1200" dirty="0">
                <a:latin typeface="Times New Roman" charset="0"/>
                <a:ea typeface="Times New Roman" charset="0"/>
                <a:cs typeface="Times New Roman" charset="0"/>
              </a:rPr>
              <a:t>…</a:t>
            </a:r>
            <a:r>
              <a:rPr lang="en-GB" sz="1200" dirty="0">
                <a:latin typeface="Times New Roman" charset="0"/>
                <a:ea typeface="Times New Roman" charset="0"/>
                <a:cs typeface="Times New Roman" charset="0"/>
              </a:rPr>
              <a:t>;[</a:t>
            </a:r>
            <a:r>
              <a:rPr lang="en-GB" sz="1200" dirty="0">
                <a:ea typeface="Calibri" panose="020F0502020204030204" pitchFamily="34" charset="0"/>
              </a:rPr>
              <a:t>§ 23]</a:t>
            </a:r>
          </a:p>
          <a:p>
            <a:pPr marL="285750" indent="-285750">
              <a:spcAft>
                <a:spcPts val="1800"/>
              </a:spcAft>
              <a:buFont typeface="Arial" charset="0"/>
              <a:buChar char="•"/>
            </a:pPr>
            <a:r>
              <a:rPr lang="en-GB" sz="1200" i="1" dirty="0">
                <a:latin typeface="Times New Roman" charset="0"/>
                <a:ea typeface="Times New Roman" charset="0"/>
                <a:cs typeface="Times New Roman" charset="0"/>
              </a:rPr>
              <a:t>Requests </a:t>
            </a:r>
            <a:r>
              <a:rPr lang="en-GB" sz="1200" dirty="0">
                <a:latin typeface="Times New Roman" charset="0"/>
                <a:ea typeface="Times New Roman" charset="0"/>
                <a:cs typeface="Times New Roman" charset="0"/>
              </a:rPr>
              <a:t>those Parties whose INDC </a:t>
            </a:r>
            <a:r>
              <a:rPr lang="is-IS" sz="1200" dirty="0">
                <a:latin typeface="Times New Roman" charset="0"/>
                <a:ea typeface="Times New Roman" charset="0"/>
                <a:cs typeface="Times New Roman" charset="0"/>
              </a:rPr>
              <a:t>… </a:t>
            </a:r>
            <a:r>
              <a:rPr lang="en-GB" sz="1200" dirty="0">
                <a:latin typeface="Times New Roman" charset="0"/>
                <a:ea typeface="Times New Roman" charset="0"/>
                <a:cs typeface="Times New Roman" charset="0"/>
              </a:rPr>
              <a:t>contains a time frame up to 2030 to </a:t>
            </a:r>
            <a:r>
              <a:rPr lang="en-GB" sz="1200" b="1" i="1" dirty="0">
                <a:latin typeface="Times New Roman" charset="0"/>
                <a:ea typeface="Times New Roman" charset="0"/>
                <a:cs typeface="Times New Roman" charset="0"/>
              </a:rPr>
              <a:t>communicate or update </a:t>
            </a:r>
            <a:r>
              <a:rPr lang="en-GB" sz="1200" dirty="0">
                <a:latin typeface="Times New Roman" charset="0"/>
                <a:ea typeface="Times New Roman" charset="0"/>
                <a:cs typeface="Times New Roman" charset="0"/>
              </a:rPr>
              <a:t>by </a:t>
            </a:r>
            <a:r>
              <a:rPr lang="en-GB" sz="1200" b="1" i="1" dirty="0">
                <a:solidFill>
                  <a:srgbClr val="FF0000"/>
                </a:solidFill>
                <a:latin typeface="Times New Roman" charset="0"/>
                <a:ea typeface="Times New Roman" charset="0"/>
                <a:cs typeface="Times New Roman" charset="0"/>
              </a:rPr>
              <a:t>2020</a:t>
            </a:r>
            <a:r>
              <a:rPr lang="en-GB" sz="1200" dirty="0">
                <a:latin typeface="Times New Roman" charset="0"/>
                <a:ea typeface="Times New Roman" charset="0"/>
                <a:cs typeface="Times New Roman" charset="0"/>
              </a:rPr>
              <a:t> these contributions and to do so every five years thereafter </a:t>
            </a:r>
            <a:r>
              <a:rPr lang="is-IS" sz="1200" dirty="0">
                <a:latin typeface="Times New Roman" charset="0"/>
                <a:ea typeface="Times New Roman" charset="0"/>
                <a:cs typeface="Times New Roman" charset="0"/>
              </a:rPr>
              <a:t>…</a:t>
            </a:r>
            <a:r>
              <a:rPr lang="en-GB" sz="1200" dirty="0">
                <a:latin typeface="Times New Roman" charset="0"/>
                <a:ea typeface="Times New Roman" charset="0"/>
                <a:cs typeface="Times New Roman" charset="0"/>
              </a:rPr>
              <a:t>;[</a:t>
            </a:r>
            <a:r>
              <a:rPr lang="en-GB" sz="1200" dirty="0">
                <a:ea typeface="Calibri" panose="020F0502020204030204" pitchFamily="34" charset="0"/>
              </a:rPr>
              <a:t>§ 24]</a:t>
            </a:r>
            <a:endParaRPr lang="en-US" sz="1200" i="1" dirty="0"/>
          </a:p>
          <a:p>
            <a:pPr marL="284163" indent="-284163">
              <a:spcAft>
                <a:spcPts val="1800"/>
              </a:spcAft>
              <a:buFont typeface="Arial" charset="0"/>
              <a:buChar char="•"/>
            </a:pPr>
            <a:r>
              <a:rPr lang="en-US" sz="1200" i="1" dirty="0"/>
              <a:t>Requests</a:t>
            </a:r>
            <a:r>
              <a:rPr lang="en-US" sz="1200" dirty="0"/>
              <a:t> </a:t>
            </a:r>
            <a:r>
              <a:rPr lang="en-US" sz="1200" b="1" i="1" dirty="0"/>
              <a:t>all Parties in </a:t>
            </a:r>
            <a:r>
              <a:rPr lang="en-US" sz="1200" b="1" i="1" dirty="0">
                <a:solidFill>
                  <a:srgbClr val="FF0000"/>
                </a:solidFill>
              </a:rPr>
              <a:t>2025 </a:t>
            </a:r>
            <a:r>
              <a:rPr lang="en-US" sz="1200" b="1" i="1" dirty="0"/>
              <a:t>to</a:t>
            </a:r>
            <a:r>
              <a:rPr lang="en-US" sz="1200" b="1" i="1" dirty="0">
                <a:solidFill>
                  <a:srgbClr val="FF0000"/>
                </a:solidFill>
              </a:rPr>
              <a:t> </a:t>
            </a:r>
            <a:r>
              <a:rPr lang="en-US" sz="1200" b="1" i="1" dirty="0">
                <a:solidFill>
                  <a:srgbClr val="000000"/>
                </a:solidFill>
              </a:rPr>
              <a:t>update their 2030 NDC, </a:t>
            </a:r>
          </a:p>
          <a:p>
            <a:pPr marL="284163" indent="-284163">
              <a:spcAft>
                <a:spcPts val="1800"/>
              </a:spcAft>
              <a:buFont typeface="Arial" charset="0"/>
              <a:buChar char="•"/>
            </a:pPr>
            <a:r>
              <a:rPr lang="en-US" sz="1200" b="1" i="1" dirty="0">
                <a:solidFill>
                  <a:srgbClr val="000000"/>
                </a:solidFill>
              </a:rPr>
              <a:t>and communicate an indicative 2035 ND</a:t>
            </a:r>
            <a:r>
              <a:rPr lang="en-US" sz="1200" b="1" i="1" dirty="0"/>
              <a:t>C</a:t>
            </a:r>
            <a:r>
              <a:rPr lang="en-US" sz="1200" dirty="0"/>
              <a:t>, and to do so every five years thereafter.</a:t>
            </a:r>
          </a:p>
        </p:txBody>
      </p:sp>
      <p:grpSp>
        <p:nvGrpSpPr>
          <p:cNvPr id="82" name="Group 81">
            <a:extLst>
              <a:ext uri="{FF2B5EF4-FFF2-40B4-BE49-F238E27FC236}">
                <a16:creationId xmlns:a16="http://schemas.microsoft.com/office/drawing/2014/main" id="{2DDFEACB-FD01-284C-8AFE-B5314C047C6C}"/>
              </a:ext>
            </a:extLst>
          </p:cNvPr>
          <p:cNvGrpSpPr/>
          <p:nvPr/>
        </p:nvGrpSpPr>
        <p:grpSpPr>
          <a:xfrm>
            <a:off x="920552" y="4203226"/>
            <a:ext cx="962545" cy="307777"/>
            <a:chOff x="1121402" y="4513302"/>
            <a:chExt cx="962545" cy="307777"/>
          </a:xfrm>
        </p:grpSpPr>
        <p:sp>
          <p:nvSpPr>
            <p:cNvPr id="69" name="Text Box 137">
              <a:extLst>
                <a:ext uri="{FF2B5EF4-FFF2-40B4-BE49-F238E27FC236}">
                  <a16:creationId xmlns:a16="http://schemas.microsoft.com/office/drawing/2014/main" id="{7A6ABE3B-12A0-7048-A08B-7973BFD3D5AA}"/>
                </a:ext>
              </a:extLst>
            </p:cNvPr>
            <p:cNvSpPr txBox="1">
              <a:spLocks noChangeArrowheads="1"/>
            </p:cNvSpPr>
            <p:nvPr/>
          </p:nvSpPr>
          <p:spPr bwMode="auto">
            <a:xfrm>
              <a:off x="1121402" y="4557469"/>
              <a:ext cx="270608"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EC74BD20-8F05-C645-AB89-C45A84BE07DD}"/>
                </a:ext>
              </a:extLst>
            </p:cNvPr>
            <p:cNvSpPr txBox="1"/>
            <p:nvPr/>
          </p:nvSpPr>
          <p:spPr>
            <a:xfrm>
              <a:off x="1384717" y="4513302"/>
              <a:ext cx="699230" cy="307777"/>
            </a:xfrm>
            <a:prstGeom prst="rect">
              <a:avLst/>
            </a:prstGeom>
            <a:noFill/>
          </p:spPr>
          <p:txBody>
            <a:bodyPr wrap="none" rtlCol="0">
              <a:spAutoFit/>
            </a:bodyPr>
            <a:lstStyle/>
            <a:p>
              <a:r>
                <a:rPr lang="en-US" sz="1400" dirty="0"/>
                <a:t>= fixed</a:t>
              </a:r>
            </a:p>
          </p:txBody>
        </p:sp>
      </p:grpSp>
      <p:grpSp>
        <p:nvGrpSpPr>
          <p:cNvPr id="83" name="Group 82">
            <a:extLst>
              <a:ext uri="{FF2B5EF4-FFF2-40B4-BE49-F238E27FC236}">
                <a16:creationId xmlns:a16="http://schemas.microsoft.com/office/drawing/2014/main" id="{BBCD6895-DF64-0246-BEA7-26E886B89FB8}"/>
              </a:ext>
            </a:extLst>
          </p:cNvPr>
          <p:cNvGrpSpPr/>
          <p:nvPr/>
        </p:nvGrpSpPr>
        <p:grpSpPr>
          <a:xfrm>
            <a:off x="3489152" y="4196485"/>
            <a:ext cx="1773259" cy="366056"/>
            <a:chOff x="2335402" y="4455023"/>
            <a:chExt cx="1773259" cy="366056"/>
          </a:xfrm>
        </p:grpSpPr>
        <p:grpSp>
          <p:nvGrpSpPr>
            <p:cNvPr id="74" name="Group 73">
              <a:extLst>
                <a:ext uri="{FF2B5EF4-FFF2-40B4-BE49-F238E27FC236}">
                  <a16:creationId xmlns:a16="http://schemas.microsoft.com/office/drawing/2014/main" id="{A2AB0284-6217-9449-BC89-253AAA357B33}"/>
                </a:ext>
              </a:extLst>
            </p:cNvPr>
            <p:cNvGrpSpPr/>
            <p:nvPr/>
          </p:nvGrpSpPr>
          <p:grpSpPr>
            <a:xfrm>
              <a:off x="2335402" y="4455023"/>
              <a:ext cx="275733" cy="341784"/>
              <a:chOff x="3125133" y="4339713"/>
              <a:chExt cx="275733" cy="341784"/>
            </a:xfrm>
          </p:grpSpPr>
          <p:sp>
            <p:nvSpPr>
              <p:cNvPr id="71" name="Up Arrow 70">
                <a:extLst>
                  <a:ext uri="{FF2B5EF4-FFF2-40B4-BE49-F238E27FC236}">
                    <a16:creationId xmlns:a16="http://schemas.microsoft.com/office/drawing/2014/main" id="{FA403E3D-2046-D941-B0EC-88452CCF455B}"/>
                  </a:ext>
                </a:extLst>
              </p:cNvPr>
              <p:cNvSpPr/>
              <p:nvPr/>
            </p:nvSpPr>
            <p:spPr>
              <a:xfrm>
                <a:off x="3204969" y="4339713"/>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72" name="Text Box 137">
                <a:extLst>
                  <a:ext uri="{FF2B5EF4-FFF2-40B4-BE49-F238E27FC236}">
                    <a16:creationId xmlns:a16="http://schemas.microsoft.com/office/drawing/2014/main" id="{3C2D7EEF-FF7F-384B-BE83-30FA8F0B11DF}"/>
                  </a:ext>
                </a:extLst>
              </p:cNvPr>
              <p:cNvSpPr txBox="1">
                <a:spLocks noChangeArrowheads="1"/>
              </p:cNvSpPr>
              <p:nvPr/>
            </p:nvSpPr>
            <p:spPr bwMode="auto">
              <a:xfrm>
                <a:off x="3125133" y="4438292"/>
                <a:ext cx="275733"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7" name="TextBox 76">
              <a:extLst>
                <a:ext uri="{FF2B5EF4-FFF2-40B4-BE49-F238E27FC236}">
                  <a16:creationId xmlns:a16="http://schemas.microsoft.com/office/drawing/2014/main" id="{612F4274-B0F5-2440-9401-2684BE1CFBD4}"/>
                </a:ext>
              </a:extLst>
            </p:cNvPr>
            <p:cNvSpPr txBox="1"/>
            <p:nvPr/>
          </p:nvSpPr>
          <p:spPr>
            <a:xfrm>
              <a:off x="2611135" y="4513302"/>
              <a:ext cx="1497526" cy="307777"/>
            </a:xfrm>
            <a:prstGeom prst="rect">
              <a:avLst/>
            </a:prstGeom>
            <a:noFill/>
          </p:spPr>
          <p:txBody>
            <a:bodyPr wrap="none" rtlCol="0">
              <a:spAutoFit/>
            </a:bodyPr>
            <a:lstStyle/>
            <a:p>
              <a:r>
                <a:rPr lang="en-US" sz="1400" dirty="0"/>
                <a:t>= updated &amp; fixed</a:t>
              </a:r>
            </a:p>
          </p:txBody>
        </p:sp>
      </p:grpSp>
      <p:grpSp>
        <p:nvGrpSpPr>
          <p:cNvPr id="84" name="Group 83">
            <a:extLst>
              <a:ext uri="{FF2B5EF4-FFF2-40B4-BE49-F238E27FC236}">
                <a16:creationId xmlns:a16="http://schemas.microsoft.com/office/drawing/2014/main" id="{6F1208D5-102B-5C4E-8F22-AF6889A335E9}"/>
              </a:ext>
            </a:extLst>
          </p:cNvPr>
          <p:cNvGrpSpPr/>
          <p:nvPr/>
        </p:nvGrpSpPr>
        <p:grpSpPr>
          <a:xfrm>
            <a:off x="2098149" y="4215803"/>
            <a:ext cx="1267341" cy="307777"/>
            <a:chOff x="3731822" y="4513302"/>
            <a:chExt cx="1267341" cy="307777"/>
          </a:xfrm>
        </p:grpSpPr>
        <p:sp>
          <p:nvSpPr>
            <p:cNvPr id="73" name="Text Box 140">
              <a:extLst>
                <a:ext uri="{FF2B5EF4-FFF2-40B4-BE49-F238E27FC236}">
                  <a16:creationId xmlns:a16="http://schemas.microsoft.com/office/drawing/2014/main" id="{3621F161-1C64-1140-BB5D-0B557E42D064}"/>
                </a:ext>
              </a:extLst>
            </p:cNvPr>
            <p:cNvSpPr txBox="1">
              <a:spLocks noChangeArrowheads="1"/>
            </p:cNvSpPr>
            <p:nvPr/>
          </p:nvSpPr>
          <p:spPr bwMode="auto">
            <a:xfrm>
              <a:off x="3731822" y="4553724"/>
              <a:ext cx="282114"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 name="TextBox 77">
              <a:extLst>
                <a:ext uri="{FF2B5EF4-FFF2-40B4-BE49-F238E27FC236}">
                  <a16:creationId xmlns:a16="http://schemas.microsoft.com/office/drawing/2014/main" id="{BE000473-C314-854A-AE06-070F386C1217}"/>
                </a:ext>
              </a:extLst>
            </p:cNvPr>
            <p:cNvSpPr txBox="1"/>
            <p:nvPr/>
          </p:nvSpPr>
          <p:spPr>
            <a:xfrm>
              <a:off x="4009790" y="4513302"/>
              <a:ext cx="989373" cy="307777"/>
            </a:xfrm>
            <a:prstGeom prst="rect">
              <a:avLst/>
            </a:prstGeom>
            <a:noFill/>
          </p:spPr>
          <p:txBody>
            <a:bodyPr wrap="none" rtlCol="0">
              <a:spAutoFit/>
            </a:bodyPr>
            <a:lstStyle/>
            <a:p>
              <a:r>
                <a:rPr lang="en-US" sz="1400" dirty="0"/>
                <a:t>= indicated</a:t>
              </a:r>
            </a:p>
          </p:txBody>
        </p:sp>
      </p:grpSp>
      <p:sp>
        <p:nvSpPr>
          <p:cNvPr id="85" name="Rectangle 1">
            <a:extLst>
              <a:ext uri="{FF2B5EF4-FFF2-40B4-BE49-F238E27FC236}">
                <a16:creationId xmlns:a16="http://schemas.microsoft.com/office/drawing/2014/main" id="{058DD75A-06A1-B44D-B951-D783D2CDCA7B}"/>
              </a:ext>
            </a:extLst>
          </p:cNvPr>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Oxford Climate Policy</a:t>
            </a:r>
          </a:p>
        </p:txBody>
      </p:sp>
      <p:grpSp>
        <p:nvGrpSpPr>
          <p:cNvPr id="113" name="Group 112">
            <a:extLst>
              <a:ext uri="{FF2B5EF4-FFF2-40B4-BE49-F238E27FC236}">
                <a16:creationId xmlns:a16="http://schemas.microsoft.com/office/drawing/2014/main" id="{349B7477-282B-1D48-9690-A1E8C328E25F}"/>
              </a:ext>
            </a:extLst>
          </p:cNvPr>
          <p:cNvGrpSpPr/>
          <p:nvPr/>
        </p:nvGrpSpPr>
        <p:grpSpPr>
          <a:xfrm>
            <a:off x="1745455" y="2166296"/>
            <a:ext cx="1045205" cy="334566"/>
            <a:chOff x="4065494" y="2901168"/>
            <a:chExt cx="1045205" cy="334566"/>
          </a:xfrm>
        </p:grpSpPr>
        <p:sp>
          <p:nvSpPr>
            <p:cNvPr id="114" name="Up Arrow 113">
              <a:extLst>
                <a:ext uri="{FF2B5EF4-FFF2-40B4-BE49-F238E27FC236}">
                  <a16:creationId xmlns:a16="http://schemas.microsoft.com/office/drawing/2014/main" id="{979F3255-285B-7F4A-AAB6-97D1D72467B7}"/>
                </a:ext>
              </a:extLst>
            </p:cNvPr>
            <p:cNvSpPr/>
            <p:nvPr/>
          </p:nvSpPr>
          <p:spPr>
            <a:xfrm>
              <a:off x="4510655" y="2901168"/>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15" name="Text Box 5">
              <a:extLst>
                <a:ext uri="{FF2B5EF4-FFF2-40B4-BE49-F238E27FC236}">
                  <a16:creationId xmlns:a16="http://schemas.microsoft.com/office/drawing/2014/main" id="{14AEC43F-C8FA-4D42-8F3D-693FFCA75D9A}"/>
                </a:ext>
              </a:extLst>
            </p:cNvPr>
            <p:cNvSpPr txBox="1"/>
            <p:nvPr/>
          </p:nvSpPr>
          <p:spPr>
            <a:xfrm>
              <a:off x="4065494" y="2989826"/>
              <a:ext cx="1045205" cy="245908"/>
            </a:xfrm>
            <a:prstGeom prst="rect">
              <a:avLst/>
            </a:prstGeom>
            <a:solidFill>
              <a:srgbClr val="CC66FF"/>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grpSp>
      <p:sp>
        <p:nvSpPr>
          <p:cNvPr id="57" name="Text Box 5">
            <a:extLst>
              <a:ext uri="{FF2B5EF4-FFF2-40B4-BE49-F238E27FC236}">
                <a16:creationId xmlns:a16="http://schemas.microsoft.com/office/drawing/2014/main" id="{0FA90AF1-96AE-C44C-B983-DADE3AAA9E24}"/>
              </a:ext>
            </a:extLst>
          </p:cNvPr>
          <p:cNvSpPr txBox="1"/>
          <p:nvPr/>
        </p:nvSpPr>
        <p:spPr>
          <a:xfrm>
            <a:off x="1748644" y="1429113"/>
            <a:ext cx="1033145" cy="245908"/>
          </a:xfrm>
          <a:prstGeom prst="rect">
            <a:avLst/>
          </a:prstGeom>
          <a:solidFill>
            <a:schemeClr val="bg1"/>
          </a:solidFill>
          <a:ln w="12700">
            <a:solidFill>
              <a:srgbClr val="FF0000"/>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77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
                                            <p:txEl>
                                              <p:pRg st="1" end="1"/>
                                            </p:txEl>
                                          </p:spTgt>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5">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5">
                                            <p:txEl>
                                              <p:pRg st="3" end="3"/>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7" grpId="0"/>
      <p:bldP spid="10" grpId="0"/>
      <p:bldP spid="12" grpId="0"/>
      <p:bldP spid="17" grpId="0" animBg="1"/>
      <p:bldP spid="18" grpId="0" animBg="1"/>
      <p:bldP spid="19" grpId="0" animBg="1"/>
      <p:bldP spid="20" grpId="0" animBg="1"/>
      <p:bldP spid="21" grpId="0" animBg="1"/>
      <p:bldP spid="26" grpId="0" animBg="1"/>
      <p:bldP spid="48" grpId="0" animBg="1"/>
      <p:bldP spid="49" grpId="0" animBg="1"/>
      <p:bldP spid="50" grpId="0" animBg="1"/>
      <p:bldP spid="58" grpId="0" animBg="1"/>
      <p:bldP spid="59" grpId="0" animBg="1"/>
      <p:bldP spid="60" grpId="0" animBg="1"/>
      <p:bldP spid="61"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Brazil</a:t>
            </a:r>
          </a:p>
        </p:txBody>
      </p:sp>
      <p:pic>
        <p:nvPicPr>
          <p:cNvPr id="24" name="Picture 23">
            <a:extLst>
              <a:ext uri="{FF2B5EF4-FFF2-40B4-BE49-F238E27FC236}">
                <a16:creationId xmlns:a16="http://schemas.microsoft.com/office/drawing/2014/main" id="{FFA9A769-5F14-0440-A806-7D09A1ABC086}"/>
              </a:ext>
            </a:extLst>
          </p:cNvPr>
          <p:cNvPicPr>
            <a:picLocks noChangeAspect="1"/>
          </p:cNvPicPr>
          <p:nvPr/>
        </p:nvPicPr>
        <p:blipFill>
          <a:blip r:embed="rId2"/>
          <a:stretch>
            <a:fillRect/>
          </a:stretch>
        </p:blipFill>
        <p:spPr>
          <a:xfrm>
            <a:off x="8697416" y="1301350"/>
            <a:ext cx="914868" cy="642880"/>
          </a:xfrm>
          <a:prstGeom prst="rect">
            <a:avLst/>
          </a:prstGeom>
        </p:spPr>
      </p:pic>
      <p:grpSp>
        <p:nvGrpSpPr>
          <p:cNvPr id="6" name="Group 5">
            <a:extLst>
              <a:ext uri="{FF2B5EF4-FFF2-40B4-BE49-F238E27FC236}">
                <a16:creationId xmlns:a16="http://schemas.microsoft.com/office/drawing/2014/main" id="{5257BAE5-7E6B-4242-B03B-315564E0135A}"/>
              </a:ext>
            </a:extLst>
          </p:cNvPr>
          <p:cNvGrpSpPr>
            <a:grpSpLocks noChangeAspect="1"/>
          </p:cNvGrpSpPr>
          <p:nvPr/>
        </p:nvGrpSpPr>
        <p:grpSpPr>
          <a:xfrm>
            <a:off x="571039" y="778699"/>
            <a:ext cx="2724967" cy="2474839"/>
            <a:chOff x="439378" y="743181"/>
            <a:chExt cx="2724967" cy="2474839"/>
          </a:xfrm>
        </p:grpSpPr>
        <p:sp>
          <p:nvSpPr>
            <p:cNvPr id="107" name="Text Box 669">
              <a:extLst>
                <a:ext uri="{FF2B5EF4-FFF2-40B4-BE49-F238E27FC236}">
                  <a16:creationId xmlns:a16="http://schemas.microsoft.com/office/drawing/2014/main" id="{23F6F627-F8E0-F645-9816-6D01F4806CBA}"/>
                </a:ext>
              </a:extLst>
            </p:cNvPr>
            <p:cNvSpPr txBox="1">
              <a:spLocks noChangeArrowheads="1"/>
            </p:cNvSpPr>
            <p:nvPr/>
          </p:nvSpPr>
          <p:spPr bwMode="auto">
            <a:xfrm>
              <a:off x="826097" y="1096543"/>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8" name="Text Box 137">
              <a:extLst>
                <a:ext uri="{FF2B5EF4-FFF2-40B4-BE49-F238E27FC236}">
                  <a16:creationId xmlns:a16="http://schemas.microsoft.com/office/drawing/2014/main" id="{07D59A79-18C3-5742-A064-7795857B8790}"/>
                </a:ext>
              </a:extLst>
            </p:cNvPr>
            <p:cNvSpPr txBox="1">
              <a:spLocks noChangeArrowheads="1"/>
            </p:cNvSpPr>
            <p:nvPr/>
          </p:nvSpPr>
          <p:spPr bwMode="auto">
            <a:xfrm>
              <a:off x="1337272" y="1096542"/>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9" name="Text Box 138">
              <a:extLst>
                <a:ext uri="{FF2B5EF4-FFF2-40B4-BE49-F238E27FC236}">
                  <a16:creationId xmlns:a16="http://schemas.microsoft.com/office/drawing/2014/main" id="{A613BD8F-CE78-DD47-9320-4D7B61C4A6A6}"/>
                </a:ext>
              </a:extLst>
            </p:cNvPr>
            <p:cNvSpPr txBox="1">
              <a:spLocks noChangeArrowheads="1"/>
            </p:cNvSpPr>
            <p:nvPr/>
          </p:nvSpPr>
          <p:spPr bwMode="auto">
            <a:xfrm>
              <a:off x="447002" y="1142897"/>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0" name="Text Box 141">
              <a:extLst>
                <a:ext uri="{FF2B5EF4-FFF2-40B4-BE49-F238E27FC236}">
                  <a16:creationId xmlns:a16="http://schemas.microsoft.com/office/drawing/2014/main" id="{4C5D4484-3457-3B4F-8597-4B82F590D389}"/>
                </a:ext>
              </a:extLst>
            </p:cNvPr>
            <p:cNvSpPr txBox="1">
              <a:spLocks noChangeArrowheads="1"/>
            </p:cNvSpPr>
            <p:nvPr/>
          </p:nvSpPr>
          <p:spPr bwMode="auto">
            <a:xfrm>
              <a:off x="933256" y="2125272"/>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1" name="Text Box 144">
              <a:extLst>
                <a:ext uri="{FF2B5EF4-FFF2-40B4-BE49-F238E27FC236}">
                  <a16:creationId xmlns:a16="http://schemas.microsoft.com/office/drawing/2014/main" id="{B9877522-4053-A847-80B0-2041932F827F}"/>
                </a:ext>
              </a:extLst>
            </p:cNvPr>
            <p:cNvSpPr txBox="1">
              <a:spLocks noChangeArrowheads="1"/>
            </p:cNvSpPr>
            <p:nvPr/>
          </p:nvSpPr>
          <p:spPr bwMode="auto">
            <a:xfrm>
              <a:off x="1395576" y="2567390"/>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2" name="Text Box 149">
              <a:extLst>
                <a:ext uri="{FF2B5EF4-FFF2-40B4-BE49-F238E27FC236}">
                  <a16:creationId xmlns:a16="http://schemas.microsoft.com/office/drawing/2014/main" id="{DAA0DEC7-94D7-0B40-AD21-904CFA1078C0}"/>
                </a:ext>
              </a:extLst>
            </p:cNvPr>
            <p:cNvSpPr txBox="1">
              <a:spLocks noChangeArrowheads="1"/>
            </p:cNvSpPr>
            <p:nvPr/>
          </p:nvSpPr>
          <p:spPr bwMode="auto">
            <a:xfrm>
              <a:off x="1913066" y="3006134"/>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3" name="Group 112">
              <a:extLst>
                <a:ext uri="{FF2B5EF4-FFF2-40B4-BE49-F238E27FC236}">
                  <a16:creationId xmlns:a16="http://schemas.microsoft.com/office/drawing/2014/main" id="{059E6B0C-7011-064A-9B88-F261732BAB5E}"/>
                </a:ext>
              </a:extLst>
            </p:cNvPr>
            <p:cNvGrpSpPr/>
            <p:nvPr/>
          </p:nvGrpSpPr>
          <p:grpSpPr>
            <a:xfrm>
              <a:off x="439378" y="1419360"/>
              <a:ext cx="2724967" cy="1756461"/>
              <a:chOff x="3698473" y="2845613"/>
              <a:chExt cx="2586994" cy="1756461"/>
            </a:xfrm>
          </p:grpSpPr>
          <p:cxnSp>
            <p:nvCxnSpPr>
              <p:cNvPr id="114" name="Straight Connector 113">
                <a:extLst>
                  <a:ext uri="{FF2B5EF4-FFF2-40B4-BE49-F238E27FC236}">
                    <a16:creationId xmlns:a16="http://schemas.microsoft.com/office/drawing/2014/main" id="{1AFDC2A6-5CAB-394B-9BCB-9C72C3A3958B}"/>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16" name="Straight Connector 115">
                <a:extLst>
                  <a:ext uri="{FF2B5EF4-FFF2-40B4-BE49-F238E27FC236}">
                    <a16:creationId xmlns:a16="http://schemas.microsoft.com/office/drawing/2014/main" id="{C6B262F1-F6B7-D444-AA94-11D44CE9BCE2}"/>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17" name="Straight Connector 116">
                <a:extLst>
                  <a:ext uri="{FF2B5EF4-FFF2-40B4-BE49-F238E27FC236}">
                    <a16:creationId xmlns:a16="http://schemas.microsoft.com/office/drawing/2014/main" id="{514C4598-4510-D643-8ADB-8990450F0C4E}"/>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18" name="Straight Connector 117">
                <a:extLst>
                  <a:ext uri="{FF2B5EF4-FFF2-40B4-BE49-F238E27FC236}">
                    <a16:creationId xmlns:a16="http://schemas.microsoft.com/office/drawing/2014/main" id="{C772FDFF-9731-A74D-B9A8-979AF9546EEA}"/>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120" name="Group 119">
              <a:extLst>
                <a:ext uri="{FF2B5EF4-FFF2-40B4-BE49-F238E27FC236}">
                  <a16:creationId xmlns:a16="http://schemas.microsoft.com/office/drawing/2014/main" id="{356667FD-98B2-784B-B4DD-1DFAB4DD99A5}"/>
                </a:ext>
              </a:extLst>
            </p:cNvPr>
            <p:cNvGrpSpPr/>
            <p:nvPr/>
          </p:nvGrpSpPr>
          <p:grpSpPr>
            <a:xfrm>
              <a:off x="2905145" y="2790134"/>
              <a:ext cx="259200" cy="321409"/>
              <a:chOff x="5466678" y="3680679"/>
              <a:chExt cx="259200" cy="321409"/>
            </a:xfrm>
          </p:grpSpPr>
          <p:sp>
            <p:nvSpPr>
              <p:cNvPr id="122" name="Text Box 152">
                <a:extLst>
                  <a:ext uri="{FF2B5EF4-FFF2-40B4-BE49-F238E27FC236}">
                    <a16:creationId xmlns:a16="http://schemas.microsoft.com/office/drawing/2014/main" id="{7C45D0F2-3617-EC4D-BA4C-74B2483FDFEB}"/>
                  </a:ext>
                </a:extLst>
              </p:cNvPr>
              <p:cNvSpPr txBox="1">
                <a:spLocks noChangeArrowheads="1"/>
              </p:cNvSpPr>
              <p:nvPr/>
            </p:nvSpPr>
            <p:spPr bwMode="auto">
              <a:xfrm>
                <a:off x="5466678" y="3716069"/>
                <a:ext cx="170438" cy="245031"/>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4" name="Rectangle 123">
                <a:extLst>
                  <a:ext uri="{FF2B5EF4-FFF2-40B4-BE49-F238E27FC236}">
                    <a16:creationId xmlns:a16="http://schemas.microsoft.com/office/drawing/2014/main" id="{21E2DD0C-F4A5-F44A-A04D-9FCC29671ADB}"/>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128" name="Text Box 5">
              <a:extLst>
                <a:ext uri="{FF2B5EF4-FFF2-40B4-BE49-F238E27FC236}">
                  <a16:creationId xmlns:a16="http://schemas.microsoft.com/office/drawing/2014/main" id="{8D71F42B-D1D3-5242-986D-5B973ADF5814}"/>
                </a:ext>
              </a:extLst>
            </p:cNvPr>
            <p:cNvSpPr txBox="1"/>
            <p:nvPr/>
          </p:nvSpPr>
          <p:spPr>
            <a:xfrm>
              <a:off x="816989" y="1565574"/>
              <a:ext cx="1033145" cy="235705"/>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32" name="Oval 131">
              <a:extLst>
                <a:ext uri="{FF2B5EF4-FFF2-40B4-BE49-F238E27FC236}">
                  <a16:creationId xmlns:a16="http://schemas.microsoft.com/office/drawing/2014/main" id="{BA6CFAF0-EBA7-0847-90C2-EF247C8FE60A}"/>
                </a:ext>
              </a:extLst>
            </p:cNvPr>
            <p:cNvSpPr/>
            <p:nvPr/>
          </p:nvSpPr>
          <p:spPr>
            <a:xfrm>
              <a:off x="1235919" y="225530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75B5105E-66D2-A442-ABCA-A6591FC931D9}"/>
                </a:ext>
              </a:extLst>
            </p:cNvPr>
            <p:cNvSpPr/>
            <p:nvPr/>
          </p:nvSpPr>
          <p:spPr>
            <a:xfrm>
              <a:off x="670215" y="138904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A3C14B91-0ED5-5C4A-AF96-45B8A68BDF26}"/>
                </a:ext>
              </a:extLst>
            </p:cNvPr>
            <p:cNvSpPr/>
            <p:nvPr/>
          </p:nvSpPr>
          <p:spPr>
            <a:xfrm>
              <a:off x="2234376" y="3134893"/>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F4A6F356-59A8-0B4A-9099-A5B0C9A6FCFC}"/>
                </a:ext>
              </a:extLst>
            </p:cNvPr>
            <p:cNvSpPr/>
            <p:nvPr/>
          </p:nvSpPr>
          <p:spPr>
            <a:xfrm>
              <a:off x="1731238" y="269192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 Box 5">
              <a:extLst>
                <a:ext uri="{FF2B5EF4-FFF2-40B4-BE49-F238E27FC236}">
                  <a16:creationId xmlns:a16="http://schemas.microsoft.com/office/drawing/2014/main" id="{DDF59CCF-8862-434E-B1EA-AB00798E7BDA}"/>
                </a:ext>
              </a:extLst>
            </p:cNvPr>
            <p:cNvSpPr txBox="1"/>
            <p:nvPr/>
          </p:nvSpPr>
          <p:spPr>
            <a:xfrm>
              <a:off x="814667" y="744181"/>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42" name="Text Box 137">
              <a:extLst>
                <a:ext uri="{FF2B5EF4-FFF2-40B4-BE49-F238E27FC236}">
                  <a16:creationId xmlns:a16="http://schemas.microsoft.com/office/drawing/2014/main" id="{30FC8333-306D-7E43-8531-0FAB930FBDCF}"/>
                </a:ext>
              </a:extLst>
            </p:cNvPr>
            <p:cNvSpPr txBox="1">
              <a:spLocks noChangeArrowheads="1"/>
            </p:cNvSpPr>
            <p:nvPr/>
          </p:nvSpPr>
          <p:spPr bwMode="auto">
            <a:xfrm>
              <a:off x="1337272" y="1980072"/>
              <a:ext cx="510540" cy="23335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3" name="Text Box 140">
              <a:extLst>
                <a:ext uri="{FF2B5EF4-FFF2-40B4-BE49-F238E27FC236}">
                  <a16:creationId xmlns:a16="http://schemas.microsoft.com/office/drawing/2014/main" id="{1DF327B2-7BFA-D34E-9A90-F63878615562}"/>
                </a:ext>
              </a:extLst>
            </p:cNvPr>
            <p:cNvSpPr txBox="1">
              <a:spLocks noChangeArrowheads="1"/>
            </p:cNvSpPr>
            <p:nvPr/>
          </p:nvSpPr>
          <p:spPr bwMode="auto">
            <a:xfrm>
              <a:off x="1843690" y="1981653"/>
              <a:ext cx="510540" cy="231775"/>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4" name="Text Box 140">
              <a:extLst>
                <a:ext uri="{FF2B5EF4-FFF2-40B4-BE49-F238E27FC236}">
                  <a16:creationId xmlns:a16="http://schemas.microsoft.com/office/drawing/2014/main" id="{825BD629-9F59-A44A-80A5-572EA1F68F83}"/>
                </a:ext>
              </a:extLst>
            </p:cNvPr>
            <p:cNvSpPr txBox="1">
              <a:spLocks noChangeArrowheads="1"/>
            </p:cNvSpPr>
            <p:nvPr/>
          </p:nvSpPr>
          <p:spPr bwMode="auto">
            <a:xfrm>
              <a:off x="1853859" y="1565317"/>
              <a:ext cx="510540" cy="231775"/>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5" name="Text Box 5">
              <a:extLst>
                <a:ext uri="{FF2B5EF4-FFF2-40B4-BE49-F238E27FC236}">
                  <a16:creationId xmlns:a16="http://schemas.microsoft.com/office/drawing/2014/main" id="{1D3AD171-7D0B-E447-B1AE-5BDCC38730DA}"/>
                </a:ext>
              </a:extLst>
            </p:cNvPr>
            <p:cNvSpPr txBox="1"/>
            <p:nvPr/>
          </p:nvSpPr>
          <p:spPr>
            <a:xfrm>
              <a:off x="814667" y="743181"/>
              <a:ext cx="1033145" cy="245908"/>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46" name="Text Box 669">
              <a:extLst>
                <a:ext uri="{FF2B5EF4-FFF2-40B4-BE49-F238E27FC236}">
                  <a16:creationId xmlns:a16="http://schemas.microsoft.com/office/drawing/2014/main" id="{9115DC8C-D8E4-F84A-8B23-7C066E4B8054}"/>
                </a:ext>
              </a:extLst>
            </p:cNvPr>
            <p:cNvSpPr txBox="1">
              <a:spLocks noChangeArrowheads="1"/>
            </p:cNvSpPr>
            <p:nvPr/>
          </p:nvSpPr>
          <p:spPr bwMode="auto">
            <a:xfrm>
              <a:off x="826097" y="1095367"/>
              <a:ext cx="511175" cy="241340"/>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7" name="Text Box 140">
              <a:extLst>
                <a:ext uri="{FF2B5EF4-FFF2-40B4-BE49-F238E27FC236}">
                  <a16:creationId xmlns:a16="http://schemas.microsoft.com/office/drawing/2014/main" id="{8476F1AA-D085-F747-922D-BF183F62A9A7}"/>
                </a:ext>
              </a:extLst>
            </p:cNvPr>
            <p:cNvSpPr txBox="1">
              <a:spLocks noChangeArrowheads="1"/>
            </p:cNvSpPr>
            <p:nvPr/>
          </p:nvSpPr>
          <p:spPr bwMode="auto">
            <a:xfrm>
              <a:off x="1843690" y="2436907"/>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8" name="Text Box 140">
              <a:extLst>
                <a:ext uri="{FF2B5EF4-FFF2-40B4-BE49-F238E27FC236}">
                  <a16:creationId xmlns:a16="http://schemas.microsoft.com/office/drawing/2014/main" id="{0A4EEE93-BD37-E749-9F69-A39358FFBF26}"/>
                </a:ext>
              </a:extLst>
            </p:cNvPr>
            <p:cNvSpPr txBox="1">
              <a:spLocks noChangeArrowheads="1"/>
            </p:cNvSpPr>
            <p:nvPr/>
          </p:nvSpPr>
          <p:spPr bwMode="auto">
            <a:xfrm>
              <a:off x="2354230" y="2437522"/>
              <a:ext cx="510540" cy="245130"/>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9" name="Text Box 140">
              <a:extLst>
                <a:ext uri="{FF2B5EF4-FFF2-40B4-BE49-F238E27FC236}">
                  <a16:creationId xmlns:a16="http://schemas.microsoft.com/office/drawing/2014/main" id="{7BC04939-9252-E240-B452-BA098989CAC4}"/>
                </a:ext>
              </a:extLst>
            </p:cNvPr>
            <p:cNvSpPr txBox="1">
              <a:spLocks noChangeArrowheads="1"/>
            </p:cNvSpPr>
            <p:nvPr/>
          </p:nvSpPr>
          <p:spPr bwMode="auto">
            <a:xfrm>
              <a:off x="2394605" y="2826845"/>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80B3CA19-5712-4F4B-B4B4-4115EA2AFCF8}"/>
              </a:ext>
            </a:extLst>
          </p:cNvPr>
          <p:cNvGrpSpPr/>
          <p:nvPr/>
        </p:nvGrpSpPr>
        <p:grpSpPr>
          <a:xfrm>
            <a:off x="5493060" y="3594888"/>
            <a:ext cx="3384376" cy="2477139"/>
            <a:chOff x="3296816" y="734297"/>
            <a:chExt cx="3384376" cy="2477139"/>
          </a:xfrm>
        </p:grpSpPr>
        <p:sp>
          <p:nvSpPr>
            <p:cNvPr id="76" name="Text Box 669">
              <a:extLst>
                <a:ext uri="{FF2B5EF4-FFF2-40B4-BE49-F238E27FC236}">
                  <a16:creationId xmlns:a16="http://schemas.microsoft.com/office/drawing/2014/main" id="{FC58B197-9EA2-F940-9F3F-7EB6D2DD71D2}"/>
                </a:ext>
              </a:extLst>
            </p:cNvPr>
            <p:cNvSpPr txBox="1">
              <a:spLocks noChangeArrowheads="1"/>
            </p:cNvSpPr>
            <p:nvPr/>
          </p:nvSpPr>
          <p:spPr bwMode="auto">
            <a:xfrm>
              <a:off x="3683535" y="1089959"/>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7" name="Text Box 137">
              <a:extLst>
                <a:ext uri="{FF2B5EF4-FFF2-40B4-BE49-F238E27FC236}">
                  <a16:creationId xmlns:a16="http://schemas.microsoft.com/office/drawing/2014/main" id="{C565C077-22B1-0D4A-B3C1-D1BA07B9F063}"/>
                </a:ext>
              </a:extLst>
            </p:cNvPr>
            <p:cNvSpPr txBox="1">
              <a:spLocks noChangeArrowheads="1"/>
            </p:cNvSpPr>
            <p:nvPr/>
          </p:nvSpPr>
          <p:spPr bwMode="auto">
            <a:xfrm>
              <a:off x="4194710" y="1089958"/>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 name="Text Box 138">
              <a:extLst>
                <a:ext uri="{FF2B5EF4-FFF2-40B4-BE49-F238E27FC236}">
                  <a16:creationId xmlns:a16="http://schemas.microsoft.com/office/drawing/2014/main" id="{7248425D-4A37-B348-8904-7F868B1EA7B7}"/>
                </a:ext>
              </a:extLst>
            </p:cNvPr>
            <p:cNvSpPr txBox="1">
              <a:spLocks noChangeArrowheads="1"/>
            </p:cNvSpPr>
            <p:nvPr/>
          </p:nvSpPr>
          <p:spPr bwMode="auto">
            <a:xfrm>
              <a:off x="3304440" y="1136313"/>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9" name="Text Box 141">
              <a:extLst>
                <a:ext uri="{FF2B5EF4-FFF2-40B4-BE49-F238E27FC236}">
                  <a16:creationId xmlns:a16="http://schemas.microsoft.com/office/drawing/2014/main" id="{6E696874-7B5F-114C-9023-B85802898E7C}"/>
                </a:ext>
              </a:extLst>
            </p:cNvPr>
            <p:cNvSpPr txBox="1">
              <a:spLocks noChangeArrowheads="1"/>
            </p:cNvSpPr>
            <p:nvPr/>
          </p:nvSpPr>
          <p:spPr bwMode="auto">
            <a:xfrm>
              <a:off x="3790694" y="2118688"/>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0" name="Text Box 144">
              <a:extLst>
                <a:ext uri="{FF2B5EF4-FFF2-40B4-BE49-F238E27FC236}">
                  <a16:creationId xmlns:a16="http://schemas.microsoft.com/office/drawing/2014/main" id="{712D82A9-659B-3241-AF2E-457B4D4C7E79}"/>
                </a:ext>
              </a:extLst>
            </p:cNvPr>
            <p:cNvSpPr txBox="1">
              <a:spLocks noChangeArrowheads="1"/>
            </p:cNvSpPr>
            <p:nvPr/>
          </p:nvSpPr>
          <p:spPr bwMode="auto">
            <a:xfrm>
              <a:off x="4253014" y="2560806"/>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1" name="Text Box 149">
              <a:extLst>
                <a:ext uri="{FF2B5EF4-FFF2-40B4-BE49-F238E27FC236}">
                  <a16:creationId xmlns:a16="http://schemas.microsoft.com/office/drawing/2014/main" id="{0395B92B-C986-6347-AAAD-06204CE867AE}"/>
                </a:ext>
              </a:extLst>
            </p:cNvPr>
            <p:cNvSpPr txBox="1">
              <a:spLocks noChangeArrowheads="1"/>
            </p:cNvSpPr>
            <p:nvPr/>
          </p:nvSpPr>
          <p:spPr bwMode="auto">
            <a:xfrm>
              <a:off x="4770504" y="2999550"/>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2" name="Group 81">
              <a:extLst>
                <a:ext uri="{FF2B5EF4-FFF2-40B4-BE49-F238E27FC236}">
                  <a16:creationId xmlns:a16="http://schemas.microsoft.com/office/drawing/2014/main" id="{5FC1C08A-3CD8-3640-A01B-A8FE4BA7A200}"/>
                </a:ext>
              </a:extLst>
            </p:cNvPr>
            <p:cNvGrpSpPr/>
            <p:nvPr/>
          </p:nvGrpSpPr>
          <p:grpSpPr>
            <a:xfrm>
              <a:off x="3296816" y="1412776"/>
              <a:ext cx="3384376" cy="1756461"/>
              <a:chOff x="3698473" y="2845613"/>
              <a:chExt cx="2586994" cy="1756461"/>
            </a:xfrm>
          </p:grpSpPr>
          <p:cxnSp>
            <p:nvCxnSpPr>
              <p:cNvPr id="83" name="Straight Connector 82">
                <a:extLst>
                  <a:ext uri="{FF2B5EF4-FFF2-40B4-BE49-F238E27FC236}">
                    <a16:creationId xmlns:a16="http://schemas.microsoft.com/office/drawing/2014/main" id="{CAD93334-DEDD-ED4B-ACEB-50C99817EE1D}"/>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84" name="Straight Connector 83">
                <a:extLst>
                  <a:ext uri="{FF2B5EF4-FFF2-40B4-BE49-F238E27FC236}">
                    <a16:creationId xmlns:a16="http://schemas.microsoft.com/office/drawing/2014/main" id="{4ACA6997-A5EA-8549-8AD8-B2E35A8859B2}"/>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85" name="Straight Connector 84">
                <a:extLst>
                  <a:ext uri="{FF2B5EF4-FFF2-40B4-BE49-F238E27FC236}">
                    <a16:creationId xmlns:a16="http://schemas.microsoft.com/office/drawing/2014/main" id="{801BBA8C-21AF-2143-9DB8-5E076B906958}"/>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10717C68-41A1-7848-B581-FF551852C215}"/>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87" name="Group 86">
              <a:extLst>
                <a:ext uri="{FF2B5EF4-FFF2-40B4-BE49-F238E27FC236}">
                  <a16:creationId xmlns:a16="http://schemas.microsoft.com/office/drawing/2014/main" id="{EAD48ADE-1C7B-DA41-A992-E388F159718C}"/>
                </a:ext>
              </a:extLst>
            </p:cNvPr>
            <p:cNvGrpSpPr/>
            <p:nvPr/>
          </p:nvGrpSpPr>
          <p:grpSpPr>
            <a:xfrm>
              <a:off x="6281120" y="2790121"/>
              <a:ext cx="259200" cy="321409"/>
              <a:chOff x="5466678" y="3680679"/>
              <a:chExt cx="259200" cy="321409"/>
            </a:xfrm>
          </p:grpSpPr>
          <p:sp>
            <p:nvSpPr>
              <p:cNvPr id="88" name="Text Box 152">
                <a:extLst>
                  <a:ext uri="{FF2B5EF4-FFF2-40B4-BE49-F238E27FC236}">
                    <a16:creationId xmlns:a16="http://schemas.microsoft.com/office/drawing/2014/main" id="{F1E4F674-5198-3740-A029-C590A146176D}"/>
                  </a:ext>
                </a:extLst>
              </p:cNvPr>
              <p:cNvSpPr txBox="1">
                <a:spLocks noChangeArrowheads="1"/>
              </p:cNvSpPr>
              <p:nvPr/>
            </p:nvSpPr>
            <p:spPr bwMode="auto">
              <a:xfrm>
                <a:off x="5466678" y="3716069"/>
                <a:ext cx="170438" cy="245031"/>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9" name="Rectangle 88">
                <a:extLst>
                  <a:ext uri="{FF2B5EF4-FFF2-40B4-BE49-F238E27FC236}">
                    <a16:creationId xmlns:a16="http://schemas.microsoft.com/office/drawing/2014/main" id="{FA97BF81-3151-8B44-8A1A-1F7BC08E2674}"/>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90" name="Text Box 5">
              <a:extLst>
                <a:ext uri="{FF2B5EF4-FFF2-40B4-BE49-F238E27FC236}">
                  <a16:creationId xmlns:a16="http://schemas.microsoft.com/office/drawing/2014/main" id="{87C35CD8-788F-AE40-A720-315D6F74A4D7}"/>
                </a:ext>
              </a:extLst>
            </p:cNvPr>
            <p:cNvSpPr txBox="1"/>
            <p:nvPr/>
          </p:nvSpPr>
          <p:spPr>
            <a:xfrm>
              <a:off x="3674427" y="1558990"/>
              <a:ext cx="1033145" cy="239096"/>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91" name="Oval 90">
              <a:extLst>
                <a:ext uri="{FF2B5EF4-FFF2-40B4-BE49-F238E27FC236}">
                  <a16:creationId xmlns:a16="http://schemas.microsoft.com/office/drawing/2014/main" id="{37839B6F-7C28-D040-857D-8C8B33EEC04F}"/>
                </a:ext>
              </a:extLst>
            </p:cNvPr>
            <p:cNvSpPr/>
            <p:nvPr/>
          </p:nvSpPr>
          <p:spPr>
            <a:xfrm>
              <a:off x="4093357" y="22487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0198EDC-0B5E-2740-BD11-6669A25EDB62}"/>
                </a:ext>
              </a:extLst>
            </p:cNvPr>
            <p:cNvSpPr/>
            <p:nvPr/>
          </p:nvSpPr>
          <p:spPr>
            <a:xfrm>
              <a:off x="3527653" y="1382462"/>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FA861EF-99E5-554E-A94C-D3F7669150D8}"/>
                </a:ext>
              </a:extLst>
            </p:cNvPr>
            <p:cNvSpPr/>
            <p:nvPr/>
          </p:nvSpPr>
          <p:spPr>
            <a:xfrm>
              <a:off x="5091814" y="312830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B8C800F3-F08C-EC49-9203-A7EA1DADC18F}"/>
                </a:ext>
              </a:extLst>
            </p:cNvPr>
            <p:cNvSpPr/>
            <p:nvPr/>
          </p:nvSpPr>
          <p:spPr>
            <a:xfrm>
              <a:off x="4588676" y="268533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Box 5">
              <a:extLst>
                <a:ext uri="{FF2B5EF4-FFF2-40B4-BE49-F238E27FC236}">
                  <a16:creationId xmlns:a16="http://schemas.microsoft.com/office/drawing/2014/main" id="{EA84468C-77DD-4745-8A9D-D0891DD5E924}"/>
                </a:ext>
              </a:extLst>
            </p:cNvPr>
            <p:cNvSpPr txBox="1"/>
            <p:nvPr/>
          </p:nvSpPr>
          <p:spPr>
            <a:xfrm>
              <a:off x="3672105" y="737597"/>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96" name="Text Box 140">
              <a:extLst>
                <a:ext uri="{FF2B5EF4-FFF2-40B4-BE49-F238E27FC236}">
                  <a16:creationId xmlns:a16="http://schemas.microsoft.com/office/drawing/2014/main" id="{256DEF85-305D-1D4C-B52D-99E7DEB7B2F6}"/>
                </a:ext>
              </a:extLst>
            </p:cNvPr>
            <p:cNvSpPr txBox="1">
              <a:spLocks noChangeArrowheads="1"/>
            </p:cNvSpPr>
            <p:nvPr/>
          </p:nvSpPr>
          <p:spPr bwMode="auto">
            <a:xfrm>
              <a:off x="4716808" y="1095019"/>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7" name="Text Box 140">
              <a:extLst>
                <a:ext uri="{FF2B5EF4-FFF2-40B4-BE49-F238E27FC236}">
                  <a16:creationId xmlns:a16="http://schemas.microsoft.com/office/drawing/2014/main" id="{60DD71FF-15ED-C445-9C10-DE9976C69083}"/>
                </a:ext>
              </a:extLst>
            </p:cNvPr>
            <p:cNvSpPr txBox="1">
              <a:spLocks noChangeArrowheads="1"/>
            </p:cNvSpPr>
            <p:nvPr/>
          </p:nvSpPr>
          <p:spPr bwMode="auto">
            <a:xfrm>
              <a:off x="4712034" y="742038"/>
              <a:ext cx="510540" cy="238379"/>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8" name="Text Box 137">
              <a:extLst>
                <a:ext uri="{FF2B5EF4-FFF2-40B4-BE49-F238E27FC236}">
                  <a16:creationId xmlns:a16="http://schemas.microsoft.com/office/drawing/2014/main" id="{3F7877AD-4438-F342-B270-079F39094C7A}"/>
                </a:ext>
              </a:extLst>
            </p:cNvPr>
            <p:cNvSpPr txBox="1">
              <a:spLocks noChangeArrowheads="1"/>
            </p:cNvSpPr>
            <p:nvPr/>
          </p:nvSpPr>
          <p:spPr bwMode="auto">
            <a:xfrm>
              <a:off x="4191938" y="1969997"/>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9" name="Text Box 140">
              <a:extLst>
                <a:ext uri="{FF2B5EF4-FFF2-40B4-BE49-F238E27FC236}">
                  <a16:creationId xmlns:a16="http://schemas.microsoft.com/office/drawing/2014/main" id="{74D484A3-3DD9-A141-9296-D7B6BCBDE731}"/>
                </a:ext>
              </a:extLst>
            </p:cNvPr>
            <p:cNvSpPr txBox="1">
              <a:spLocks noChangeArrowheads="1"/>
            </p:cNvSpPr>
            <p:nvPr/>
          </p:nvSpPr>
          <p:spPr bwMode="auto">
            <a:xfrm>
              <a:off x="4713188" y="1975068"/>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0" name="Text Box 140">
              <a:extLst>
                <a:ext uri="{FF2B5EF4-FFF2-40B4-BE49-F238E27FC236}">
                  <a16:creationId xmlns:a16="http://schemas.microsoft.com/office/drawing/2014/main" id="{B6D39E1F-E5EB-1346-9CD3-1C49567B6BBA}"/>
                </a:ext>
              </a:extLst>
            </p:cNvPr>
            <p:cNvSpPr txBox="1">
              <a:spLocks noChangeArrowheads="1"/>
            </p:cNvSpPr>
            <p:nvPr/>
          </p:nvSpPr>
          <p:spPr bwMode="auto">
            <a:xfrm>
              <a:off x="4722732" y="1562920"/>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1" name="Group 100">
              <a:extLst>
                <a:ext uri="{FF2B5EF4-FFF2-40B4-BE49-F238E27FC236}">
                  <a16:creationId xmlns:a16="http://schemas.microsoft.com/office/drawing/2014/main" id="{97FCA14A-7557-DB4A-BD47-F9D5CB6411DF}"/>
                </a:ext>
              </a:extLst>
            </p:cNvPr>
            <p:cNvGrpSpPr/>
            <p:nvPr/>
          </p:nvGrpSpPr>
          <p:grpSpPr>
            <a:xfrm>
              <a:off x="4708035" y="1869404"/>
              <a:ext cx="525237" cy="349294"/>
              <a:chOff x="6942081" y="2638281"/>
              <a:chExt cx="525237" cy="349294"/>
            </a:xfrm>
          </p:grpSpPr>
          <p:sp>
            <p:nvSpPr>
              <p:cNvPr id="102" name="Up Arrow 101">
                <a:extLst>
                  <a:ext uri="{FF2B5EF4-FFF2-40B4-BE49-F238E27FC236}">
                    <a16:creationId xmlns:a16="http://schemas.microsoft.com/office/drawing/2014/main" id="{3BED83B0-CB7B-9247-A2A7-EFEF1C76DEFA}"/>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03" name="Text Box 137">
                <a:extLst>
                  <a:ext uri="{FF2B5EF4-FFF2-40B4-BE49-F238E27FC236}">
                    <a16:creationId xmlns:a16="http://schemas.microsoft.com/office/drawing/2014/main" id="{A86DD0F0-E186-2C47-8DBD-D560F8E47AE5}"/>
                  </a:ext>
                </a:extLst>
              </p:cNvPr>
              <p:cNvSpPr txBox="1">
                <a:spLocks noChangeArrowheads="1"/>
              </p:cNvSpPr>
              <p:nvPr/>
            </p:nvSpPr>
            <p:spPr bwMode="auto">
              <a:xfrm>
                <a:off x="6942081" y="2744370"/>
                <a:ext cx="525237"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04" name="Group 103">
              <a:extLst>
                <a:ext uri="{FF2B5EF4-FFF2-40B4-BE49-F238E27FC236}">
                  <a16:creationId xmlns:a16="http://schemas.microsoft.com/office/drawing/2014/main" id="{E8E823EC-867A-9646-A35D-4BDAA9636A64}"/>
                </a:ext>
              </a:extLst>
            </p:cNvPr>
            <p:cNvGrpSpPr/>
            <p:nvPr/>
          </p:nvGrpSpPr>
          <p:grpSpPr>
            <a:xfrm>
              <a:off x="4709782" y="1455744"/>
              <a:ext cx="525237" cy="349294"/>
              <a:chOff x="6942081" y="2638281"/>
              <a:chExt cx="525237" cy="349294"/>
            </a:xfrm>
          </p:grpSpPr>
          <p:sp>
            <p:nvSpPr>
              <p:cNvPr id="105" name="Up Arrow 104">
                <a:extLst>
                  <a:ext uri="{FF2B5EF4-FFF2-40B4-BE49-F238E27FC236}">
                    <a16:creationId xmlns:a16="http://schemas.microsoft.com/office/drawing/2014/main" id="{7E4DC8C3-1A89-8748-B5BE-B705BA8A8063}"/>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06" name="Text Box 137">
                <a:extLst>
                  <a:ext uri="{FF2B5EF4-FFF2-40B4-BE49-F238E27FC236}">
                    <a16:creationId xmlns:a16="http://schemas.microsoft.com/office/drawing/2014/main" id="{5D4E6680-157D-4C45-8379-C91BB250E9F6}"/>
                  </a:ext>
                </a:extLst>
              </p:cNvPr>
              <p:cNvSpPr txBox="1">
                <a:spLocks noChangeArrowheads="1"/>
              </p:cNvSpPr>
              <p:nvPr/>
            </p:nvSpPr>
            <p:spPr bwMode="auto">
              <a:xfrm>
                <a:off x="6942081" y="2744370"/>
                <a:ext cx="525237"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15" name="Text Box 140">
              <a:extLst>
                <a:ext uri="{FF2B5EF4-FFF2-40B4-BE49-F238E27FC236}">
                  <a16:creationId xmlns:a16="http://schemas.microsoft.com/office/drawing/2014/main" id="{3B9151CA-1572-F343-9AC6-5A1F5BF865D4}"/>
                </a:ext>
              </a:extLst>
            </p:cNvPr>
            <p:cNvSpPr txBox="1">
              <a:spLocks noChangeArrowheads="1"/>
            </p:cNvSpPr>
            <p:nvPr/>
          </p:nvSpPr>
          <p:spPr bwMode="auto">
            <a:xfrm>
              <a:off x="5243117" y="1969997"/>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9" name="Text Box 140">
              <a:extLst>
                <a:ext uri="{FF2B5EF4-FFF2-40B4-BE49-F238E27FC236}">
                  <a16:creationId xmlns:a16="http://schemas.microsoft.com/office/drawing/2014/main" id="{D2E34A5E-E9E8-7243-84C6-DCC2BF49EF5D}"/>
                </a:ext>
              </a:extLst>
            </p:cNvPr>
            <p:cNvSpPr txBox="1">
              <a:spLocks noChangeArrowheads="1"/>
            </p:cNvSpPr>
            <p:nvPr/>
          </p:nvSpPr>
          <p:spPr bwMode="auto">
            <a:xfrm>
              <a:off x="5243117" y="1560503"/>
              <a:ext cx="510540" cy="234192"/>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1" name="Text Box 140">
              <a:extLst>
                <a:ext uri="{FF2B5EF4-FFF2-40B4-BE49-F238E27FC236}">
                  <a16:creationId xmlns:a16="http://schemas.microsoft.com/office/drawing/2014/main" id="{B76BFEC9-C6A0-DA42-9C9D-A43CA2A0178D}"/>
                </a:ext>
              </a:extLst>
            </p:cNvPr>
            <p:cNvSpPr txBox="1">
              <a:spLocks noChangeArrowheads="1"/>
            </p:cNvSpPr>
            <p:nvPr/>
          </p:nvSpPr>
          <p:spPr bwMode="auto">
            <a:xfrm>
              <a:off x="5734268" y="2430631"/>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4</a:t>
              </a:r>
              <a:r>
                <a:rPr lang="en-GB" sz="1000" dirty="0">
                  <a:effectLst/>
                  <a:latin typeface="Times New Roman" panose="02020603050405020304" pitchFamily="18" charset="0"/>
                  <a:ea typeface="Calibri" panose="020F0502020204030204" pitchFamily="34" charset="0"/>
                  <a:cs typeface="Arial" panose="020B0604020202020204" pitchFamily="34" charset="0"/>
                </a:rPr>
                <a:t>1-</a:t>
              </a:r>
              <a:r>
                <a:rPr lang="en-GB" sz="1000" b="1" dirty="0">
                  <a:ea typeface="Calibri" panose="020F0502020204030204" pitchFamily="34" charset="0"/>
                  <a:cs typeface="Arial" panose="020B0604020202020204" pitchFamily="34" charset="0"/>
                </a:rPr>
                <a:t>4</a:t>
              </a:r>
              <a:r>
                <a:rPr lang="en-GB" sz="1000" b="1" dirty="0">
                  <a:effectLst/>
                  <a:latin typeface="Times New Roman" panose="02020603050405020304" pitchFamily="18" charset="0"/>
                  <a:ea typeface="Calibri" panose="020F0502020204030204" pitchFamily="34" charset="0"/>
                  <a:cs typeface="Arial" panose="020B0604020202020204" pitchFamily="34" charset="0"/>
                </a:rPr>
                <a:t>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3" name="Text Box 5">
              <a:extLst>
                <a:ext uri="{FF2B5EF4-FFF2-40B4-BE49-F238E27FC236}">
                  <a16:creationId xmlns:a16="http://schemas.microsoft.com/office/drawing/2014/main" id="{34134C20-EA73-3747-B31C-ABB8B11C3F2E}"/>
                </a:ext>
              </a:extLst>
            </p:cNvPr>
            <p:cNvSpPr txBox="1"/>
            <p:nvPr/>
          </p:nvSpPr>
          <p:spPr>
            <a:xfrm>
              <a:off x="3675280" y="734297"/>
              <a:ext cx="1033145" cy="245908"/>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25" name="Text Box 669">
              <a:extLst>
                <a:ext uri="{FF2B5EF4-FFF2-40B4-BE49-F238E27FC236}">
                  <a16:creationId xmlns:a16="http://schemas.microsoft.com/office/drawing/2014/main" id="{5DB86BD2-5D28-A240-87D0-C72E17A8C911}"/>
                </a:ext>
              </a:extLst>
            </p:cNvPr>
            <p:cNvSpPr txBox="1">
              <a:spLocks noChangeArrowheads="1"/>
            </p:cNvSpPr>
            <p:nvPr/>
          </p:nvSpPr>
          <p:spPr bwMode="auto">
            <a:xfrm>
              <a:off x="3680763" y="1090906"/>
              <a:ext cx="511175" cy="23867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6" name="Text Box 140">
              <a:extLst>
                <a:ext uri="{FF2B5EF4-FFF2-40B4-BE49-F238E27FC236}">
                  <a16:creationId xmlns:a16="http://schemas.microsoft.com/office/drawing/2014/main" id="{5136A8A5-4B64-AB4B-9414-E8848123286E}"/>
                </a:ext>
              </a:extLst>
            </p:cNvPr>
            <p:cNvSpPr txBox="1">
              <a:spLocks noChangeArrowheads="1"/>
            </p:cNvSpPr>
            <p:nvPr/>
          </p:nvSpPr>
          <p:spPr bwMode="auto">
            <a:xfrm>
              <a:off x="4701128" y="2430323"/>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7" name="Text Box 140">
              <a:extLst>
                <a:ext uri="{FF2B5EF4-FFF2-40B4-BE49-F238E27FC236}">
                  <a16:creationId xmlns:a16="http://schemas.microsoft.com/office/drawing/2014/main" id="{C9373C32-D55E-FB41-999D-4E81A02026A6}"/>
                </a:ext>
              </a:extLst>
            </p:cNvPr>
            <p:cNvSpPr txBox="1">
              <a:spLocks noChangeArrowheads="1"/>
            </p:cNvSpPr>
            <p:nvPr/>
          </p:nvSpPr>
          <p:spPr bwMode="auto">
            <a:xfrm>
              <a:off x="5224774" y="2430405"/>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0" name="Text Box 140">
              <a:extLst>
                <a:ext uri="{FF2B5EF4-FFF2-40B4-BE49-F238E27FC236}">
                  <a16:creationId xmlns:a16="http://schemas.microsoft.com/office/drawing/2014/main" id="{3973D242-A8F6-3742-A3C4-B0FBED7471F0}"/>
                </a:ext>
              </a:extLst>
            </p:cNvPr>
            <p:cNvSpPr txBox="1">
              <a:spLocks noChangeArrowheads="1"/>
            </p:cNvSpPr>
            <p:nvPr/>
          </p:nvSpPr>
          <p:spPr bwMode="auto">
            <a:xfrm>
              <a:off x="5770580" y="2821102"/>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4</a:t>
              </a:r>
              <a:r>
                <a:rPr lang="en-GB" sz="1000" dirty="0">
                  <a:effectLst/>
                  <a:latin typeface="Times New Roman" panose="02020603050405020304" pitchFamily="18" charset="0"/>
                  <a:ea typeface="Calibri" panose="020F0502020204030204" pitchFamily="34" charset="0"/>
                  <a:cs typeface="Arial" panose="020B0604020202020204" pitchFamily="34" charset="0"/>
                </a:rPr>
                <a:t>1-</a:t>
              </a:r>
              <a:r>
                <a:rPr lang="en-GB" sz="1000" b="1" dirty="0">
                  <a:ea typeface="Calibri" panose="020F0502020204030204" pitchFamily="34" charset="0"/>
                  <a:cs typeface="Arial" panose="020B0604020202020204" pitchFamily="34" charset="0"/>
                </a:rPr>
                <a:t>4</a:t>
              </a:r>
              <a:r>
                <a:rPr lang="en-GB" sz="1000" b="1" dirty="0">
                  <a:effectLst/>
                  <a:latin typeface="Times New Roman" panose="02020603050405020304" pitchFamily="18" charset="0"/>
                  <a:ea typeface="Calibri" panose="020F0502020204030204" pitchFamily="34" charset="0"/>
                  <a:cs typeface="Arial" panose="020B0604020202020204" pitchFamily="34" charset="0"/>
                </a:rPr>
                <a:t>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1" name="Text Box 140">
              <a:extLst>
                <a:ext uri="{FF2B5EF4-FFF2-40B4-BE49-F238E27FC236}">
                  <a16:creationId xmlns:a16="http://schemas.microsoft.com/office/drawing/2014/main" id="{E0F64666-BA57-1644-8788-D3341790BBC4}"/>
                </a:ext>
              </a:extLst>
            </p:cNvPr>
            <p:cNvSpPr txBox="1">
              <a:spLocks noChangeArrowheads="1"/>
            </p:cNvSpPr>
            <p:nvPr/>
          </p:nvSpPr>
          <p:spPr bwMode="auto">
            <a:xfrm>
              <a:off x="5252043" y="2820261"/>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34" name="Group 133">
              <a:extLst>
                <a:ext uri="{FF2B5EF4-FFF2-40B4-BE49-F238E27FC236}">
                  <a16:creationId xmlns:a16="http://schemas.microsoft.com/office/drawing/2014/main" id="{3343F725-04B9-2F44-85A3-0FFCE0F9B4E2}"/>
                </a:ext>
              </a:extLst>
            </p:cNvPr>
            <p:cNvGrpSpPr/>
            <p:nvPr/>
          </p:nvGrpSpPr>
          <p:grpSpPr>
            <a:xfrm>
              <a:off x="5766018" y="2714629"/>
              <a:ext cx="510540" cy="351509"/>
              <a:chOff x="6942082" y="2638281"/>
              <a:chExt cx="510540" cy="351509"/>
            </a:xfrm>
          </p:grpSpPr>
          <p:sp>
            <p:nvSpPr>
              <p:cNvPr id="135" name="Up Arrow 134">
                <a:extLst>
                  <a:ext uri="{FF2B5EF4-FFF2-40B4-BE49-F238E27FC236}">
                    <a16:creationId xmlns:a16="http://schemas.microsoft.com/office/drawing/2014/main" id="{B659CAA2-E49A-8142-AAF7-799495E6C3C6}"/>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36" name="Text Box 137">
                <a:extLst>
                  <a:ext uri="{FF2B5EF4-FFF2-40B4-BE49-F238E27FC236}">
                    <a16:creationId xmlns:a16="http://schemas.microsoft.com/office/drawing/2014/main" id="{988783FB-D0D3-D14D-A7E1-60CB069C7E50}"/>
                  </a:ext>
                </a:extLst>
              </p:cNvPr>
              <p:cNvSpPr txBox="1">
                <a:spLocks noChangeArrowheads="1"/>
              </p:cNvSpPr>
              <p:nvPr/>
            </p:nvSpPr>
            <p:spPr bwMode="auto">
              <a:xfrm>
                <a:off x="6942082" y="2744370"/>
                <a:ext cx="510540" cy="245420"/>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41-</a:t>
                </a:r>
                <a:r>
                  <a:rPr lang="en-GB" sz="1000" b="1" dirty="0">
                    <a:ea typeface="Calibri" panose="020F0502020204030204" pitchFamily="34" charset="0"/>
                    <a:cs typeface="Arial" panose="020B0604020202020204" pitchFamily="34" charset="0"/>
                  </a:rPr>
                  <a:t>45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37" name="Group 136">
              <a:extLst>
                <a:ext uri="{FF2B5EF4-FFF2-40B4-BE49-F238E27FC236}">
                  <a16:creationId xmlns:a16="http://schemas.microsoft.com/office/drawing/2014/main" id="{929C08CA-1BC9-4248-BD94-FF7221E4933C}"/>
                </a:ext>
              </a:extLst>
            </p:cNvPr>
            <p:cNvGrpSpPr/>
            <p:nvPr/>
          </p:nvGrpSpPr>
          <p:grpSpPr>
            <a:xfrm>
              <a:off x="5219742" y="2324159"/>
              <a:ext cx="510540" cy="351454"/>
              <a:chOff x="6942082" y="2638281"/>
              <a:chExt cx="510540" cy="351454"/>
            </a:xfrm>
          </p:grpSpPr>
          <p:sp>
            <p:nvSpPr>
              <p:cNvPr id="138" name="Up Arrow 137">
                <a:extLst>
                  <a:ext uri="{FF2B5EF4-FFF2-40B4-BE49-F238E27FC236}">
                    <a16:creationId xmlns:a16="http://schemas.microsoft.com/office/drawing/2014/main" id="{4B2DC3BC-BFA7-4A45-A5CE-3797B6E924E9}"/>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53" name="Text Box 137">
                <a:extLst>
                  <a:ext uri="{FF2B5EF4-FFF2-40B4-BE49-F238E27FC236}">
                    <a16:creationId xmlns:a16="http://schemas.microsoft.com/office/drawing/2014/main" id="{9BC97ECF-E5D9-A243-85A2-83197945E715}"/>
                  </a:ext>
                </a:extLst>
              </p:cNvPr>
              <p:cNvSpPr txBox="1">
                <a:spLocks noChangeArrowheads="1"/>
              </p:cNvSpPr>
              <p:nvPr/>
            </p:nvSpPr>
            <p:spPr bwMode="auto">
              <a:xfrm>
                <a:off x="6942082" y="2744370"/>
                <a:ext cx="510540" cy="24536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grpSp>
        <p:nvGrpSpPr>
          <p:cNvPr id="5" name="Group 4">
            <a:extLst>
              <a:ext uri="{FF2B5EF4-FFF2-40B4-BE49-F238E27FC236}">
                <a16:creationId xmlns:a16="http://schemas.microsoft.com/office/drawing/2014/main" id="{9839F501-5B4B-604E-93DF-D1D8F289D1D0}"/>
              </a:ext>
            </a:extLst>
          </p:cNvPr>
          <p:cNvGrpSpPr/>
          <p:nvPr/>
        </p:nvGrpSpPr>
        <p:grpSpPr>
          <a:xfrm>
            <a:off x="2397064" y="3598188"/>
            <a:ext cx="2756613" cy="2475224"/>
            <a:chOff x="868339" y="3655606"/>
            <a:chExt cx="2756613" cy="2475224"/>
          </a:xfrm>
        </p:grpSpPr>
        <p:sp>
          <p:nvSpPr>
            <p:cNvPr id="154" name="Text Box 669">
              <a:extLst>
                <a:ext uri="{FF2B5EF4-FFF2-40B4-BE49-F238E27FC236}">
                  <a16:creationId xmlns:a16="http://schemas.microsoft.com/office/drawing/2014/main" id="{2C1A34FE-068D-6A49-909B-8F1775DE8FC4}"/>
                </a:ext>
              </a:extLst>
            </p:cNvPr>
            <p:cNvSpPr txBox="1">
              <a:spLocks noChangeArrowheads="1"/>
            </p:cNvSpPr>
            <p:nvPr/>
          </p:nvSpPr>
          <p:spPr bwMode="auto">
            <a:xfrm>
              <a:off x="1255058" y="4009353"/>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5" name="Text Box 137">
              <a:extLst>
                <a:ext uri="{FF2B5EF4-FFF2-40B4-BE49-F238E27FC236}">
                  <a16:creationId xmlns:a16="http://schemas.microsoft.com/office/drawing/2014/main" id="{7140708E-A084-6648-8B61-53248DC4DBF8}"/>
                </a:ext>
              </a:extLst>
            </p:cNvPr>
            <p:cNvSpPr txBox="1">
              <a:spLocks noChangeArrowheads="1"/>
            </p:cNvSpPr>
            <p:nvPr/>
          </p:nvSpPr>
          <p:spPr bwMode="auto">
            <a:xfrm>
              <a:off x="1778804" y="4008381"/>
              <a:ext cx="510540" cy="23945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6" name="Text Box 138">
              <a:extLst>
                <a:ext uri="{FF2B5EF4-FFF2-40B4-BE49-F238E27FC236}">
                  <a16:creationId xmlns:a16="http://schemas.microsoft.com/office/drawing/2014/main" id="{B17A7E0E-4C6D-7548-B6CD-1CA68534F1E2}"/>
                </a:ext>
              </a:extLst>
            </p:cNvPr>
            <p:cNvSpPr txBox="1">
              <a:spLocks noChangeArrowheads="1"/>
            </p:cNvSpPr>
            <p:nvPr/>
          </p:nvSpPr>
          <p:spPr bwMode="auto">
            <a:xfrm>
              <a:off x="875963" y="4055707"/>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7" name="Text Box 141">
              <a:extLst>
                <a:ext uri="{FF2B5EF4-FFF2-40B4-BE49-F238E27FC236}">
                  <a16:creationId xmlns:a16="http://schemas.microsoft.com/office/drawing/2014/main" id="{B7D08531-D1D4-D84E-9387-E3BE4CECB96E}"/>
                </a:ext>
              </a:extLst>
            </p:cNvPr>
            <p:cNvSpPr txBox="1">
              <a:spLocks noChangeArrowheads="1"/>
            </p:cNvSpPr>
            <p:nvPr/>
          </p:nvSpPr>
          <p:spPr bwMode="auto">
            <a:xfrm>
              <a:off x="1362217" y="5038082"/>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8" name="Text Box 144">
              <a:extLst>
                <a:ext uri="{FF2B5EF4-FFF2-40B4-BE49-F238E27FC236}">
                  <a16:creationId xmlns:a16="http://schemas.microsoft.com/office/drawing/2014/main" id="{9FCE6B0E-ACE9-8A4A-856C-5C66A26ECE09}"/>
                </a:ext>
              </a:extLst>
            </p:cNvPr>
            <p:cNvSpPr txBox="1">
              <a:spLocks noChangeArrowheads="1"/>
            </p:cNvSpPr>
            <p:nvPr/>
          </p:nvSpPr>
          <p:spPr bwMode="auto">
            <a:xfrm>
              <a:off x="1824537" y="5480200"/>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9" name="Text Box 149">
              <a:extLst>
                <a:ext uri="{FF2B5EF4-FFF2-40B4-BE49-F238E27FC236}">
                  <a16:creationId xmlns:a16="http://schemas.microsoft.com/office/drawing/2014/main" id="{567258B2-4108-DB42-85AA-FDF6797A9074}"/>
                </a:ext>
              </a:extLst>
            </p:cNvPr>
            <p:cNvSpPr txBox="1">
              <a:spLocks noChangeArrowheads="1"/>
            </p:cNvSpPr>
            <p:nvPr/>
          </p:nvSpPr>
          <p:spPr bwMode="auto">
            <a:xfrm>
              <a:off x="2342027" y="5918944"/>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0" name="Group 159">
              <a:extLst>
                <a:ext uri="{FF2B5EF4-FFF2-40B4-BE49-F238E27FC236}">
                  <a16:creationId xmlns:a16="http://schemas.microsoft.com/office/drawing/2014/main" id="{695FE8CA-B2A1-1341-A23B-D0B7CE2E09A9}"/>
                </a:ext>
              </a:extLst>
            </p:cNvPr>
            <p:cNvGrpSpPr/>
            <p:nvPr/>
          </p:nvGrpSpPr>
          <p:grpSpPr>
            <a:xfrm>
              <a:off x="868339" y="4332170"/>
              <a:ext cx="2756613" cy="1756461"/>
              <a:chOff x="3698473" y="2845613"/>
              <a:chExt cx="2586994" cy="1756461"/>
            </a:xfrm>
          </p:grpSpPr>
          <p:cxnSp>
            <p:nvCxnSpPr>
              <p:cNvPr id="161" name="Straight Connector 160">
                <a:extLst>
                  <a:ext uri="{FF2B5EF4-FFF2-40B4-BE49-F238E27FC236}">
                    <a16:creationId xmlns:a16="http://schemas.microsoft.com/office/drawing/2014/main" id="{F74CCE38-E7EF-544C-BE69-5FABEA11EE40}"/>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62" name="Straight Connector 161">
                <a:extLst>
                  <a:ext uri="{FF2B5EF4-FFF2-40B4-BE49-F238E27FC236}">
                    <a16:creationId xmlns:a16="http://schemas.microsoft.com/office/drawing/2014/main" id="{273FCDE3-383E-0743-961B-AB59FEAD5A51}"/>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63" name="Straight Connector 162">
                <a:extLst>
                  <a:ext uri="{FF2B5EF4-FFF2-40B4-BE49-F238E27FC236}">
                    <a16:creationId xmlns:a16="http://schemas.microsoft.com/office/drawing/2014/main" id="{7436484D-9FD2-B545-A24C-A86674D364B7}"/>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64" name="Straight Connector 163">
                <a:extLst>
                  <a:ext uri="{FF2B5EF4-FFF2-40B4-BE49-F238E27FC236}">
                    <a16:creationId xmlns:a16="http://schemas.microsoft.com/office/drawing/2014/main" id="{A42B8BB9-9BD5-274E-97DE-79E527DFE1DA}"/>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165" name="Group 164">
              <a:extLst>
                <a:ext uri="{FF2B5EF4-FFF2-40B4-BE49-F238E27FC236}">
                  <a16:creationId xmlns:a16="http://schemas.microsoft.com/office/drawing/2014/main" id="{3A4848BB-C587-5249-898F-68558584B5EB}"/>
                </a:ext>
              </a:extLst>
            </p:cNvPr>
            <p:cNvGrpSpPr/>
            <p:nvPr/>
          </p:nvGrpSpPr>
          <p:grpSpPr>
            <a:xfrm>
              <a:off x="3287619" y="5716596"/>
              <a:ext cx="259200" cy="321409"/>
              <a:chOff x="5466678" y="3680679"/>
              <a:chExt cx="259200" cy="321409"/>
            </a:xfrm>
          </p:grpSpPr>
          <p:sp>
            <p:nvSpPr>
              <p:cNvPr id="166" name="Text Box 152">
                <a:extLst>
                  <a:ext uri="{FF2B5EF4-FFF2-40B4-BE49-F238E27FC236}">
                    <a16:creationId xmlns:a16="http://schemas.microsoft.com/office/drawing/2014/main" id="{DA7BA3FB-9677-634D-8440-9F0031D56C85}"/>
                  </a:ext>
                </a:extLst>
              </p:cNvPr>
              <p:cNvSpPr txBox="1">
                <a:spLocks noChangeArrowheads="1"/>
              </p:cNvSpPr>
              <p:nvPr/>
            </p:nvSpPr>
            <p:spPr bwMode="auto">
              <a:xfrm>
                <a:off x="5466678" y="3716070"/>
                <a:ext cx="170438" cy="235006"/>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7" name="Rectangle 166">
                <a:extLst>
                  <a:ext uri="{FF2B5EF4-FFF2-40B4-BE49-F238E27FC236}">
                    <a16:creationId xmlns:a16="http://schemas.microsoft.com/office/drawing/2014/main" id="{2CBAA12D-E09C-E242-B50C-170F64C6688C}"/>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168" name="Text Box 5">
              <a:extLst>
                <a:ext uri="{FF2B5EF4-FFF2-40B4-BE49-F238E27FC236}">
                  <a16:creationId xmlns:a16="http://schemas.microsoft.com/office/drawing/2014/main" id="{E5E33413-74AD-2440-9FA4-FC150FBB9003}"/>
                </a:ext>
              </a:extLst>
            </p:cNvPr>
            <p:cNvSpPr txBox="1"/>
            <p:nvPr/>
          </p:nvSpPr>
          <p:spPr>
            <a:xfrm>
              <a:off x="1245879" y="4481909"/>
              <a:ext cx="1033145" cy="239096"/>
            </a:xfrm>
            <a:prstGeom prst="rect">
              <a:avLst/>
            </a:prstGeom>
            <a:noFill/>
            <a:ln w="12700">
              <a:solidFill>
                <a:srgbClr val="FF0000"/>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69" name="Oval 168">
              <a:extLst>
                <a:ext uri="{FF2B5EF4-FFF2-40B4-BE49-F238E27FC236}">
                  <a16:creationId xmlns:a16="http://schemas.microsoft.com/office/drawing/2014/main" id="{BEECD134-1506-0B4B-B197-91975340FC0B}"/>
                </a:ext>
              </a:extLst>
            </p:cNvPr>
            <p:cNvSpPr/>
            <p:nvPr/>
          </p:nvSpPr>
          <p:spPr>
            <a:xfrm>
              <a:off x="1664880" y="516811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990CDA22-432F-EB47-8C01-5032357CACBA}"/>
                </a:ext>
              </a:extLst>
            </p:cNvPr>
            <p:cNvSpPr/>
            <p:nvPr/>
          </p:nvSpPr>
          <p:spPr>
            <a:xfrm>
              <a:off x="1099176" y="430185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CB0E6494-A95A-9B4F-B5F0-81D16C34F9AE}"/>
                </a:ext>
              </a:extLst>
            </p:cNvPr>
            <p:cNvSpPr/>
            <p:nvPr/>
          </p:nvSpPr>
          <p:spPr>
            <a:xfrm>
              <a:off x="2663337" y="6047703"/>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9A065EB9-6A6A-564C-AABB-FCABD4D09C61}"/>
                </a:ext>
              </a:extLst>
            </p:cNvPr>
            <p:cNvSpPr/>
            <p:nvPr/>
          </p:nvSpPr>
          <p:spPr>
            <a:xfrm>
              <a:off x="2160199" y="560473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ext Box 5">
              <a:extLst>
                <a:ext uri="{FF2B5EF4-FFF2-40B4-BE49-F238E27FC236}">
                  <a16:creationId xmlns:a16="http://schemas.microsoft.com/office/drawing/2014/main" id="{9A20578D-06A5-6E4A-884B-0471DF5280BE}"/>
                </a:ext>
              </a:extLst>
            </p:cNvPr>
            <p:cNvSpPr txBox="1"/>
            <p:nvPr/>
          </p:nvSpPr>
          <p:spPr>
            <a:xfrm>
              <a:off x="1243628" y="3656991"/>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74" name="Text Box 137">
              <a:extLst>
                <a:ext uri="{FF2B5EF4-FFF2-40B4-BE49-F238E27FC236}">
                  <a16:creationId xmlns:a16="http://schemas.microsoft.com/office/drawing/2014/main" id="{0C88F2E1-8EEC-7F40-8D74-E82923547D77}"/>
                </a:ext>
              </a:extLst>
            </p:cNvPr>
            <p:cNvSpPr txBox="1">
              <a:spLocks noChangeArrowheads="1"/>
            </p:cNvSpPr>
            <p:nvPr/>
          </p:nvSpPr>
          <p:spPr bwMode="auto">
            <a:xfrm>
              <a:off x="1758608" y="4892423"/>
              <a:ext cx="510540" cy="23945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5" name="Text Box 140">
              <a:extLst>
                <a:ext uri="{FF2B5EF4-FFF2-40B4-BE49-F238E27FC236}">
                  <a16:creationId xmlns:a16="http://schemas.microsoft.com/office/drawing/2014/main" id="{F226CD30-840C-C94B-BAFF-50A5541C3556}"/>
                </a:ext>
              </a:extLst>
            </p:cNvPr>
            <p:cNvSpPr txBox="1">
              <a:spLocks noChangeArrowheads="1"/>
            </p:cNvSpPr>
            <p:nvPr/>
          </p:nvSpPr>
          <p:spPr bwMode="auto">
            <a:xfrm>
              <a:off x="2284711" y="4894462"/>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6" name="Text Box 140">
              <a:extLst>
                <a:ext uri="{FF2B5EF4-FFF2-40B4-BE49-F238E27FC236}">
                  <a16:creationId xmlns:a16="http://schemas.microsoft.com/office/drawing/2014/main" id="{D18DCE72-D4E7-894F-B893-DD269098140C}"/>
                </a:ext>
              </a:extLst>
            </p:cNvPr>
            <p:cNvSpPr txBox="1">
              <a:spLocks noChangeArrowheads="1"/>
            </p:cNvSpPr>
            <p:nvPr/>
          </p:nvSpPr>
          <p:spPr bwMode="auto">
            <a:xfrm>
              <a:off x="2294909" y="4481775"/>
              <a:ext cx="510540" cy="240268"/>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77" name="Group 176">
              <a:extLst>
                <a:ext uri="{FF2B5EF4-FFF2-40B4-BE49-F238E27FC236}">
                  <a16:creationId xmlns:a16="http://schemas.microsoft.com/office/drawing/2014/main" id="{57FB7D2E-3D1E-E046-B9BA-68C73163AC6F}"/>
                </a:ext>
              </a:extLst>
            </p:cNvPr>
            <p:cNvGrpSpPr/>
            <p:nvPr/>
          </p:nvGrpSpPr>
          <p:grpSpPr>
            <a:xfrm>
              <a:off x="1746220" y="4780012"/>
              <a:ext cx="522767" cy="351606"/>
              <a:chOff x="2331771" y="1833400"/>
              <a:chExt cx="522767" cy="351606"/>
            </a:xfrm>
          </p:grpSpPr>
          <p:sp>
            <p:nvSpPr>
              <p:cNvPr id="178" name="Up Arrow 177">
                <a:extLst>
                  <a:ext uri="{FF2B5EF4-FFF2-40B4-BE49-F238E27FC236}">
                    <a16:creationId xmlns:a16="http://schemas.microsoft.com/office/drawing/2014/main" id="{A9F6DA26-4191-9E4F-9607-690EDC362442}"/>
                  </a:ext>
                </a:extLst>
              </p:cNvPr>
              <p:cNvSpPr/>
              <p:nvPr/>
            </p:nvSpPr>
            <p:spPr>
              <a:xfrm>
                <a:off x="2500084" y="1833400"/>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79" name="Text Box 137">
                <a:extLst>
                  <a:ext uri="{FF2B5EF4-FFF2-40B4-BE49-F238E27FC236}">
                    <a16:creationId xmlns:a16="http://schemas.microsoft.com/office/drawing/2014/main" id="{37453FDF-D86D-5E4B-93ED-E617E3DF93F7}"/>
                  </a:ext>
                </a:extLst>
              </p:cNvPr>
              <p:cNvSpPr txBox="1">
                <a:spLocks noChangeArrowheads="1"/>
              </p:cNvSpPr>
              <p:nvPr/>
            </p:nvSpPr>
            <p:spPr bwMode="auto">
              <a:xfrm>
                <a:off x="2331771" y="1939489"/>
                <a:ext cx="522767" cy="245517"/>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26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80" name="Text Box 669">
              <a:extLst>
                <a:ext uri="{FF2B5EF4-FFF2-40B4-BE49-F238E27FC236}">
                  <a16:creationId xmlns:a16="http://schemas.microsoft.com/office/drawing/2014/main" id="{3E83D3DC-354C-2E4E-8397-C34FCF2C0C67}"/>
                </a:ext>
              </a:extLst>
            </p:cNvPr>
            <p:cNvSpPr txBox="1">
              <a:spLocks noChangeArrowheads="1"/>
            </p:cNvSpPr>
            <p:nvPr/>
          </p:nvSpPr>
          <p:spPr bwMode="auto">
            <a:xfrm>
              <a:off x="1257830" y="4010132"/>
              <a:ext cx="511175" cy="23867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1" name="Text Box 140">
              <a:extLst>
                <a:ext uri="{FF2B5EF4-FFF2-40B4-BE49-F238E27FC236}">
                  <a16:creationId xmlns:a16="http://schemas.microsoft.com/office/drawing/2014/main" id="{8932FEC4-DA90-D640-ADC9-1D93372F3C82}"/>
                </a:ext>
              </a:extLst>
            </p:cNvPr>
            <p:cNvSpPr txBox="1">
              <a:spLocks noChangeArrowheads="1"/>
            </p:cNvSpPr>
            <p:nvPr/>
          </p:nvSpPr>
          <p:spPr bwMode="auto">
            <a:xfrm>
              <a:off x="2272650" y="5349716"/>
              <a:ext cx="520212" cy="242831"/>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2" name="Text Box 140">
              <a:extLst>
                <a:ext uri="{FF2B5EF4-FFF2-40B4-BE49-F238E27FC236}">
                  <a16:creationId xmlns:a16="http://schemas.microsoft.com/office/drawing/2014/main" id="{63287129-BD08-B840-B38E-72F3CC5EAC4B}"/>
                </a:ext>
              </a:extLst>
            </p:cNvPr>
            <p:cNvSpPr txBox="1">
              <a:spLocks noChangeArrowheads="1"/>
            </p:cNvSpPr>
            <p:nvPr/>
          </p:nvSpPr>
          <p:spPr bwMode="auto">
            <a:xfrm>
              <a:off x="2796297" y="5349799"/>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3" name="Text Box 140">
              <a:extLst>
                <a:ext uri="{FF2B5EF4-FFF2-40B4-BE49-F238E27FC236}">
                  <a16:creationId xmlns:a16="http://schemas.microsoft.com/office/drawing/2014/main" id="{7148B67D-5E03-8C4E-AD97-7CE78F267656}"/>
                </a:ext>
              </a:extLst>
            </p:cNvPr>
            <p:cNvSpPr txBox="1">
              <a:spLocks noChangeArrowheads="1"/>
            </p:cNvSpPr>
            <p:nvPr/>
          </p:nvSpPr>
          <p:spPr bwMode="auto">
            <a:xfrm>
              <a:off x="2777079" y="5747577"/>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84" name="Group 183">
              <a:extLst>
                <a:ext uri="{FF2B5EF4-FFF2-40B4-BE49-F238E27FC236}">
                  <a16:creationId xmlns:a16="http://schemas.microsoft.com/office/drawing/2014/main" id="{AD255DFE-2496-204A-B002-F921D36F0009}"/>
                </a:ext>
              </a:extLst>
            </p:cNvPr>
            <p:cNvGrpSpPr/>
            <p:nvPr/>
          </p:nvGrpSpPr>
          <p:grpSpPr>
            <a:xfrm>
              <a:off x="2777079" y="5640175"/>
              <a:ext cx="510540" cy="351509"/>
              <a:chOff x="6942082" y="2638281"/>
              <a:chExt cx="510540" cy="351509"/>
            </a:xfrm>
          </p:grpSpPr>
          <p:sp>
            <p:nvSpPr>
              <p:cNvPr id="185" name="Up Arrow 184">
                <a:extLst>
                  <a:ext uri="{FF2B5EF4-FFF2-40B4-BE49-F238E27FC236}">
                    <a16:creationId xmlns:a16="http://schemas.microsoft.com/office/drawing/2014/main" id="{3E0AD0C1-B49C-5144-BD62-A2281A15DFF1}"/>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86" name="Text Box 137">
                <a:extLst>
                  <a:ext uri="{FF2B5EF4-FFF2-40B4-BE49-F238E27FC236}">
                    <a16:creationId xmlns:a16="http://schemas.microsoft.com/office/drawing/2014/main" id="{AB826A16-6031-1845-AB05-B402FF9EDF5E}"/>
                  </a:ext>
                </a:extLst>
              </p:cNvPr>
              <p:cNvSpPr txBox="1">
                <a:spLocks noChangeArrowheads="1"/>
              </p:cNvSpPr>
              <p:nvPr/>
            </p:nvSpPr>
            <p:spPr bwMode="auto">
              <a:xfrm>
                <a:off x="6942082" y="2744370"/>
                <a:ext cx="510540" cy="245420"/>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87" name="Group 186">
              <a:extLst>
                <a:ext uri="{FF2B5EF4-FFF2-40B4-BE49-F238E27FC236}">
                  <a16:creationId xmlns:a16="http://schemas.microsoft.com/office/drawing/2014/main" id="{5502A4EB-3543-2C48-8EB8-DDA46A084A5B}"/>
                </a:ext>
              </a:extLst>
            </p:cNvPr>
            <p:cNvGrpSpPr/>
            <p:nvPr/>
          </p:nvGrpSpPr>
          <p:grpSpPr>
            <a:xfrm>
              <a:off x="2261001" y="5238207"/>
              <a:ext cx="531861" cy="354340"/>
              <a:chOff x="6942082" y="2638281"/>
              <a:chExt cx="531861" cy="354340"/>
            </a:xfrm>
          </p:grpSpPr>
          <p:sp>
            <p:nvSpPr>
              <p:cNvPr id="188" name="Up Arrow 187">
                <a:extLst>
                  <a:ext uri="{FF2B5EF4-FFF2-40B4-BE49-F238E27FC236}">
                    <a16:creationId xmlns:a16="http://schemas.microsoft.com/office/drawing/2014/main" id="{072D83F2-FD9F-2A45-AC56-0EC3ECAD409D}"/>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89" name="Text Box 137">
                <a:extLst>
                  <a:ext uri="{FF2B5EF4-FFF2-40B4-BE49-F238E27FC236}">
                    <a16:creationId xmlns:a16="http://schemas.microsoft.com/office/drawing/2014/main" id="{193E2110-9052-2944-8860-83D3037E392E}"/>
                  </a:ext>
                </a:extLst>
              </p:cNvPr>
              <p:cNvSpPr txBox="1">
                <a:spLocks noChangeArrowheads="1"/>
              </p:cNvSpPr>
              <p:nvPr/>
            </p:nvSpPr>
            <p:spPr bwMode="auto">
              <a:xfrm>
                <a:off x="6942082" y="2744370"/>
                <a:ext cx="531861" cy="248251"/>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90" name="Group 189">
              <a:extLst>
                <a:ext uri="{FF2B5EF4-FFF2-40B4-BE49-F238E27FC236}">
                  <a16:creationId xmlns:a16="http://schemas.microsoft.com/office/drawing/2014/main" id="{869FF83F-CC25-414A-90C0-27F3CB03152B}"/>
                </a:ext>
              </a:extLst>
            </p:cNvPr>
            <p:cNvGrpSpPr/>
            <p:nvPr/>
          </p:nvGrpSpPr>
          <p:grpSpPr>
            <a:xfrm>
              <a:off x="1236317" y="4392789"/>
              <a:ext cx="1045205" cy="334566"/>
              <a:chOff x="4065494" y="2901168"/>
              <a:chExt cx="1045205" cy="334566"/>
            </a:xfrm>
          </p:grpSpPr>
          <p:sp>
            <p:nvSpPr>
              <p:cNvPr id="191" name="Up Arrow 190">
                <a:extLst>
                  <a:ext uri="{FF2B5EF4-FFF2-40B4-BE49-F238E27FC236}">
                    <a16:creationId xmlns:a16="http://schemas.microsoft.com/office/drawing/2014/main" id="{D504F45C-7CBE-5447-8DD5-85AD9F05B8C2}"/>
                  </a:ext>
                </a:extLst>
              </p:cNvPr>
              <p:cNvSpPr/>
              <p:nvPr/>
            </p:nvSpPr>
            <p:spPr>
              <a:xfrm>
                <a:off x="4510655" y="2901168"/>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92" name="Text Box 5">
                <a:extLst>
                  <a:ext uri="{FF2B5EF4-FFF2-40B4-BE49-F238E27FC236}">
                    <a16:creationId xmlns:a16="http://schemas.microsoft.com/office/drawing/2014/main" id="{A8342967-5175-0946-B123-81E24B9EFDE8}"/>
                  </a:ext>
                </a:extLst>
              </p:cNvPr>
              <p:cNvSpPr txBox="1"/>
              <p:nvPr/>
            </p:nvSpPr>
            <p:spPr>
              <a:xfrm>
                <a:off x="4065494" y="2989826"/>
                <a:ext cx="1045205" cy="245908"/>
              </a:xfrm>
              <a:prstGeom prst="rect">
                <a:avLst/>
              </a:prstGeom>
              <a:solidFill>
                <a:srgbClr val="CC66FF"/>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grpSp>
        <p:sp>
          <p:nvSpPr>
            <p:cNvPr id="193" name="Text Box 5">
              <a:extLst>
                <a:ext uri="{FF2B5EF4-FFF2-40B4-BE49-F238E27FC236}">
                  <a16:creationId xmlns:a16="http://schemas.microsoft.com/office/drawing/2014/main" id="{2F0EE68A-398D-134C-9AD1-BB557C2923F1}"/>
                </a:ext>
              </a:extLst>
            </p:cNvPr>
            <p:cNvSpPr txBox="1"/>
            <p:nvPr/>
          </p:nvSpPr>
          <p:spPr>
            <a:xfrm>
              <a:off x="1239506" y="3655606"/>
              <a:ext cx="1033145" cy="245908"/>
            </a:xfrm>
            <a:prstGeom prst="rect">
              <a:avLst/>
            </a:prstGeom>
            <a:solidFill>
              <a:schemeClr val="bg1"/>
            </a:solidFill>
            <a:ln w="12700">
              <a:solidFill>
                <a:srgbClr val="FF0000"/>
              </a:solidFill>
              <a:prstDash val="sys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80291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1. Material Interpretations: Periods of Implementation &amp; Target Periods</a:t>
            </a:r>
          </a:p>
        </p:txBody>
      </p:sp>
      <p:sp>
        <p:nvSpPr>
          <p:cNvPr id="7" name="TextBox 6"/>
          <p:cNvSpPr txBox="1"/>
          <p:nvPr/>
        </p:nvSpPr>
        <p:spPr>
          <a:xfrm>
            <a:off x="380492" y="1232756"/>
            <a:ext cx="8172908" cy="830997"/>
          </a:xfrm>
          <a:prstGeom prst="rect">
            <a:avLst/>
          </a:prstGeom>
          <a:noFill/>
        </p:spPr>
        <p:txBody>
          <a:bodyPr wrap="square" rtlCol="0">
            <a:spAutoFit/>
          </a:bodyPr>
          <a:lstStyle/>
          <a:p>
            <a:r>
              <a:rPr lang="en-US" sz="1600" b="1" i="1" dirty="0"/>
              <a:t>Example of a 2025 NDC</a:t>
            </a:r>
            <a:r>
              <a:rPr lang="en-US" sz="1600" dirty="0"/>
              <a:t>:  </a:t>
            </a:r>
          </a:p>
          <a:p>
            <a:r>
              <a:rPr lang="en-US" sz="1600" i="1" dirty="0"/>
              <a:t>Average annual emissions between 2015 and 2025 to be reduced to X by 2025, </a:t>
            </a:r>
          </a:p>
          <a:p>
            <a:r>
              <a:rPr lang="en-US" sz="1600" i="1" dirty="0"/>
              <a:t>with implementation to start in 2021</a:t>
            </a:r>
          </a:p>
        </p:txBody>
      </p:sp>
      <p:grpSp>
        <p:nvGrpSpPr>
          <p:cNvPr id="14" name="Group 13"/>
          <p:cNvGrpSpPr/>
          <p:nvPr/>
        </p:nvGrpSpPr>
        <p:grpSpPr>
          <a:xfrm>
            <a:off x="4520953" y="2752735"/>
            <a:ext cx="2772308" cy="475688"/>
            <a:chOff x="4520953" y="2887199"/>
            <a:chExt cx="2772308" cy="307777"/>
          </a:xfrm>
        </p:grpSpPr>
        <p:sp>
          <p:nvSpPr>
            <p:cNvPr id="9" name="Rectangle 8"/>
            <p:cNvSpPr/>
            <p:nvPr/>
          </p:nvSpPr>
          <p:spPr>
            <a:xfrm>
              <a:off x="4520953" y="2931394"/>
              <a:ext cx="2772308" cy="216024"/>
            </a:xfrm>
            <a:prstGeom prst="rect">
              <a:avLst/>
            </a:prstGeom>
            <a:solidFill>
              <a:srgbClr val="7EA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277918" y="2887199"/>
              <a:ext cx="1261884" cy="307777"/>
            </a:xfrm>
            <a:prstGeom prst="rect">
              <a:avLst/>
            </a:prstGeom>
            <a:noFill/>
          </p:spPr>
          <p:txBody>
            <a:bodyPr wrap="none" rtlCol="0">
              <a:spAutoFit/>
            </a:bodyPr>
            <a:lstStyle/>
            <a:p>
              <a:r>
                <a:rPr lang="en-US" sz="1400" dirty="0"/>
                <a:t>2025 NDC </a:t>
              </a:r>
              <a:r>
                <a:rPr lang="en-US" sz="1400" dirty="0" err="1"/>
                <a:t>PoI</a:t>
              </a:r>
              <a:endParaRPr lang="en-US" sz="1400" dirty="0"/>
            </a:p>
          </p:txBody>
        </p:sp>
      </p:grpSp>
      <p:grpSp>
        <p:nvGrpSpPr>
          <p:cNvPr id="15" name="Group 14"/>
          <p:cNvGrpSpPr/>
          <p:nvPr/>
        </p:nvGrpSpPr>
        <p:grpSpPr>
          <a:xfrm>
            <a:off x="1451126" y="2272006"/>
            <a:ext cx="6635104" cy="1458123"/>
            <a:chOff x="1451126" y="2272006"/>
            <a:chExt cx="6635104" cy="1458123"/>
          </a:xfrm>
        </p:grpSpPr>
        <p:cxnSp>
          <p:nvCxnSpPr>
            <p:cNvPr id="12" name="Straight Connector 11"/>
            <p:cNvCxnSpPr/>
            <p:nvPr/>
          </p:nvCxnSpPr>
          <p:spPr>
            <a:xfrm>
              <a:off x="4520953" y="2272006"/>
              <a:ext cx="0" cy="104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49526" y="2272006"/>
              <a:ext cx="0" cy="10440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82267" y="2283882"/>
              <a:ext cx="0" cy="10440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33502" y="3280078"/>
              <a:ext cx="6552728" cy="0"/>
            </a:xfrm>
            <a:prstGeom prst="straightConnector1">
              <a:avLst/>
            </a:prstGeom>
            <a:ln>
              <a:solidFill>
                <a:schemeClr val="tx2"/>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51126" y="3356404"/>
              <a:ext cx="595035" cy="338554"/>
            </a:xfrm>
            <a:prstGeom prst="rect">
              <a:avLst/>
            </a:prstGeom>
            <a:noFill/>
          </p:spPr>
          <p:txBody>
            <a:bodyPr wrap="none" rtlCol="0">
              <a:spAutoFit/>
            </a:bodyPr>
            <a:lstStyle/>
            <a:p>
              <a:r>
                <a:rPr lang="en-US" sz="1600" dirty="0"/>
                <a:t>2015</a:t>
              </a:r>
            </a:p>
          </p:txBody>
        </p:sp>
        <p:sp>
          <p:nvSpPr>
            <p:cNvPr id="21" name="TextBox 20"/>
            <p:cNvSpPr txBox="1"/>
            <p:nvPr/>
          </p:nvSpPr>
          <p:spPr>
            <a:xfrm>
              <a:off x="4206213" y="3376254"/>
              <a:ext cx="595035" cy="338554"/>
            </a:xfrm>
            <a:prstGeom prst="rect">
              <a:avLst/>
            </a:prstGeom>
            <a:noFill/>
          </p:spPr>
          <p:txBody>
            <a:bodyPr wrap="none" rtlCol="0">
              <a:spAutoFit/>
            </a:bodyPr>
            <a:lstStyle/>
            <a:p>
              <a:r>
                <a:rPr lang="en-US" sz="1600" dirty="0"/>
                <a:t>2020</a:t>
              </a:r>
            </a:p>
          </p:txBody>
        </p:sp>
        <p:sp>
          <p:nvSpPr>
            <p:cNvPr id="22" name="TextBox 21"/>
            <p:cNvSpPr txBox="1"/>
            <p:nvPr/>
          </p:nvSpPr>
          <p:spPr>
            <a:xfrm>
              <a:off x="6882385" y="3391575"/>
              <a:ext cx="595035" cy="338554"/>
            </a:xfrm>
            <a:prstGeom prst="rect">
              <a:avLst/>
            </a:prstGeom>
            <a:noFill/>
          </p:spPr>
          <p:txBody>
            <a:bodyPr wrap="none" rtlCol="0">
              <a:spAutoFit/>
            </a:bodyPr>
            <a:lstStyle/>
            <a:p>
              <a:r>
                <a:rPr lang="en-US" sz="1600" dirty="0"/>
                <a:t>2025</a:t>
              </a:r>
            </a:p>
          </p:txBody>
        </p:sp>
      </p:grpSp>
      <p:sp>
        <p:nvSpPr>
          <p:cNvPr id="16" name="TextBox 15"/>
          <p:cNvSpPr txBox="1"/>
          <p:nvPr/>
        </p:nvSpPr>
        <p:spPr>
          <a:xfrm>
            <a:off x="419284" y="3969060"/>
            <a:ext cx="8172908" cy="830997"/>
          </a:xfrm>
          <a:prstGeom prst="rect">
            <a:avLst/>
          </a:prstGeom>
          <a:noFill/>
        </p:spPr>
        <p:txBody>
          <a:bodyPr wrap="square" rtlCol="0">
            <a:spAutoFit/>
          </a:bodyPr>
          <a:lstStyle/>
          <a:p>
            <a:r>
              <a:rPr lang="en-US" sz="1600" b="1" i="1" dirty="0"/>
              <a:t>NB</a:t>
            </a:r>
            <a:r>
              <a:rPr lang="en-US" sz="1600" dirty="0"/>
              <a:t>:  Target periods could overlap!</a:t>
            </a:r>
          </a:p>
          <a:p>
            <a:r>
              <a:rPr lang="en-US" sz="1600" i="1" dirty="0"/>
              <a:t>2025 NDC: Average annual emissions between 2015 and 2025 to be reduced to X by 2025;</a:t>
            </a:r>
          </a:p>
          <a:p>
            <a:r>
              <a:rPr lang="en-US" sz="1600" i="1" dirty="0"/>
              <a:t>2030 NDC: Average annual emissions between 2020 and 2030to be reduced to Y by 2030.</a:t>
            </a:r>
          </a:p>
        </p:txBody>
      </p:sp>
      <p:grpSp>
        <p:nvGrpSpPr>
          <p:cNvPr id="8" name="Group 7"/>
          <p:cNvGrpSpPr/>
          <p:nvPr/>
        </p:nvGrpSpPr>
        <p:grpSpPr>
          <a:xfrm>
            <a:off x="226108" y="4923205"/>
            <a:ext cx="8939360" cy="1458123"/>
            <a:chOff x="226108" y="4923205"/>
            <a:chExt cx="8939360" cy="1458123"/>
          </a:xfrm>
        </p:grpSpPr>
        <p:cxnSp>
          <p:nvCxnSpPr>
            <p:cNvPr id="36" name="Straight Connector 35"/>
            <p:cNvCxnSpPr/>
            <p:nvPr/>
          </p:nvCxnSpPr>
          <p:spPr>
            <a:xfrm>
              <a:off x="3295935" y="4923205"/>
              <a:ext cx="0" cy="104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4508" y="4923205"/>
              <a:ext cx="0" cy="10440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057249" y="4935081"/>
              <a:ext cx="0" cy="10440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08484" y="5931277"/>
              <a:ext cx="8856000" cy="0"/>
            </a:xfrm>
            <a:prstGeom prst="straightConnector1">
              <a:avLst/>
            </a:prstGeom>
            <a:ln>
              <a:solidFill>
                <a:schemeClr val="tx2"/>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26108" y="6007603"/>
              <a:ext cx="595035" cy="338554"/>
            </a:xfrm>
            <a:prstGeom prst="rect">
              <a:avLst/>
            </a:prstGeom>
            <a:noFill/>
          </p:spPr>
          <p:txBody>
            <a:bodyPr wrap="none" rtlCol="0">
              <a:spAutoFit/>
            </a:bodyPr>
            <a:lstStyle/>
            <a:p>
              <a:r>
                <a:rPr lang="en-US" sz="1600" dirty="0"/>
                <a:t>2015</a:t>
              </a:r>
            </a:p>
          </p:txBody>
        </p:sp>
        <p:sp>
          <p:nvSpPr>
            <p:cNvPr id="43" name="TextBox 42"/>
            <p:cNvSpPr txBox="1"/>
            <p:nvPr/>
          </p:nvSpPr>
          <p:spPr>
            <a:xfrm>
              <a:off x="2981195" y="6027453"/>
              <a:ext cx="595035" cy="338554"/>
            </a:xfrm>
            <a:prstGeom prst="rect">
              <a:avLst/>
            </a:prstGeom>
            <a:noFill/>
          </p:spPr>
          <p:txBody>
            <a:bodyPr wrap="none" rtlCol="0">
              <a:spAutoFit/>
            </a:bodyPr>
            <a:lstStyle/>
            <a:p>
              <a:r>
                <a:rPr lang="en-US" sz="1600" dirty="0"/>
                <a:t>2020</a:t>
              </a:r>
            </a:p>
          </p:txBody>
        </p:sp>
        <p:sp>
          <p:nvSpPr>
            <p:cNvPr id="44" name="TextBox 43"/>
            <p:cNvSpPr txBox="1"/>
            <p:nvPr/>
          </p:nvSpPr>
          <p:spPr>
            <a:xfrm>
              <a:off x="5657367" y="6042774"/>
              <a:ext cx="595035" cy="338554"/>
            </a:xfrm>
            <a:prstGeom prst="rect">
              <a:avLst/>
            </a:prstGeom>
            <a:noFill/>
          </p:spPr>
          <p:txBody>
            <a:bodyPr wrap="none" rtlCol="0">
              <a:spAutoFit/>
            </a:bodyPr>
            <a:lstStyle/>
            <a:p>
              <a:r>
                <a:rPr lang="en-US" sz="1600" dirty="0"/>
                <a:t>2025</a:t>
              </a:r>
            </a:p>
          </p:txBody>
        </p:sp>
        <p:cxnSp>
          <p:nvCxnSpPr>
            <p:cNvPr id="46" name="Straight Connector 45"/>
            <p:cNvCxnSpPr/>
            <p:nvPr/>
          </p:nvCxnSpPr>
          <p:spPr>
            <a:xfrm>
              <a:off x="8841432" y="4926330"/>
              <a:ext cx="0" cy="104407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570433" y="6042454"/>
              <a:ext cx="595035" cy="338554"/>
            </a:xfrm>
            <a:prstGeom prst="rect">
              <a:avLst/>
            </a:prstGeom>
            <a:noFill/>
          </p:spPr>
          <p:txBody>
            <a:bodyPr wrap="none" rtlCol="0">
              <a:spAutoFit/>
            </a:bodyPr>
            <a:lstStyle/>
            <a:p>
              <a:r>
                <a:rPr lang="en-US" sz="1600" dirty="0"/>
                <a:t>2030</a:t>
              </a:r>
            </a:p>
          </p:txBody>
        </p:sp>
      </p:grpSp>
      <p:grpSp>
        <p:nvGrpSpPr>
          <p:cNvPr id="2" name="Group 1"/>
          <p:cNvGrpSpPr/>
          <p:nvPr/>
        </p:nvGrpSpPr>
        <p:grpSpPr>
          <a:xfrm>
            <a:off x="523626" y="4911553"/>
            <a:ext cx="5544617" cy="446825"/>
            <a:chOff x="523626" y="5050601"/>
            <a:chExt cx="5544617" cy="307777"/>
          </a:xfrm>
        </p:grpSpPr>
        <p:sp>
          <p:nvSpPr>
            <p:cNvPr id="37" name="Rectangle 36"/>
            <p:cNvSpPr/>
            <p:nvPr/>
          </p:nvSpPr>
          <p:spPr>
            <a:xfrm>
              <a:off x="523626" y="5103185"/>
              <a:ext cx="5544617" cy="216024"/>
            </a:xfrm>
            <a:prstGeom prst="rect">
              <a:avLst/>
            </a:prstGeom>
            <a:solidFill>
              <a:srgbClr val="6A9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540732" y="5050601"/>
              <a:ext cx="1922257" cy="307777"/>
            </a:xfrm>
            <a:prstGeom prst="rect">
              <a:avLst/>
            </a:prstGeom>
            <a:noFill/>
          </p:spPr>
          <p:txBody>
            <a:bodyPr wrap="none" rtlCol="0">
              <a:spAutoFit/>
            </a:bodyPr>
            <a:lstStyle/>
            <a:p>
              <a:r>
                <a:rPr lang="en-US" sz="1400" dirty="0"/>
                <a:t>2025 NDC target period</a:t>
              </a:r>
            </a:p>
          </p:txBody>
        </p:sp>
      </p:grpSp>
      <p:grpSp>
        <p:nvGrpSpPr>
          <p:cNvPr id="3" name="Group 2"/>
          <p:cNvGrpSpPr/>
          <p:nvPr/>
        </p:nvGrpSpPr>
        <p:grpSpPr>
          <a:xfrm>
            <a:off x="3296816" y="5313166"/>
            <a:ext cx="5544617" cy="461002"/>
            <a:chOff x="3296816" y="5466390"/>
            <a:chExt cx="5544617" cy="307777"/>
          </a:xfrm>
        </p:grpSpPr>
        <p:sp>
          <p:nvSpPr>
            <p:cNvPr id="45" name="Rectangle 44"/>
            <p:cNvSpPr/>
            <p:nvPr/>
          </p:nvSpPr>
          <p:spPr>
            <a:xfrm>
              <a:off x="3296816" y="5506488"/>
              <a:ext cx="5544617" cy="216024"/>
            </a:xfrm>
            <a:prstGeom prst="rect">
              <a:avLst/>
            </a:prstGeom>
            <a:solidFill>
              <a:srgbClr val="6A9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73540" y="5466390"/>
              <a:ext cx="1922257" cy="307777"/>
            </a:xfrm>
            <a:prstGeom prst="rect">
              <a:avLst/>
            </a:prstGeom>
            <a:noFill/>
          </p:spPr>
          <p:txBody>
            <a:bodyPr wrap="none" rtlCol="0">
              <a:spAutoFit/>
            </a:bodyPr>
            <a:lstStyle/>
            <a:p>
              <a:r>
                <a:rPr lang="en-US" sz="1400" dirty="0"/>
                <a:t>2030 NDC target period</a:t>
              </a:r>
            </a:p>
          </p:txBody>
        </p:sp>
      </p:grpSp>
      <p:sp>
        <p:nvSpPr>
          <p:cNvPr id="6" name="Rectangle 5"/>
          <p:cNvSpPr/>
          <p:nvPr/>
        </p:nvSpPr>
        <p:spPr>
          <a:xfrm>
            <a:off x="1748644" y="2337855"/>
            <a:ext cx="5544617" cy="330155"/>
          </a:xfrm>
          <a:prstGeom prst="rect">
            <a:avLst/>
          </a:prstGeom>
          <a:solidFill>
            <a:srgbClr val="6A9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621734" y="2419147"/>
            <a:ext cx="1975349" cy="307777"/>
          </a:xfrm>
          <a:prstGeom prst="rect">
            <a:avLst/>
          </a:prstGeom>
          <a:noFill/>
        </p:spPr>
        <p:txBody>
          <a:bodyPr wrap="none" rtlCol="0">
            <a:spAutoFit/>
          </a:bodyPr>
          <a:lstStyle/>
          <a:p>
            <a:r>
              <a:rPr lang="en-US" sz="1400" dirty="0"/>
              <a:t>2025 NDC Target Period</a:t>
            </a:r>
          </a:p>
        </p:txBody>
      </p:sp>
    </p:spTree>
    <p:extLst>
      <p:ext uri="{BB962C8B-B14F-4D97-AF65-F5344CB8AC3E}">
        <p14:creationId xmlns:p14="http://schemas.microsoft.com/office/powerpoint/2010/main" val="2672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
          <p:cNvSpPr>
            <a:spLocks noChangeArrowheads="1"/>
          </p:cNvSpPr>
          <p:nvPr/>
        </p:nvSpPr>
        <p:spPr bwMode="auto">
          <a:xfrm>
            <a:off x="236476" y="839712"/>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Brazil</a:t>
            </a:r>
          </a:p>
        </p:txBody>
      </p:sp>
      <p:sp>
        <p:nvSpPr>
          <p:cNvPr id="16" name="Rectangle 15">
            <a:extLst>
              <a:ext uri="{FF2B5EF4-FFF2-40B4-BE49-F238E27FC236}">
                <a16:creationId xmlns:a16="http://schemas.microsoft.com/office/drawing/2014/main" id="{ABC524B6-E8B3-8F4E-B02F-E4642A14F0F4}"/>
              </a:ext>
            </a:extLst>
          </p:cNvPr>
          <p:cNvSpPr/>
          <p:nvPr/>
        </p:nvSpPr>
        <p:spPr>
          <a:xfrm>
            <a:off x="4736976" y="1769612"/>
            <a:ext cx="3673064" cy="2585323"/>
          </a:xfrm>
          <a:prstGeom prst="rect">
            <a:avLst/>
          </a:prstGeom>
        </p:spPr>
        <p:txBody>
          <a:bodyPr wrap="square">
            <a:spAutoFit/>
          </a:bodyPr>
          <a:lstStyle/>
          <a:p>
            <a:pPr marL="11113" marR="76200" lvl="1" algn="just">
              <a:spcBef>
                <a:spcPts val="600"/>
              </a:spcBef>
              <a:spcAft>
                <a:spcPts val="600"/>
              </a:spcAft>
              <a:buSzPts val="1100"/>
              <a:tabLst>
                <a:tab pos="742950" algn="l"/>
              </a:tabLst>
            </a:pPr>
            <a:r>
              <a:rPr lang="en-US" sz="1100" spc="-5" dirty="0">
                <a:latin typeface="Arial" panose="020B0604020202020204" pitchFamily="34" charset="0"/>
                <a:ea typeface="Arial" panose="020B0604020202020204" pitchFamily="34" charset="0"/>
              </a:rPr>
              <a:t>Reaffirm that, pursuant to decision 1/CP.21, paragraphs 23 and 24,</a:t>
            </a:r>
          </a:p>
          <a:p>
            <a:pPr marL="182563" marR="76200" lvl="1" indent="-171450" algn="just">
              <a:spcBef>
                <a:spcPts val="600"/>
              </a:spcBef>
              <a:spcAft>
                <a:spcPts val="600"/>
              </a:spcAft>
              <a:buSzPts val="1100"/>
              <a:buFont typeface="Arial" panose="020B0604020202020204" pitchFamily="34" charset="0"/>
              <a:buChar char="•"/>
              <a:tabLst>
                <a:tab pos="742950" algn="l"/>
              </a:tabLst>
            </a:pPr>
            <a:r>
              <a:rPr lang="en-US" sz="1100" spc="-5" dirty="0">
                <a:latin typeface="Arial" panose="020B0604020202020204" pitchFamily="34" charset="0"/>
                <a:ea typeface="Arial" panose="020B0604020202020204" pitchFamily="34" charset="0"/>
              </a:rPr>
              <a:t>Parties who have communicated an intended NDC with a 2025 target should communicate by 2020 a new NDC with a 2030 target, and</a:t>
            </a:r>
          </a:p>
          <a:p>
            <a:pPr marL="182563" marR="76200" lvl="1" indent="-171450" algn="just">
              <a:spcBef>
                <a:spcPts val="600"/>
              </a:spcBef>
              <a:spcAft>
                <a:spcPts val="600"/>
              </a:spcAft>
              <a:buSzPts val="1100"/>
              <a:buFont typeface="Arial" panose="020B0604020202020204" pitchFamily="34" charset="0"/>
              <a:buChar char="•"/>
              <a:tabLst>
                <a:tab pos="742950" algn="l"/>
              </a:tabLst>
            </a:pPr>
            <a:r>
              <a:rPr lang="en-US" sz="1100" spc="-5" dirty="0">
                <a:latin typeface="Arial" panose="020B0604020202020204" pitchFamily="34" charset="0"/>
                <a:ea typeface="Arial" panose="020B0604020202020204" pitchFamily="34" charset="0"/>
              </a:rPr>
              <a:t>Parties who have communicated an intended NDC with a 2030 target should communicate a new or updated NDC with a 2030 year target;</a:t>
            </a:r>
            <a:r>
              <a:rPr lang="en-US" sz="1100" spc="-35" dirty="0">
                <a:latin typeface="Arial" panose="020B0604020202020204" pitchFamily="34" charset="0"/>
                <a:ea typeface="Arial" panose="020B0604020202020204" pitchFamily="34" charset="0"/>
              </a:rPr>
              <a:t> </a:t>
            </a:r>
            <a:r>
              <a:rPr lang="en-US" sz="1100" spc="-5" dirty="0">
                <a:latin typeface="Arial" panose="020B0604020202020204" pitchFamily="34" charset="0"/>
                <a:ea typeface="Arial" panose="020B0604020202020204" pitchFamily="34" charset="0"/>
              </a:rPr>
              <a:t>and</a:t>
            </a:r>
            <a:endParaRPr lang="en-GB" sz="1100" spc="-5" dirty="0">
              <a:latin typeface="Arial" panose="020B0604020202020204" pitchFamily="34" charset="0"/>
              <a:ea typeface="Arial" panose="020B0604020202020204" pitchFamily="34" charset="0"/>
            </a:endParaRPr>
          </a:p>
          <a:p>
            <a:pPr marL="171450" indent="-171450">
              <a:spcBef>
                <a:spcPts val="600"/>
              </a:spcBef>
              <a:spcAft>
                <a:spcPts val="600"/>
              </a:spcAft>
              <a:buFont typeface="Arial" panose="020B0604020202020204" pitchFamily="34" charset="0"/>
              <a:buChar char="•"/>
            </a:pPr>
            <a:r>
              <a:rPr lang="en-US" sz="1050" dirty="0">
                <a:latin typeface="Arial" panose="020B0604020202020204" pitchFamily="34" charset="0"/>
                <a:ea typeface="Arial" panose="020B0604020202020204" pitchFamily="34" charset="0"/>
              </a:rPr>
              <a:t> </a:t>
            </a:r>
            <a:r>
              <a:rPr lang="en-US" sz="1100" spc="-5" dirty="0">
                <a:latin typeface="Arial" panose="020B0604020202020204" pitchFamily="34" charset="0"/>
                <a:ea typeface="Arial" panose="020B0604020202020204" pitchFamily="34" charset="0"/>
              </a:rPr>
              <a:t>agree that future successive NDCs will have common time frames of five years between the end points of two successive NDCs, to be communicated every 5 years starting in 2025.</a:t>
            </a:r>
            <a:endParaRPr lang="en-GB" sz="1100" spc="-5" dirty="0">
              <a:effectLst/>
              <a:latin typeface="Arial" panose="020B0604020202020204" pitchFamily="34" charset="0"/>
              <a:ea typeface="Arial" panose="020B0604020202020204" pitchFamily="34" charset="0"/>
            </a:endParaRPr>
          </a:p>
        </p:txBody>
      </p:sp>
      <p:pic>
        <p:nvPicPr>
          <p:cNvPr id="24" name="Picture 23">
            <a:extLst>
              <a:ext uri="{FF2B5EF4-FFF2-40B4-BE49-F238E27FC236}">
                <a16:creationId xmlns:a16="http://schemas.microsoft.com/office/drawing/2014/main" id="{FFA9A769-5F14-0440-A806-7D09A1ABC086}"/>
              </a:ext>
            </a:extLst>
          </p:cNvPr>
          <p:cNvPicPr>
            <a:picLocks noChangeAspect="1"/>
          </p:cNvPicPr>
          <p:nvPr/>
        </p:nvPicPr>
        <p:blipFill>
          <a:blip r:embed="rId2"/>
          <a:stretch>
            <a:fillRect/>
          </a:stretch>
        </p:blipFill>
        <p:spPr>
          <a:xfrm>
            <a:off x="7293260" y="656646"/>
            <a:ext cx="1002823" cy="704686"/>
          </a:xfrm>
          <a:prstGeom prst="rect">
            <a:avLst/>
          </a:prstGeom>
        </p:spPr>
      </p:pic>
      <p:sp>
        <p:nvSpPr>
          <p:cNvPr id="144" name="Text Box 669">
            <a:extLst>
              <a:ext uri="{FF2B5EF4-FFF2-40B4-BE49-F238E27FC236}">
                <a16:creationId xmlns:a16="http://schemas.microsoft.com/office/drawing/2014/main" id="{5EE74DF6-BE60-8F4D-8D7A-AFF2A6A02DEE}"/>
              </a:ext>
            </a:extLst>
          </p:cNvPr>
          <p:cNvSpPr txBox="1">
            <a:spLocks noChangeArrowheads="1"/>
          </p:cNvSpPr>
          <p:nvPr/>
        </p:nvSpPr>
        <p:spPr bwMode="auto">
          <a:xfrm>
            <a:off x="1811327" y="2062067"/>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5" name="Text Box 137">
            <a:extLst>
              <a:ext uri="{FF2B5EF4-FFF2-40B4-BE49-F238E27FC236}">
                <a16:creationId xmlns:a16="http://schemas.microsoft.com/office/drawing/2014/main" id="{18FDBEE6-E6C4-3148-9810-2FC3002E1D61}"/>
              </a:ext>
            </a:extLst>
          </p:cNvPr>
          <p:cNvSpPr txBox="1">
            <a:spLocks noChangeArrowheads="1"/>
          </p:cNvSpPr>
          <p:nvPr/>
        </p:nvSpPr>
        <p:spPr bwMode="auto">
          <a:xfrm>
            <a:off x="2322502" y="2062066"/>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6" name="Text Box 138">
            <a:extLst>
              <a:ext uri="{FF2B5EF4-FFF2-40B4-BE49-F238E27FC236}">
                <a16:creationId xmlns:a16="http://schemas.microsoft.com/office/drawing/2014/main" id="{C024E0C5-2E66-A14B-BE66-8E73EE74D429}"/>
              </a:ext>
            </a:extLst>
          </p:cNvPr>
          <p:cNvSpPr txBox="1">
            <a:spLocks noChangeArrowheads="1"/>
          </p:cNvSpPr>
          <p:nvPr/>
        </p:nvSpPr>
        <p:spPr bwMode="auto">
          <a:xfrm>
            <a:off x="1432232" y="2108421"/>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7" name="Text Box 141">
            <a:extLst>
              <a:ext uri="{FF2B5EF4-FFF2-40B4-BE49-F238E27FC236}">
                <a16:creationId xmlns:a16="http://schemas.microsoft.com/office/drawing/2014/main" id="{CB29D3F0-9F9A-E342-977A-E208A3E81ADF}"/>
              </a:ext>
            </a:extLst>
          </p:cNvPr>
          <p:cNvSpPr txBox="1">
            <a:spLocks noChangeArrowheads="1"/>
          </p:cNvSpPr>
          <p:nvPr/>
        </p:nvSpPr>
        <p:spPr bwMode="auto">
          <a:xfrm>
            <a:off x="1918486" y="3090796"/>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8" name="Text Box 144">
            <a:extLst>
              <a:ext uri="{FF2B5EF4-FFF2-40B4-BE49-F238E27FC236}">
                <a16:creationId xmlns:a16="http://schemas.microsoft.com/office/drawing/2014/main" id="{C3A25A61-C0E4-E942-B5A4-2013084FDFF0}"/>
              </a:ext>
            </a:extLst>
          </p:cNvPr>
          <p:cNvSpPr txBox="1">
            <a:spLocks noChangeArrowheads="1"/>
          </p:cNvSpPr>
          <p:nvPr/>
        </p:nvSpPr>
        <p:spPr bwMode="auto">
          <a:xfrm>
            <a:off x="2380806" y="3532914"/>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9" name="Text Box 149">
            <a:extLst>
              <a:ext uri="{FF2B5EF4-FFF2-40B4-BE49-F238E27FC236}">
                <a16:creationId xmlns:a16="http://schemas.microsoft.com/office/drawing/2014/main" id="{7BE38231-712B-8846-87D8-5258473780F6}"/>
              </a:ext>
            </a:extLst>
          </p:cNvPr>
          <p:cNvSpPr txBox="1">
            <a:spLocks noChangeArrowheads="1"/>
          </p:cNvSpPr>
          <p:nvPr/>
        </p:nvSpPr>
        <p:spPr bwMode="auto">
          <a:xfrm>
            <a:off x="2898296" y="3971658"/>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50" name="Group 149">
            <a:extLst>
              <a:ext uri="{FF2B5EF4-FFF2-40B4-BE49-F238E27FC236}">
                <a16:creationId xmlns:a16="http://schemas.microsoft.com/office/drawing/2014/main" id="{26359528-BDAD-2345-BAD8-B3CC497956D0}"/>
              </a:ext>
            </a:extLst>
          </p:cNvPr>
          <p:cNvGrpSpPr/>
          <p:nvPr/>
        </p:nvGrpSpPr>
        <p:grpSpPr>
          <a:xfrm>
            <a:off x="1424608" y="2384884"/>
            <a:ext cx="2724967" cy="1756461"/>
            <a:chOff x="3698473" y="2845613"/>
            <a:chExt cx="2586994" cy="1756461"/>
          </a:xfrm>
        </p:grpSpPr>
        <p:cxnSp>
          <p:nvCxnSpPr>
            <p:cNvPr id="151" name="Straight Connector 150">
              <a:extLst>
                <a:ext uri="{FF2B5EF4-FFF2-40B4-BE49-F238E27FC236}">
                  <a16:creationId xmlns:a16="http://schemas.microsoft.com/office/drawing/2014/main" id="{90782383-BD3A-E643-A354-C39352344B85}"/>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52" name="Straight Connector 151">
              <a:extLst>
                <a:ext uri="{FF2B5EF4-FFF2-40B4-BE49-F238E27FC236}">
                  <a16:creationId xmlns:a16="http://schemas.microsoft.com/office/drawing/2014/main" id="{FB7619CF-54AC-C647-92E2-6213E2E565C4}"/>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53" name="Straight Connector 152">
              <a:extLst>
                <a:ext uri="{FF2B5EF4-FFF2-40B4-BE49-F238E27FC236}">
                  <a16:creationId xmlns:a16="http://schemas.microsoft.com/office/drawing/2014/main" id="{3B98EAD8-508E-D348-BC34-1D4F87B24904}"/>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54" name="Straight Connector 153">
              <a:extLst>
                <a:ext uri="{FF2B5EF4-FFF2-40B4-BE49-F238E27FC236}">
                  <a16:creationId xmlns:a16="http://schemas.microsoft.com/office/drawing/2014/main" id="{AB500492-7960-1F4B-8500-AF040BD45DAF}"/>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155" name="Group 154">
            <a:extLst>
              <a:ext uri="{FF2B5EF4-FFF2-40B4-BE49-F238E27FC236}">
                <a16:creationId xmlns:a16="http://schemas.microsoft.com/office/drawing/2014/main" id="{F10DFC2B-93E8-734B-BC29-690D3633BCEC}"/>
              </a:ext>
            </a:extLst>
          </p:cNvPr>
          <p:cNvGrpSpPr/>
          <p:nvPr/>
        </p:nvGrpSpPr>
        <p:grpSpPr>
          <a:xfrm>
            <a:off x="3890375" y="3755658"/>
            <a:ext cx="259200" cy="321409"/>
            <a:chOff x="5466678" y="3680679"/>
            <a:chExt cx="259200" cy="321409"/>
          </a:xfrm>
        </p:grpSpPr>
        <p:sp>
          <p:nvSpPr>
            <p:cNvPr id="156" name="Text Box 152">
              <a:extLst>
                <a:ext uri="{FF2B5EF4-FFF2-40B4-BE49-F238E27FC236}">
                  <a16:creationId xmlns:a16="http://schemas.microsoft.com/office/drawing/2014/main" id="{F1B3162D-00E8-994B-AA86-E39DCF2FD8B9}"/>
                </a:ext>
              </a:extLst>
            </p:cNvPr>
            <p:cNvSpPr txBox="1">
              <a:spLocks noChangeArrowheads="1"/>
            </p:cNvSpPr>
            <p:nvPr/>
          </p:nvSpPr>
          <p:spPr bwMode="auto">
            <a:xfrm>
              <a:off x="5466678" y="3716069"/>
              <a:ext cx="170438" cy="245031"/>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7" name="Rectangle 156">
              <a:extLst>
                <a:ext uri="{FF2B5EF4-FFF2-40B4-BE49-F238E27FC236}">
                  <a16:creationId xmlns:a16="http://schemas.microsoft.com/office/drawing/2014/main" id="{5710E3CC-C627-B14B-B459-B1D16BDE9760}"/>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158" name="Text Box 5">
            <a:extLst>
              <a:ext uri="{FF2B5EF4-FFF2-40B4-BE49-F238E27FC236}">
                <a16:creationId xmlns:a16="http://schemas.microsoft.com/office/drawing/2014/main" id="{8A84E889-BBDF-3245-8AB2-0249345C216C}"/>
              </a:ext>
            </a:extLst>
          </p:cNvPr>
          <p:cNvSpPr txBox="1"/>
          <p:nvPr/>
        </p:nvSpPr>
        <p:spPr>
          <a:xfrm>
            <a:off x="1802219" y="2531098"/>
            <a:ext cx="1033145" cy="235705"/>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59" name="Oval 158">
            <a:extLst>
              <a:ext uri="{FF2B5EF4-FFF2-40B4-BE49-F238E27FC236}">
                <a16:creationId xmlns:a16="http://schemas.microsoft.com/office/drawing/2014/main" id="{F6D7DD15-A045-3F4F-A362-0DFE2D4CFADD}"/>
              </a:ext>
            </a:extLst>
          </p:cNvPr>
          <p:cNvSpPr/>
          <p:nvPr/>
        </p:nvSpPr>
        <p:spPr>
          <a:xfrm>
            <a:off x="2221149" y="3220824"/>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AD788CDE-FADD-8D4A-BB59-626202717A97}"/>
              </a:ext>
            </a:extLst>
          </p:cNvPr>
          <p:cNvSpPr/>
          <p:nvPr/>
        </p:nvSpPr>
        <p:spPr>
          <a:xfrm>
            <a:off x="1655445" y="235457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05EC6A2E-E80C-BC46-A217-7F7E119DB087}"/>
              </a:ext>
            </a:extLst>
          </p:cNvPr>
          <p:cNvSpPr/>
          <p:nvPr/>
        </p:nvSpPr>
        <p:spPr>
          <a:xfrm>
            <a:off x="3219606" y="410041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25E76BD0-1F2B-4847-884C-D15E0CF6CC66}"/>
              </a:ext>
            </a:extLst>
          </p:cNvPr>
          <p:cNvSpPr/>
          <p:nvPr/>
        </p:nvSpPr>
        <p:spPr>
          <a:xfrm>
            <a:off x="2716468" y="3657445"/>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 Box 5">
            <a:extLst>
              <a:ext uri="{FF2B5EF4-FFF2-40B4-BE49-F238E27FC236}">
                <a16:creationId xmlns:a16="http://schemas.microsoft.com/office/drawing/2014/main" id="{F37DB6D7-64F9-E54C-8755-FF908CAD8371}"/>
              </a:ext>
            </a:extLst>
          </p:cNvPr>
          <p:cNvSpPr txBox="1"/>
          <p:nvPr/>
        </p:nvSpPr>
        <p:spPr>
          <a:xfrm>
            <a:off x="1799897" y="1709705"/>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66" name="Text Box 137">
            <a:extLst>
              <a:ext uri="{FF2B5EF4-FFF2-40B4-BE49-F238E27FC236}">
                <a16:creationId xmlns:a16="http://schemas.microsoft.com/office/drawing/2014/main" id="{1EA76FE9-1D12-FE4E-B46E-EFD4A35547CC}"/>
              </a:ext>
            </a:extLst>
          </p:cNvPr>
          <p:cNvSpPr txBox="1">
            <a:spLocks noChangeArrowheads="1"/>
          </p:cNvSpPr>
          <p:nvPr/>
        </p:nvSpPr>
        <p:spPr bwMode="auto">
          <a:xfrm>
            <a:off x="2322502" y="2945596"/>
            <a:ext cx="510540" cy="23335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7" name="Text Box 140">
            <a:extLst>
              <a:ext uri="{FF2B5EF4-FFF2-40B4-BE49-F238E27FC236}">
                <a16:creationId xmlns:a16="http://schemas.microsoft.com/office/drawing/2014/main" id="{B0FBCF8E-60D7-F449-8338-7501521DC038}"/>
              </a:ext>
            </a:extLst>
          </p:cNvPr>
          <p:cNvSpPr txBox="1">
            <a:spLocks noChangeArrowheads="1"/>
          </p:cNvSpPr>
          <p:nvPr/>
        </p:nvSpPr>
        <p:spPr bwMode="auto">
          <a:xfrm>
            <a:off x="2828920" y="2947177"/>
            <a:ext cx="510540" cy="231775"/>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8" name="Text Box 140">
            <a:extLst>
              <a:ext uri="{FF2B5EF4-FFF2-40B4-BE49-F238E27FC236}">
                <a16:creationId xmlns:a16="http://schemas.microsoft.com/office/drawing/2014/main" id="{011C3FE8-E051-E048-BD86-F59D46F45935}"/>
              </a:ext>
            </a:extLst>
          </p:cNvPr>
          <p:cNvSpPr txBox="1">
            <a:spLocks noChangeArrowheads="1"/>
          </p:cNvSpPr>
          <p:nvPr/>
        </p:nvSpPr>
        <p:spPr bwMode="auto">
          <a:xfrm>
            <a:off x="2839089" y="2530841"/>
            <a:ext cx="510540" cy="231775"/>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8" name="Text Box 5">
            <a:extLst>
              <a:ext uri="{FF2B5EF4-FFF2-40B4-BE49-F238E27FC236}">
                <a16:creationId xmlns:a16="http://schemas.microsoft.com/office/drawing/2014/main" id="{F23E226F-6BA9-3544-8230-3255FF9D2E0F}"/>
              </a:ext>
            </a:extLst>
          </p:cNvPr>
          <p:cNvSpPr txBox="1"/>
          <p:nvPr/>
        </p:nvSpPr>
        <p:spPr>
          <a:xfrm>
            <a:off x="1799897" y="1708705"/>
            <a:ext cx="1033145" cy="245908"/>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79" name="Text Box 669">
            <a:extLst>
              <a:ext uri="{FF2B5EF4-FFF2-40B4-BE49-F238E27FC236}">
                <a16:creationId xmlns:a16="http://schemas.microsoft.com/office/drawing/2014/main" id="{90FFCCF9-CC15-614C-9A7B-77ABAC45FD98}"/>
              </a:ext>
            </a:extLst>
          </p:cNvPr>
          <p:cNvSpPr txBox="1">
            <a:spLocks noChangeArrowheads="1"/>
          </p:cNvSpPr>
          <p:nvPr/>
        </p:nvSpPr>
        <p:spPr bwMode="auto">
          <a:xfrm>
            <a:off x="1811327" y="2060891"/>
            <a:ext cx="511175" cy="241340"/>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0" name="Text Box 140">
            <a:extLst>
              <a:ext uri="{FF2B5EF4-FFF2-40B4-BE49-F238E27FC236}">
                <a16:creationId xmlns:a16="http://schemas.microsoft.com/office/drawing/2014/main" id="{3A2558C0-696F-4844-AFC2-C443558A5A9D}"/>
              </a:ext>
            </a:extLst>
          </p:cNvPr>
          <p:cNvSpPr txBox="1">
            <a:spLocks noChangeArrowheads="1"/>
          </p:cNvSpPr>
          <p:nvPr/>
        </p:nvSpPr>
        <p:spPr bwMode="auto">
          <a:xfrm>
            <a:off x="2828920" y="3402431"/>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1" name="Text Box 140">
            <a:extLst>
              <a:ext uri="{FF2B5EF4-FFF2-40B4-BE49-F238E27FC236}">
                <a16:creationId xmlns:a16="http://schemas.microsoft.com/office/drawing/2014/main" id="{1ECA3B8E-DFF0-794D-993F-16F8293D6719}"/>
              </a:ext>
            </a:extLst>
          </p:cNvPr>
          <p:cNvSpPr txBox="1">
            <a:spLocks noChangeArrowheads="1"/>
          </p:cNvSpPr>
          <p:nvPr/>
        </p:nvSpPr>
        <p:spPr bwMode="auto">
          <a:xfrm>
            <a:off x="3339460" y="3403046"/>
            <a:ext cx="510540" cy="245130"/>
          </a:xfrm>
          <a:prstGeom prst="rect">
            <a:avLst/>
          </a:prstGeom>
          <a:solidFill>
            <a:srgbClr val="FFC000"/>
          </a:solidFill>
          <a:ln w="12700">
            <a:solidFill>
              <a:schemeClr val="tx1"/>
            </a:solidFill>
            <a:prstDash val="solid"/>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3" name="Text Box 140">
            <a:extLst>
              <a:ext uri="{FF2B5EF4-FFF2-40B4-BE49-F238E27FC236}">
                <a16:creationId xmlns:a16="http://schemas.microsoft.com/office/drawing/2014/main" id="{1CE45183-B661-0644-829C-6B937B5B06C6}"/>
              </a:ext>
            </a:extLst>
          </p:cNvPr>
          <p:cNvSpPr txBox="1">
            <a:spLocks noChangeArrowheads="1"/>
          </p:cNvSpPr>
          <p:nvPr/>
        </p:nvSpPr>
        <p:spPr bwMode="auto">
          <a:xfrm>
            <a:off x="3379835" y="3792369"/>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90" name="Group 189">
            <a:extLst>
              <a:ext uri="{FF2B5EF4-FFF2-40B4-BE49-F238E27FC236}">
                <a16:creationId xmlns:a16="http://schemas.microsoft.com/office/drawing/2014/main" id="{49B3BC7B-3EC5-1B47-AA7E-F597CDD76614}"/>
              </a:ext>
            </a:extLst>
          </p:cNvPr>
          <p:cNvGrpSpPr/>
          <p:nvPr/>
        </p:nvGrpSpPr>
        <p:grpSpPr>
          <a:xfrm>
            <a:off x="2417290" y="4377927"/>
            <a:ext cx="962545" cy="307777"/>
            <a:chOff x="1121402" y="4513302"/>
            <a:chExt cx="962545" cy="307777"/>
          </a:xfrm>
        </p:grpSpPr>
        <p:sp>
          <p:nvSpPr>
            <p:cNvPr id="191" name="Text Box 137">
              <a:extLst>
                <a:ext uri="{FF2B5EF4-FFF2-40B4-BE49-F238E27FC236}">
                  <a16:creationId xmlns:a16="http://schemas.microsoft.com/office/drawing/2014/main" id="{0296186B-181B-D546-8518-D968CF761737}"/>
                </a:ext>
              </a:extLst>
            </p:cNvPr>
            <p:cNvSpPr txBox="1">
              <a:spLocks noChangeArrowheads="1"/>
            </p:cNvSpPr>
            <p:nvPr/>
          </p:nvSpPr>
          <p:spPr bwMode="auto">
            <a:xfrm>
              <a:off x="1121402" y="4557469"/>
              <a:ext cx="270608"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2" name="TextBox 191">
              <a:extLst>
                <a:ext uri="{FF2B5EF4-FFF2-40B4-BE49-F238E27FC236}">
                  <a16:creationId xmlns:a16="http://schemas.microsoft.com/office/drawing/2014/main" id="{06099219-C82E-9C49-800A-8B1142EB2CA3}"/>
                </a:ext>
              </a:extLst>
            </p:cNvPr>
            <p:cNvSpPr txBox="1"/>
            <p:nvPr/>
          </p:nvSpPr>
          <p:spPr>
            <a:xfrm>
              <a:off x="1384717" y="4513302"/>
              <a:ext cx="699230" cy="307777"/>
            </a:xfrm>
            <a:prstGeom prst="rect">
              <a:avLst/>
            </a:prstGeom>
            <a:noFill/>
          </p:spPr>
          <p:txBody>
            <a:bodyPr wrap="none" rtlCol="0">
              <a:spAutoFit/>
            </a:bodyPr>
            <a:lstStyle/>
            <a:p>
              <a:r>
                <a:rPr lang="en-US" sz="1400" dirty="0"/>
                <a:t>= fixed</a:t>
              </a:r>
            </a:p>
          </p:txBody>
        </p:sp>
      </p:grpSp>
      <p:sp>
        <p:nvSpPr>
          <p:cNvPr id="36" name="Rectangle 1">
            <a:extLst>
              <a:ext uri="{FF2B5EF4-FFF2-40B4-BE49-F238E27FC236}">
                <a16:creationId xmlns:a16="http://schemas.microsoft.com/office/drawing/2014/main" id="{C1114DCF-2874-F34F-A744-E0126CC93EB6}"/>
              </a:ext>
            </a:extLst>
          </p:cNvPr>
          <p:cNvSpPr>
            <a:spLocks noChangeArrowheads="1"/>
          </p:cNvSpPr>
          <p:nvPr/>
        </p:nvSpPr>
        <p:spPr bwMode="auto">
          <a:xfrm>
            <a:off x="415925" y="225425"/>
            <a:ext cx="2482371" cy="460375"/>
          </a:xfrm>
          <a:prstGeom prst="rect">
            <a:avLst/>
          </a:prstGeom>
          <a:noFill/>
          <a:ln w="9525">
            <a:noFill/>
            <a:miter lim="800000"/>
            <a:headEnd/>
            <a:tailEnd/>
          </a:ln>
        </p:spPr>
        <p:txBody>
          <a:bodyPr wrap="square">
            <a:spAutoFit/>
          </a:bodyPr>
          <a:lstStyle/>
          <a:p>
            <a:r>
              <a:rPr lang="en-GB" dirty="0">
                <a:solidFill>
                  <a:srgbClr val="660066"/>
                </a:solidFill>
                <a:latin typeface="Gill Sans" pitchFamily="34" charset="0"/>
              </a:rPr>
              <a:t>Submissions</a:t>
            </a:r>
          </a:p>
        </p:txBody>
      </p:sp>
    </p:spTree>
    <p:extLst>
      <p:ext uri="{BB962C8B-B14F-4D97-AF65-F5344CB8AC3E}">
        <p14:creationId xmlns:p14="http://schemas.microsoft.com/office/powerpoint/2010/main" val="22741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p:bldP spid="147" grpId="0"/>
      <p:bldP spid="148" grpId="0"/>
      <p:bldP spid="149" grpId="0"/>
      <p:bldP spid="158" grpId="0" animBg="1"/>
      <p:bldP spid="159" grpId="0" animBg="1"/>
      <p:bldP spid="160" grpId="0" animBg="1"/>
      <p:bldP spid="161" grpId="0" animBg="1"/>
      <p:bldP spid="162" grpId="0" animBg="1"/>
      <p:bldP spid="166" grpId="0" animBg="1"/>
      <p:bldP spid="167" grpId="0" animBg="1"/>
      <p:bldP spid="168" grpId="0" animBg="1"/>
      <p:bldP spid="178" grpId="0" animBg="1"/>
      <p:bldP spid="179" grpId="0" animBg="1"/>
      <p:bldP spid="180" grpId="0" animBg="1"/>
      <p:bldP spid="181" grpId="0" animBg="1"/>
      <p:bldP spid="18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9">
            <a:extLst>
              <a:ext uri="{FF2B5EF4-FFF2-40B4-BE49-F238E27FC236}">
                <a16:creationId xmlns:a16="http://schemas.microsoft.com/office/drawing/2014/main" id="{AB5BED43-7CAC-EF4A-A3F8-52E80DB318EB}"/>
              </a:ext>
            </a:extLst>
          </p:cNvPr>
          <p:cNvSpPr txBox="1">
            <a:spLocks noChangeArrowheads="1"/>
          </p:cNvSpPr>
          <p:nvPr/>
        </p:nvSpPr>
        <p:spPr bwMode="auto">
          <a:xfrm>
            <a:off x="1487292" y="1990059"/>
            <a:ext cx="511175" cy="238676"/>
          </a:xfrm>
          <a:prstGeom prst="rect">
            <a:avLst/>
          </a:prstGeom>
          <a:solidFill>
            <a:schemeClr val="bg1"/>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 Box 137">
            <a:extLst>
              <a:ext uri="{FF2B5EF4-FFF2-40B4-BE49-F238E27FC236}">
                <a16:creationId xmlns:a16="http://schemas.microsoft.com/office/drawing/2014/main" id="{3A01E3D5-CCBD-8943-9136-D14D187A3EF6}"/>
              </a:ext>
            </a:extLst>
          </p:cNvPr>
          <p:cNvSpPr txBox="1">
            <a:spLocks noChangeArrowheads="1"/>
          </p:cNvSpPr>
          <p:nvPr/>
        </p:nvSpPr>
        <p:spPr bwMode="auto">
          <a:xfrm>
            <a:off x="1998467" y="1990058"/>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 Box 138">
            <a:extLst>
              <a:ext uri="{FF2B5EF4-FFF2-40B4-BE49-F238E27FC236}">
                <a16:creationId xmlns:a16="http://schemas.microsoft.com/office/drawing/2014/main" id="{0FA8B6AF-D3AF-E246-8763-754C5250D143}"/>
              </a:ext>
            </a:extLst>
          </p:cNvPr>
          <p:cNvSpPr txBox="1">
            <a:spLocks noChangeArrowheads="1"/>
          </p:cNvSpPr>
          <p:nvPr/>
        </p:nvSpPr>
        <p:spPr bwMode="auto">
          <a:xfrm>
            <a:off x="1108197" y="2036413"/>
            <a:ext cx="31877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 Box 141">
            <a:extLst>
              <a:ext uri="{FF2B5EF4-FFF2-40B4-BE49-F238E27FC236}">
                <a16:creationId xmlns:a16="http://schemas.microsoft.com/office/drawing/2014/main" id="{7BE9CBDC-D3D7-994E-A77B-BB2B313BBBBA}"/>
              </a:ext>
            </a:extLst>
          </p:cNvPr>
          <p:cNvSpPr txBox="1">
            <a:spLocks noChangeArrowheads="1"/>
          </p:cNvSpPr>
          <p:nvPr/>
        </p:nvSpPr>
        <p:spPr bwMode="auto">
          <a:xfrm>
            <a:off x="1594451" y="3018788"/>
            <a:ext cx="311785"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 Box 144">
            <a:extLst>
              <a:ext uri="{FF2B5EF4-FFF2-40B4-BE49-F238E27FC236}">
                <a16:creationId xmlns:a16="http://schemas.microsoft.com/office/drawing/2014/main" id="{D15B8056-88FB-D04A-85AE-4F0571940FDB}"/>
              </a:ext>
            </a:extLst>
          </p:cNvPr>
          <p:cNvSpPr txBox="1">
            <a:spLocks noChangeArrowheads="1"/>
          </p:cNvSpPr>
          <p:nvPr/>
        </p:nvSpPr>
        <p:spPr bwMode="auto">
          <a:xfrm>
            <a:off x="2056771" y="3460906"/>
            <a:ext cx="340360" cy="16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 Box 149">
            <a:extLst>
              <a:ext uri="{FF2B5EF4-FFF2-40B4-BE49-F238E27FC236}">
                <a16:creationId xmlns:a16="http://schemas.microsoft.com/office/drawing/2014/main" id="{0F1661A0-1CB2-7F40-A103-57B720E8206E}"/>
              </a:ext>
            </a:extLst>
          </p:cNvPr>
          <p:cNvSpPr txBox="1">
            <a:spLocks noChangeArrowheads="1"/>
          </p:cNvSpPr>
          <p:nvPr/>
        </p:nvSpPr>
        <p:spPr bwMode="auto">
          <a:xfrm>
            <a:off x="2574261" y="3899650"/>
            <a:ext cx="32131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0" tIns="0" rIns="0" bIns="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3" name="Group 42">
            <a:extLst>
              <a:ext uri="{FF2B5EF4-FFF2-40B4-BE49-F238E27FC236}">
                <a16:creationId xmlns:a16="http://schemas.microsoft.com/office/drawing/2014/main" id="{F5DA8347-3890-7340-863F-C9D627E5266A}"/>
              </a:ext>
            </a:extLst>
          </p:cNvPr>
          <p:cNvGrpSpPr/>
          <p:nvPr/>
        </p:nvGrpSpPr>
        <p:grpSpPr>
          <a:xfrm>
            <a:off x="1100573" y="2312876"/>
            <a:ext cx="3384376" cy="1756461"/>
            <a:chOff x="3698473" y="2845613"/>
            <a:chExt cx="2586994" cy="1756461"/>
          </a:xfrm>
        </p:grpSpPr>
        <p:cxnSp>
          <p:nvCxnSpPr>
            <p:cNvPr id="5" name="Straight Connector 4">
              <a:extLst>
                <a:ext uri="{FF2B5EF4-FFF2-40B4-BE49-F238E27FC236}">
                  <a16:creationId xmlns:a16="http://schemas.microsoft.com/office/drawing/2014/main" id="{A28CC949-8AEB-EE45-BDD8-E3A796C54F4B}"/>
                </a:ext>
              </a:extLst>
            </p:cNvPr>
            <p:cNvCxnSpPr>
              <a:cxnSpLocks noChangeShapeType="1"/>
            </p:cNvCxnSpPr>
            <p:nvPr/>
          </p:nvCxnSpPr>
          <p:spPr bwMode="auto">
            <a:xfrm>
              <a:off x="3716257" y="2845613"/>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01E167DD-83B8-E24B-975D-28554788144A}"/>
                </a:ext>
              </a:extLst>
            </p:cNvPr>
            <p:cNvCxnSpPr>
              <a:cxnSpLocks noChangeShapeType="1"/>
            </p:cNvCxnSpPr>
            <p:nvPr/>
          </p:nvCxnSpPr>
          <p:spPr bwMode="auto">
            <a:xfrm>
              <a:off x="3710426" y="3719102"/>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5707CB1E-C032-BE4B-9999-3F49A75878FC}"/>
                </a:ext>
              </a:extLst>
            </p:cNvPr>
            <p:cNvCxnSpPr>
              <a:cxnSpLocks noChangeShapeType="1"/>
            </p:cNvCxnSpPr>
            <p:nvPr/>
          </p:nvCxnSpPr>
          <p:spPr bwMode="auto">
            <a:xfrm>
              <a:off x="3716141" y="4159738"/>
              <a:ext cx="2569210" cy="6350"/>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FD503210-6745-BC4F-AB0C-99BED75BE0F5}"/>
                </a:ext>
              </a:extLst>
            </p:cNvPr>
            <p:cNvCxnSpPr>
              <a:cxnSpLocks noChangeShapeType="1"/>
            </p:cNvCxnSpPr>
            <p:nvPr/>
          </p:nvCxnSpPr>
          <p:spPr bwMode="auto">
            <a:xfrm>
              <a:off x="3698473" y="4596359"/>
              <a:ext cx="2569210" cy="5715"/>
            </a:xfrm>
            <a:prstGeom prst="line">
              <a:avLst/>
            </a:prstGeom>
            <a:noFill/>
            <a:ln w="9525">
              <a:solidFill>
                <a:schemeClr val="accent1">
                  <a:lumMod val="95000"/>
                  <a:lumOff val="0"/>
                </a:schemeClr>
              </a:solidFill>
              <a:round/>
              <a:headEnd/>
              <a:tailEnd/>
            </a:ln>
            <a:extLst>
              <a:ext uri="{909E8E84-426E-40DD-AFC4-6F175D3DCCD1}">
                <a14:hiddenFill xmlns:a14="http://schemas.microsoft.com/office/drawing/2010/main">
                  <a:noFill/>
                </a14:hiddenFill>
              </a:ext>
            </a:extLst>
          </p:spPr>
        </p:cxnSp>
      </p:grpSp>
      <p:grpSp>
        <p:nvGrpSpPr>
          <p:cNvPr id="14" name="Group 13">
            <a:extLst>
              <a:ext uri="{FF2B5EF4-FFF2-40B4-BE49-F238E27FC236}">
                <a16:creationId xmlns:a16="http://schemas.microsoft.com/office/drawing/2014/main" id="{032C7747-6F13-FE4A-9332-A6DBF43CE1BB}"/>
              </a:ext>
            </a:extLst>
          </p:cNvPr>
          <p:cNvGrpSpPr/>
          <p:nvPr/>
        </p:nvGrpSpPr>
        <p:grpSpPr>
          <a:xfrm>
            <a:off x="4084877" y="3690221"/>
            <a:ext cx="259200" cy="321409"/>
            <a:chOff x="5466678" y="3680679"/>
            <a:chExt cx="259200" cy="321409"/>
          </a:xfrm>
        </p:grpSpPr>
        <p:sp>
          <p:nvSpPr>
            <p:cNvPr id="15" name="Text Box 152">
              <a:extLst>
                <a:ext uri="{FF2B5EF4-FFF2-40B4-BE49-F238E27FC236}">
                  <a16:creationId xmlns:a16="http://schemas.microsoft.com/office/drawing/2014/main" id="{27555722-21EE-8745-A70F-9EB52568B4CF}"/>
                </a:ext>
              </a:extLst>
            </p:cNvPr>
            <p:cNvSpPr txBox="1">
              <a:spLocks noChangeArrowheads="1"/>
            </p:cNvSpPr>
            <p:nvPr/>
          </p:nvSpPr>
          <p:spPr bwMode="auto">
            <a:xfrm>
              <a:off x="5466678" y="3716069"/>
              <a:ext cx="170438" cy="245031"/>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44D6A11-7FFD-0B46-B5CE-1E9F18C37668}"/>
                </a:ext>
              </a:extLst>
            </p:cNvPr>
            <p:cNvSpPr>
              <a:spLocks noChangeArrowheads="1"/>
            </p:cNvSpPr>
            <p:nvPr/>
          </p:nvSpPr>
          <p:spPr bwMode="auto">
            <a:xfrm>
              <a:off x="5603128" y="3680679"/>
              <a:ext cx="122750" cy="321409"/>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sp>
        <p:nvSpPr>
          <p:cNvPr id="17" name="Text Box 5">
            <a:extLst>
              <a:ext uri="{FF2B5EF4-FFF2-40B4-BE49-F238E27FC236}">
                <a16:creationId xmlns:a16="http://schemas.microsoft.com/office/drawing/2014/main" id="{970BC9FA-9872-E546-99A4-1A67AA999B00}"/>
              </a:ext>
            </a:extLst>
          </p:cNvPr>
          <p:cNvSpPr txBox="1"/>
          <p:nvPr/>
        </p:nvSpPr>
        <p:spPr>
          <a:xfrm>
            <a:off x="1478184" y="2459090"/>
            <a:ext cx="1033145" cy="239096"/>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8" name="Oval 17">
            <a:extLst>
              <a:ext uri="{FF2B5EF4-FFF2-40B4-BE49-F238E27FC236}">
                <a16:creationId xmlns:a16="http://schemas.microsoft.com/office/drawing/2014/main" id="{04A889CA-B2B2-554C-BA42-BEDAC084C826}"/>
              </a:ext>
            </a:extLst>
          </p:cNvPr>
          <p:cNvSpPr/>
          <p:nvPr/>
        </p:nvSpPr>
        <p:spPr>
          <a:xfrm>
            <a:off x="1897114" y="31488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A9C7E1-D735-314A-BE58-07A1BD98244C}"/>
              </a:ext>
            </a:extLst>
          </p:cNvPr>
          <p:cNvSpPr/>
          <p:nvPr/>
        </p:nvSpPr>
        <p:spPr>
          <a:xfrm>
            <a:off x="1331410" y="2282562"/>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2E3504-3E3D-8848-B219-358D18A528BE}"/>
              </a:ext>
            </a:extLst>
          </p:cNvPr>
          <p:cNvSpPr/>
          <p:nvPr/>
        </p:nvSpPr>
        <p:spPr>
          <a:xfrm>
            <a:off x="2895571" y="402840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238CF5-47C3-2342-9861-4A21150EC0F8}"/>
              </a:ext>
            </a:extLst>
          </p:cNvPr>
          <p:cNvSpPr/>
          <p:nvPr/>
        </p:nvSpPr>
        <p:spPr>
          <a:xfrm>
            <a:off x="2392433" y="358543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5">
            <a:extLst>
              <a:ext uri="{FF2B5EF4-FFF2-40B4-BE49-F238E27FC236}">
                <a16:creationId xmlns:a16="http://schemas.microsoft.com/office/drawing/2014/main" id="{10938B6C-7850-4D4F-B8D6-D5CAA2A00083}"/>
              </a:ext>
            </a:extLst>
          </p:cNvPr>
          <p:cNvSpPr txBox="1"/>
          <p:nvPr/>
        </p:nvSpPr>
        <p:spPr>
          <a:xfrm>
            <a:off x="1475862" y="1637697"/>
            <a:ext cx="1033145" cy="245908"/>
          </a:xfrm>
          <a:prstGeom prst="rect">
            <a:avLst/>
          </a:prstGeom>
          <a:solidFill>
            <a:schemeClr val="bg1"/>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46" name="Text Box 140">
            <a:extLst>
              <a:ext uri="{FF2B5EF4-FFF2-40B4-BE49-F238E27FC236}">
                <a16:creationId xmlns:a16="http://schemas.microsoft.com/office/drawing/2014/main" id="{0D9B4CC0-0EDF-3E4E-94D4-461028D6E518}"/>
              </a:ext>
            </a:extLst>
          </p:cNvPr>
          <p:cNvSpPr txBox="1">
            <a:spLocks noChangeArrowheads="1"/>
          </p:cNvSpPr>
          <p:nvPr/>
        </p:nvSpPr>
        <p:spPr bwMode="auto">
          <a:xfrm>
            <a:off x="2520565" y="1995119"/>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7" name="Text Box 140">
            <a:extLst>
              <a:ext uri="{FF2B5EF4-FFF2-40B4-BE49-F238E27FC236}">
                <a16:creationId xmlns:a16="http://schemas.microsoft.com/office/drawing/2014/main" id="{9DA39389-96BD-7B43-820A-698CDB5AA512}"/>
              </a:ext>
            </a:extLst>
          </p:cNvPr>
          <p:cNvSpPr txBox="1">
            <a:spLocks noChangeArrowheads="1"/>
          </p:cNvSpPr>
          <p:nvPr/>
        </p:nvSpPr>
        <p:spPr bwMode="auto">
          <a:xfrm>
            <a:off x="2515791" y="1642138"/>
            <a:ext cx="510540" cy="238379"/>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 Box 137">
            <a:extLst>
              <a:ext uri="{FF2B5EF4-FFF2-40B4-BE49-F238E27FC236}">
                <a16:creationId xmlns:a16="http://schemas.microsoft.com/office/drawing/2014/main" id="{8416C69A-E25C-B24B-9165-0F70E12D2745}"/>
              </a:ext>
            </a:extLst>
          </p:cNvPr>
          <p:cNvSpPr txBox="1">
            <a:spLocks noChangeArrowheads="1"/>
          </p:cNvSpPr>
          <p:nvPr/>
        </p:nvSpPr>
        <p:spPr bwMode="auto">
          <a:xfrm>
            <a:off x="1995695" y="2870097"/>
            <a:ext cx="510540"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9" name="Text Box 140">
            <a:extLst>
              <a:ext uri="{FF2B5EF4-FFF2-40B4-BE49-F238E27FC236}">
                <a16:creationId xmlns:a16="http://schemas.microsoft.com/office/drawing/2014/main" id="{45BBF7D8-587E-5749-83E4-DD926147F864}"/>
              </a:ext>
            </a:extLst>
          </p:cNvPr>
          <p:cNvSpPr txBox="1">
            <a:spLocks noChangeArrowheads="1"/>
          </p:cNvSpPr>
          <p:nvPr/>
        </p:nvSpPr>
        <p:spPr bwMode="auto">
          <a:xfrm>
            <a:off x="2516945" y="2875168"/>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Text Box 140">
            <a:extLst>
              <a:ext uri="{FF2B5EF4-FFF2-40B4-BE49-F238E27FC236}">
                <a16:creationId xmlns:a16="http://schemas.microsoft.com/office/drawing/2014/main" id="{154A4668-D833-F941-82EC-9116279FDA5E}"/>
              </a:ext>
            </a:extLst>
          </p:cNvPr>
          <p:cNvSpPr txBox="1">
            <a:spLocks noChangeArrowheads="1"/>
          </p:cNvSpPr>
          <p:nvPr/>
        </p:nvSpPr>
        <p:spPr bwMode="auto">
          <a:xfrm>
            <a:off x="2526489" y="2463020"/>
            <a:ext cx="510540" cy="231775"/>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ED788081-5013-0048-827E-90D2C97F048F}"/>
              </a:ext>
            </a:extLst>
          </p:cNvPr>
          <p:cNvGrpSpPr/>
          <p:nvPr/>
        </p:nvGrpSpPr>
        <p:grpSpPr>
          <a:xfrm>
            <a:off x="2511792" y="2769504"/>
            <a:ext cx="525237" cy="349294"/>
            <a:chOff x="6942081" y="2638281"/>
            <a:chExt cx="525237" cy="349294"/>
          </a:xfrm>
        </p:grpSpPr>
        <p:sp>
          <p:nvSpPr>
            <p:cNvPr id="31" name="Up Arrow 30">
              <a:extLst>
                <a:ext uri="{FF2B5EF4-FFF2-40B4-BE49-F238E27FC236}">
                  <a16:creationId xmlns:a16="http://schemas.microsoft.com/office/drawing/2014/main" id="{039B66F6-5A0E-2A4C-B668-AE81B9AA5B41}"/>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2" name="Text Box 137">
              <a:extLst>
                <a:ext uri="{FF2B5EF4-FFF2-40B4-BE49-F238E27FC236}">
                  <a16:creationId xmlns:a16="http://schemas.microsoft.com/office/drawing/2014/main" id="{7E636E42-6882-BA41-BA35-8C0A2F323DBC}"/>
                </a:ext>
              </a:extLst>
            </p:cNvPr>
            <p:cNvSpPr txBox="1">
              <a:spLocks noChangeArrowheads="1"/>
            </p:cNvSpPr>
            <p:nvPr/>
          </p:nvSpPr>
          <p:spPr bwMode="auto">
            <a:xfrm>
              <a:off x="6942081" y="2744370"/>
              <a:ext cx="525237"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588108CF-29D3-0E42-B66E-96B8BAE12B74}"/>
              </a:ext>
            </a:extLst>
          </p:cNvPr>
          <p:cNvGrpSpPr/>
          <p:nvPr/>
        </p:nvGrpSpPr>
        <p:grpSpPr>
          <a:xfrm>
            <a:off x="2513539" y="2355844"/>
            <a:ext cx="525237" cy="349294"/>
            <a:chOff x="6942081" y="2638281"/>
            <a:chExt cx="525237" cy="349294"/>
          </a:xfrm>
        </p:grpSpPr>
        <p:sp>
          <p:nvSpPr>
            <p:cNvPr id="52" name="Up Arrow 51">
              <a:extLst>
                <a:ext uri="{FF2B5EF4-FFF2-40B4-BE49-F238E27FC236}">
                  <a16:creationId xmlns:a16="http://schemas.microsoft.com/office/drawing/2014/main" id="{16609889-4763-3345-8EF9-218A5AD5A97E}"/>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53" name="Text Box 137">
              <a:extLst>
                <a:ext uri="{FF2B5EF4-FFF2-40B4-BE49-F238E27FC236}">
                  <a16:creationId xmlns:a16="http://schemas.microsoft.com/office/drawing/2014/main" id="{0EA8E272-7143-2248-8C80-93FA4FAA8152}"/>
                </a:ext>
              </a:extLst>
            </p:cNvPr>
            <p:cNvSpPr txBox="1">
              <a:spLocks noChangeArrowheads="1"/>
            </p:cNvSpPr>
            <p:nvPr/>
          </p:nvSpPr>
          <p:spPr bwMode="auto">
            <a:xfrm>
              <a:off x="6942081" y="2744370"/>
              <a:ext cx="525237"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31</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4" name="Text Box 140">
            <a:extLst>
              <a:ext uri="{FF2B5EF4-FFF2-40B4-BE49-F238E27FC236}">
                <a16:creationId xmlns:a16="http://schemas.microsoft.com/office/drawing/2014/main" id="{008D2948-FB06-504B-A652-617FCF449CEE}"/>
              </a:ext>
            </a:extLst>
          </p:cNvPr>
          <p:cNvSpPr txBox="1">
            <a:spLocks noChangeArrowheads="1"/>
          </p:cNvSpPr>
          <p:nvPr/>
        </p:nvSpPr>
        <p:spPr bwMode="auto">
          <a:xfrm>
            <a:off x="3046874" y="2870097"/>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5" name="Text Box 140">
            <a:extLst>
              <a:ext uri="{FF2B5EF4-FFF2-40B4-BE49-F238E27FC236}">
                <a16:creationId xmlns:a16="http://schemas.microsoft.com/office/drawing/2014/main" id="{EB19912C-E3B7-AA48-B7C9-50924751A367}"/>
              </a:ext>
            </a:extLst>
          </p:cNvPr>
          <p:cNvSpPr txBox="1">
            <a:spLocks noChangeArrowheads="1"/>
          </p:cNvSpPr>
          <p:nvPr/>
        </p:nvSpPr>
        <p:spPr bwMode="auto">
          <a:xfrm>
            <a:off x="3046874" y="2460603"/>
            <a:ext cx="510540" cy="234192"/>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6" name="Text Box 140">
            <a:extLst>
              <a:ext uri="{FF2B5EF4-FFF2-40B4-BE49-F238E27FC236}">
                <a16:creationId xmlns:a16="http://schemas.microsoft.com/office/drawing/2014/main" id="{B4FAA412-8B6C-1345-B953-8664BCD5F7E9}"/>
              </a:ext>
            </a:extLst>
          </p:cNvPr>
          <p:cNvSpPr txBox="1">
            <a:spLocks noChangeArrowheads="1"/>
          </p:cNvSpPr>
          <p:nvPr/>
        </p:nvSpPr>
        <p:spPr bwMode="auto">
          <a:xfrm>
            <a:off x="3538025" y="3330731"/>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4</a:t>
            </a:r>
            <a:r>
              <a:rPr lang="en-GB" sz="1000" dirty="0">
                <a:effectLst/>
                <a:latin typeface="Times New Roman" panose="02020603050405020304" pitchFamily="18" charset="0"/>
                <a:ea typeface="Calibri" panose="020F0502020204030204" pitchFamily="34" charset="0"/>
                <a:cs typeface="Arial" panose="020B0604020202020204" pitchFamily="34" charset="0"/>
              </a:rPr>
              <a:t>1-</a:t>
            </a:r>
            <a:r>
              <a:rPr lang="en-GB" sz="1000" b="1" dirty="0">
                <a:ea typeface="Calibri" panose="020F0502020204030204" pitchFamily="34" charset="0"/>
                <a:cs typeface="Arial" panose="020B0604020202020204" pitchFamily="34" charset="0"/>
              </a:rPr>
              <a:t>4</a:t>
            </a:r>
            <a:r>
              <a:rPr lang="en-GB" sz="1000" b="1" dirty="0">
                <a:effectLst/>
                <a:latin typeface="Times New Roman" panose="02020603050405020304" pitchFamily="18" charset="0"/>
                <a:ea typeface="Calibri" panose="020F0502020204030204" pitchFamily="34" charset="0"/>
                <a:cs typeface="Arial" panose="020B0604020202020204" pitchFamily="34" charset="0"/>
              </a:rPr>
              <a:t>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7" name="Text Box 5">
            <a:extLst>
              <a:ext uri="{FF2B5EF4-FFF2-40B4-BE49-F238E27FC236}">
                <a16:creationId xmlns:a16="http://schemas.microsoft.com/office/drawing/2014/main" id="{0FA90AF1-96AE-C44C-B983-DADE3AAA9E24}"/>
              </a:ext>
            </a:extLst>
          </p:cNvPr>
          <p:cNvSpPr txBox="1"/>
          <p:nvPr/>
        </p:nvSpPr>
        <p:spPr>
          <a:xfrm>
            <a:off x="1479037" y="1634397"/>
            <a:ext cx="1033145" cy="245908"/>
          </a:xfrm>
          <a:prstGeom prst="rect">
            <a:avLst/>
          </a:prstGeom>
          <a:solidFill>
            <a:srgbClr val="FFC000"/>
          </a:solidFill>
          <a:ln w="1270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58" name="Text Box 669">
            <a:extLst>
              <a:ext uri="{FF2B5EF4-FFF2-40B4-BE49-F238E27FC236}">
                <a16:creationId xmlns:a16="http://schemas.microsoft.com/office/drawing/2014/main" id="{E62AE932-873A-674B-B8EB-C4CCD0DB9754}"/>
              </a:ext>
            </a:extLst>
          </p:cNvPr>
          <p:cNvSpPr txBox="1">
            <a:spLocks noChangeArrowheads="1"/>
          </p:cNvSpPr>
          <p:nvPr/>
        </p:nvSpPr>
        <p:spPr bwMode="auto">
          <a:xfrm>
            <a:off x="1484520" y="1991006"/>
            <a:ext cx="511175" cy="238676"/>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Times New Roman" panose="02020603050405020304" pitchFamily="18" charset="0"/>
              </a:rPr>
              <a:t>21-</a:t>
            </a:r>
            <a:r>
              <a:rPr lang="en-GB" sz="1000" b="1" dirty="0">
                <a:effectLst/>
                <a:latin typeface="Times New Roman" panose="02020603050405020304" pitchFamily="18" charset="0"/>
                <a:ea typeface="Calibri" panose="020F0502020204030204" pitchFamily="34" charset="0"/>
                <a:cs typeface="Times New Roman" panose="02020603050405020304" pitchFamily="18" charset="0"/>
              </a:rPr>
              <a:t>25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9" name="Text Box 140">
            <a:extLst>
              <a:ext uri="{FF2B5EF4-FFF2-40B4-BE49-F238E27FC236}">
                <a16:creationId xmlns:a16="http://schemas.microsoft.com/office/drawing/2014/main" id="{D719C1B4-C527-D944-84E9-A9DE0F092B8E}"/>
              </a:ext>
            </a:extLst>
          </p:cNvPr>
          <p:cNvSpPr txBox="1">
            <a:spLocks noChangeArrowheads="1"/>
          </p:cNvSpPr>
          <p:nvPr/>
        </p:nvSpPr>
        <p:spPr bwMode="auto">
          <a:xfrm>
            <a:off x="2504885" y="3330423"/>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0" name="Text Box 140">
            <a:extLst>
              <a:ext uri="{FF2B5EF4-FFF2-40B4-BE49-F238E27FC236}">
                <a16:creationId xmlns:a16="http://schemas.microsoft.com/office/drawing/2014/main" id="{85C62718-0F5E-1F41-B07D-5A6501C95EE1}"/>
              </a:ext>
            </a:extLst>
          </p:cNvPr>
          <p:cNvSpPr txBox="1">
            <a:spLocks noChangeArrowheads="1"/>
          </p:cNvSpPr>
          <p:nvPr/>
        </p:nvSpPr>
        <p:spPr bwMode="auto">
          <a:xfrm>
            <a:off x="3028531" y="3330505"/>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1" name="Text Box 140">
            <a:extLst>
              <a:ext uri="{FF2B5EF4-FFF2-40B4-BE49-F238E27FC236}">
                <a16:creationId xmlns:a16="http://schemas.microsoft.com/office/drawing/2014/main" id="{E4E2B3F8-33D6-A341-B1F1-56E1B3A4B078}"/>
              </a:ext>
            </a:extLst>
          </p:cNvPr>
          <p:cNvSpPr txBox="1">
            <a:spLocks noChangeArrowheads="1"/>
          </p:cNvSpPr>
          <p:nvPr/>
        </p:nvSpPr>
        <p:spPr bwMode="auto">
          <a:xfrm>
            <a:off x="3574337" y="3721202"/>
            <a:ext cx="510540"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4</a:t>
            </a:r>
            <a:r>
              <a:rPr lang="en-GB" sz="1000" dirty="0">
                <a:effectLst/>
                <a:latin typeface="Times New Roman" panose="02020603050405020304" pitchFamily="18" charset="0"/>
                <a:ea typeface="Calibri" panose="020F0502020204030204" pitchFamily="34" charset="0"/>
                <a:cs typeface="Arial" panose="020B0604020202020204" pitchFamily="34" charset="0"/>
              </a:rPr>
              <a:t>1-</a:t>
            </a:r>
            <a:r>
              <a:rPr lang="en-GB" sz="1000" b="1" dirty="0">
                <a:ea typeface="Calibri" panose="020F0502020204030204" pitchFamily="34" charset="0"/>
                <a:cs typeface="Arial" panose="020B0604020202020204" pitchFamily="34" charset="0"/>
              </a:rPr>
              <a:t>4</a:t>
            </a:r>
            <a:r>
              <a:rPr lang="en-GB" sz="1000" b="1" dirty="0">
                <a:effectLst/>
                <a:latin typeface="Times New Roman" panose="02020603050405020304" pitchFamily="18" charset="0"/>
                <a:ea typeface="Calibri" panose="020F0502020204030204" pitchFamily="34" charset="0"/>
                <a:cs typeface="Arial" panose="020B0604020202020204" pitchFamily="34" charset="0"/>
              </a:rPr>
              <a:t>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Text Box 140">
            <a:extLst>
              <a:ext uri="{FF2B5EF4-FFF2-40B4-BE49-F238E27FC236}">
                <a16:creationId xmlns:a16="http://schemas.microsoft.com/office/drawing/2014/main" id="{D149CFA7-1806-D847-B334-856F892DB2B0}"/>
              </a:ext>
            </a:extLst>
          </p:cNvPr>
          <p:cNvSpPr txBox="1">
            <a:spLocks noChangeArrowheads="1"/>
          </p:cNvSpPr>
          <p:nvPr/>
        </p:nvSpPr>
        <p:spPr bwMode="auto">
          <a:xfrm>
            <a:off x="3055800" y="3720361"/>
            <a:ext cx="510540" cy="24574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36-</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F299417D-B66E-8B42-8757-F27DF55EC0D8}"/>
              </a:ext>
            </a:extLst>
          </p:cNvPr>
          <p:cNvGrpSpPr/>
          <p:nvPr/>
        </p:nvGrpSpPr>
        <p:grpSpPr>
          <a:xfrm>
            <a:off x="3569775" y="3614729"/>
            <a:ext cx="510540" cy="351509"/>
            <a:chOff x="6942082" y="2638281"/>
            <a:chExt cx="510540" cy="351509"/>
          </a:xfrm>
        </p:grpSpPr>
        <p:sp>
          <p:nvSpPr>
            <p:cNvPr id="37" name="Up Arrow 36">
              <a:extLst>
                <a:ext uri="{FF2B5EF4-FFF2-40B4-BE49-F238E27FC236}">
                  <a16:creationId xmlns:a16="http://schemas.microsoft.com/office/drawing/2014/main" id="{882159CF-A545-EB4A-ACD7-88E279325688}"/>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8" name="Text Box 137">
              <a:extLst>
                <a:ext uri="{FF2B5EF4-FFF2-40B4-BE49-F238E27FC236}">
                  <a16:creationId xmlns:a16="http://schemas.microsoft.com/office/drawing/2014/main" id="{CBB9394D-1652-8B45-97BF-D03EBA525D8A}"/>
                </a:ext>
              </a:extLst>
            </p:cNvPr>
            <p:cNvSpPr txBox="1">
              <a:spLocks noChangeArrowheads="1"/>
            </p:cNvSpPr>
            <p:nvPr/>
          </p:nvSpPr>
          <p:spPr bwMode="auto">
            <a:xfrm>
              <a:off x="6942082" y="2744370"/>
              <a:ext cx="510540" cy="245420"/>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41-</a:t>
              </a:r>
              <a:r>
                <a:rPr lang="en-GB" sz="1000" b="1" dirty="0">
                  <a:ea typeface="Calibri" panose="020F0502020204030204" pitchFamily="34" charset="0"/>
                  <a:cs typeface="Arial" panose="020B0604020202020204" pitchFamily="34" charset="0"/>
                </a:rPr>
                <a:t>45</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B1FBB5C3-4DBE-834C-8174-1B54AC88BF8E}"/>
              </a:ext>
            </a:extLst>
          </p:cNvPr>
          <p:cNvGrpSpPr/>
          <p:nvPr/>
        </p:nvGrpSpPr>
        <p:grpSpPr>
          <a:xfrm>
            <a:off x="3023499" y="3224259"/>
            <a:ext cx="510540" cy="351454"/>
            <a:chOff x="6942082" y="2638281"/>
            <a:chExt cx="510540" cy="351454"/>
          </a:xfrm>
        </p:grpSpPr>
        <p:sp>
          <p:nvSpPr>
            <p:cNvPr id="34" name="Up Arrow 33">
              <a:extLst>
                <a:ext uri="{FF2B5EF4-FFF2-40B4-BE49-F238E27FC236}">
                  <a16:creationId xmlns:a16="http://schemas.microsoft.com/office/drawing/2014/main" id="{86B50575-C785-0E4C-BD9E-B04DF56EE241}"/>
                </a:ext>
              </a:extLst>
            </p:cNvPr>
            <p:cNvSpPr/>
            <p:nvPr/>
          </p:nvSpPr>
          <p:spPr>
            <a:xfrm>
              <a:off x="7110394" y="2638281"/>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35" name="Text Box 137">
              <a:extLst>
                <a:ext uri="{FF2B5EF4-FFF2-40B4-BE49-F238E27FC236}">
                  <a16:creationId xmlns:a16="http://schemas.microsoft.com/office/drawing/2014/main" id="{A8126A83-665E-7A4D-A507-367BE609F867}"/>
                </a:ext>
              </a:extLst>
            </p:cNvPr>
            <p:cNvSpPr txBox="1">
              <a:spLocks noChangeArrowheads="1"/>
            </p:cNvSpPr>
            <p:nvPr/>
          </p:nvSpPr>
          <p:spPr bwMode="auto">
            <a:xfrm>
              <a:off x="6942082" y="2744370"/>
              <a:ext cx="510540" cy="24536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36</a:t>
              </a:r>
              <a:r>
                <a:rPr lang="en-GB" sz="1000" dirty="0">
                  <a:effectLst/>
                  <a:latin typeface="Times New Roman" panose="02020603050405020304" pitchFamily="18" charset="0"/>
                  <a:ea typeface="Calibri" panose="020F0502020204030204" pitchFamily="34" charset="0"/>
                  <a:cs typeface="Arial" panose="020B0604020202020204" pitchFamily="34" charset="0"/>
                </a:rPr>
                <a:t>-</a:t>
              </a:r>
              <a:r>
                <a:rPr lang="en-GB" sz="1000" b="1" dirty="0">
                  <a:ea typeface="Calibri" panose="020F0502020204030204" pitchFamily="34" charset="0"/>
                  <a:cs typeface="Arial" panose="020B0604020202020204" pitchFamily="34" charset="0"/>
                </a:rPr>
                <a:t>40</a:t>
              </a: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5" name="Rectangle 74">
            <a:extLst>
              <a:ext uri="{FF2B5EF4-FFF2-40B4-BE49-F238E27FC236}">
                <a16:creationId xmlns:a16="http://schemas.microsoft.com/office/drawing/2014/main" id="{2B724549-A3F7-5B42-954F-139C5EA2DF87}"/>
              </a:ext>
            </a:extLst>
          </p:cNvPr>
          <p:cNvSpPr/>
          <p:nvPr/>
        </p:nvSpPr>
        <p:spPr>
          <a:xfrm>
            <a:off x="4910302" y="1306450"/>
            <a:ext cx="3566626" cy="3600986"/>
          </a:xfrm>
          <a:prstGeom prst="rect">
            <a:avLst/>
          </a:prstGeom>
        </p:spPr>
        <p:txBody>
          <a:bodyPr wrap="square">
            <a:spAutoFit/>
          </a:bodyPr>
          <a:lstStyle/>
          <a:p>
            <a:pPr marL="285750" indent="-285750">
              <a:spcAft>
                <a:spcPts val="1800"/>
              </a:spcAft>
              <a:buFont typeface="Arial" charset="0"/>
              <a:buChar char="•"/>
            </a:pPr>
            <a:r>
              <a:rPr lang="en-GB" sz="1200" i="1" dirty="0">
                <a:latin typeface="Times New Roman" charset="0"/>
                <a:ea typeface="Times New Roman" charset="0"/>
                <a:cs typeface="Times New Roman" charset="0"/>
              </a:rPr>
              <a:t>Requests </a:t>
            </a:r>
            <a:r>
              <a:rPr lang="en-GB" sz="1200" dirty="0">
                <a:latin typeface="Times New Roman" charset="0"/>
                <a:ea typeface="Times New Roman" charset="0"/>
                <a:cs typeface="Times New Roman" charset="0"/>
              </a:rPr>
              <a:t>those Parties whose INDC </a:t>
            </a:r>
            <a:r>
              <a:rPr lang="is-IS" sz="1200" dirty="0">
                <a:latin typeface="Times New Roman" charset="0"/>
                <a:ea typeface="Times New Roman" charset="0"/>
                <a:cs typeface="Times New Roman" charset="0"/>
              </a:rPr>
              <a:t>… </a:t>
            </a:r>
            <a:r>
              <a:rPr lang="en-GB" sz="1200" dirty="0">
                <a:latin typeface="Times New Roman" charset="0"/>
                <a:ea typeface="Times New Roman" charset="0"/>
                <a:cs typeface="Times New Roman" charset="0"/>
              </a:rPr>
              <a:t>contains a time frame up to 2025 to communicate by </a:t>
            </a:r>
            <a:r>
              <a:rPr lang="en-GB" sz="1200" b="1" i="1" dirty="0">
                <a:solidFill>
                  <a:srgbClr val="FF0000"/>
                </a:solidFill>
                <a:latin typeface="Times New Roman" charset="0"/>
                <a:ea typeface="Times New Roman" charset="0"/>
                <a:cs typeface="Times New Roman" charset="0"/>
              </a:rPr>
              <a:t>2020</a:t>
            </a:r>
            <a:r>
              <a:rPr lang="en-GB" sz="1200" dirty="0">
                <a:latin typeface="Times New Roman" charset="0"/>
                <a:ea typeface="Times New Roman" charset="0"/>
                <a:cs typeface="Times New Roman" charset="0"/>
              </a:rPr>
              <a:t> </a:t>
            </a:r>
            <a:r>
              <a:rPr lang="en-GB" sz="1200" b="1" i="1" dirty="0">
                <a:latin typeface="Times New Roman" charset="0"/>
                <a:ea typeface="Times New Roman" charset="0"/>
                <a:cs typeface="Times New Roman" charset="0"/>
              </a:rPr>
              <a:t>a new nationally determined contribution </a:t>
            </a:r>
            <a:r>
              <a:rPr lang="en-GB" sz="1200" dirty="0">
                <a:latin typeface="Times New Roman" charset="0"/>
                <a:ea typeface="Times New Roman" charset="0"/>
                <a:cs typeface="Times New Roman" charset="0"/>
              </a:rPr>
              <a:t>and to do so every five years thereafter </a:t>
            </a:r>
            <a:r>
              <a:rPr lang="is-IS" sz="1200" dirty="0">
                <a:latin typeface="Times New Roman" charset="0"/>
                <a:ea typeface="Times New Roman" charset="0"/>
                <a:cs typeface="Times New Roman" charset="0"/>
              </a:rPr>
              <a:t>…</a:t>
            </a:r>
            <a:r>
              <a:rPr lang="en-GB" sz="1200" dirty="0">
                <a:latin typeface="Times New Roman" charset="0"/>
                <a:ea typeface="Times New Roman" charset="0"/>
                <a:cs typeface="Times New Roman" charset="0"/>
              </a:rPr>
              <a:t>;[</a:t>
            </a:r>
            <a:r>
              <a:rPr lang="en-GB" sz="1200" dirty="0">
                <a:ea typeface="Calibri" panose="020F0502020204030204" pitchFamily="34" charset="0"/>
              </a:rPr>
              <a:t>§ 23]</a:t>
            </a:r>
          </a:p>
          <a:p>
            <a:pPr marL="285750" indent="-285750">
              <a:spcAft>
                <a:spcPts val="1800"/>
              </a:spcAft>
              <a:buFont typeface="Arial" charset="0"/>
              <a:buChar char="•"/>
            </a:pPr>
            <a:r>
              <a:rPr lang="en-GB" sz="1200" i="1" dirty="0">
                <a:latin typeface="Times New Roman" charset="0"/>
                <a:ea typeface="Times New Roman" charset="0"/>
                <a:cs typeface="Times New Roman" charset="0"/>
              </a:rPr>
              <a:t>Requests </a:t>
            </a:r>
            <a:r>
              <a:rPr lang="en-GB" sz="1200" dirty="0">
                <a:latin typeface="Times New Roman" charset="0"/>
                <a:ea typeface="Times New Roman" charset="0"/>
                <a:cs typeface="Times New Roman" charset="0"/>
              </a:rPr>
              <a:t>those Parties whose INDC </a:t>
            </a:r>
            <a:r>
              <a:rPr lang="is-IS" sz="1200" dirty="0">
                <a:latin typeface="Times New Roman" charset="0"/>
                <a:ea typeface="Times New Roman" charset="0"/>
                <a:cs typeface="Times New Roman" charset="0"/>
              </a:rPr>
              <a:t>… </a:t>
            </a:r>
            <a:r>
              <a:rPr lang="en-GB" sz="1200" dirty="0">
                <a:latin typeface="Times New Roman" charset="0"/>
                <a:ea typeface="Times New Roman" charset="0"/>
                <a:cs typeface="Times New Roman" charset="0"/>
              </a:rPr>
              <a:t>contains a time frame up to 2030 to </a:t>
            </a:r>
            <a:r>
              <a:rPr lang="en-GB" sz="1200" b="1" i="1" dirty="0">
                <a:latin typeface="Times New Roman" charset="0"/>
                <a:ea typeface="Times New Roman" charset="0"/>
                <a:cs typeface="Times New Roman" charset="0"/>
              </a:rPr>
              <a:t>communicate or update </a:t>
            </a:r>
            <a:r>
              <a:rPr lang="en-GB" sz="1200" dirty="0">
                <a:latin typeface="Times New Roman" charset="0"/>
                <a:ea typeface="Times New Roman" charset="0"/>
                <a:cs typeface="Times New Roman" charset="0"/>
              </a:rPr>
              <a:t>by </a:t>
            </a:r>
            <a:r>
              <a:rPr lang="en-GB" sz="1200" b="1" i="1" dirty="0">
                <a:solidFill>
                  <a:srgbClr val="FF0000"/>
                </a:solidFill>
                <a:latin typeface="Times New Roman" charset="0"/>
                <a:ea typeface="Times New Roman" charset="0"/>
                <a:cs typeface="Times New Roman" charset="0"/>
              </a:rPr>
              <a:t>2020</a:t>
            </a:r>
            <a:r>
              <a:rPr lang="en-GB" sz="1200" dirty="0">
                <a:latin typeface="Times New Roman" charset="0"/>
                <a:ea typeface="Times New Roman" charset="0"/>
                <a:cs typeface="Times New Roman" charset="0"/>
              </a:rPr>
              <a:t> these contributions and to do so every five years thereafter </a:t>
            </a:r>
            <a:r>
              <a:rPr lang="is-IS" sz="1200" dirty="0">
                <a:latin typeface="Times New Roman" charset="0"/>
                <a:ea typeface="Times New Roman" charset="0"/>
                <a:cs typeface="Times New Roman" charset="0"/>
              </a:rPr>
              <a:t>…</a:t>
            </a:r>
            <a:r>
              <a:rPr lang="en-GB" sz="1200" dirty="0">
                <a:latin typeface="Times New Roman" charset="0"/>
                <a:ea typeface="Times New Roman" charset="0"/>
                <a:cs typeface="Times New Roman" charset="0"/>
              </a:rPr>
              <a:t>;[</a:t>
            </a:r>
            <a:r>
              <a:rPr lang="en-GB" sz="1200" dirty="0">
                <a:ea typeface="Calibri" panose="020F0502020204030204" pitchFamily="34" charset="0"/>
              </a:rPr>
              <a:t>§ 24]</a:t>
            </a:r>
            <a:endParaRPr lang="en-US" sz="1200" i="1" dirty="0"/>
          </a:p>
          <a:p>
            <a:pPr marL="285750" indent="-285750">
              <a:spcAft>
                <a:spcPts val="1800"/>
              </a:spcAft>
              <a:buFont typeface="Arial" charset="0"/>
              <a:buChar char="•"/>
            </a:pPr>
            <a:r>
              <a:rPr lang="en-US" sz="1200" i="1" dirty="0"/>
              <a:t>Requests</a:t>
            </a:r>
            <a:r>
              <a:rPr lang="en-US" sz="1200" dirty="0"/>
              <a:t> </a:t>
            </a:r>
            <a:r>
              <a:rPr lang="en-US" sz="1200" b="1" i="1" dirty="0"/>
              <a:t>all Parties in </a:t>
            </a:r>
            <a:r>
              <a:rPr lang="en-US" sz="1200" b="1" i="1" dirty="0">
                <a:solidFill>
                  <a:srgbClr val="FF0000"/>
                </a:solidFill>
              </a:rPr>
              <a:t>2020 </a:t>
            </a:r>
            <a:r>
              <a:rPr lang="en-US" sz="1200" b="1" i="1" dirty="0"/>
              <a:t>to</a:t>
            </a:r>
            <a:r>
              <a:rPr lang="en-US" sz="1200" b="1" i="1" dirty="0">
                <a:solidFill>
                  <a:srgbClr val="FF0000"/>
                </a:solidFill>
              </a:rPr>
              <a:t> </a:t>
            </a:r>
            <a:r>
              <a:rPr lang="en-US" sz="1200" b="1" i="1" dirty="0">
                <a:solidFill>
                  <a:srgbClr val="000000"/>
                </a:solidFill>
              </a:rPr>
              <a:t>communicate an indicative 2035 NDC; </a:t>
            </a:r>
            <a:endParaRPr lang="en-GB" sz="1200" dirty="0">
              <a:latin typeface="Times New Roman" charset="0"/>
              <a:ea typeface="Times New Roman" charset="0"/>
              <a:cs typeface="Times New Roman" charset="0"/>
            </a:endParaRPr>
          </a:p>
          <a:p>
            <a:pPr marL="284163" indent="-284163">
              <a:spcAft>
                <a:spcPts val="1800"/>
              </a:spcAft>
              <a:buFont typeface="Arial" charset="0"/>
              <a:buChar char="•"/>
            </a:pPr>
            <a:r>
              <a:rPr lang="en-US" sz="1200" i="1" dirty="0"/>
              <a:t>Requests</a:t>
            </a:r>
            <a:r>
              <a:rPr lang="en-US" sz="1200" dirty="0"/>
              <a:t> </a:t>
            </a:r>
            <a:r>
              <a:rPr lang="en-US" sz="1200" b="1" i="1" dirty="0"/>
              <a:t>all Parties in </a:t>
            </a:r>
            <a:r>
              <a:rPr lang="en-US" sz="1200" b="1" i="1" dirty="0">
                <a:solidFill>
                  <a:srgbClr val="FF0000"/>
                </a:solidFill>
              </a:rPr>
              <a:t>2025 </a:t>
            </a:r>
            <a:r>
              <a:rPr lang="en-US" sz="1200" b="1" i="1" dirty="0"/>
              <a:t>to</a:t>
            </a:r>
            <a:r>
              <a:rPr lang="en-US" sz="1200" b="1" i="1" dirty="0">
                <a:solidFill>
                  <a:srgbClr val="FF0000"/>
                </a:solidFill>
              </a:rPr>
              <a:t> </a:t>
            </a:r>
            <a:r>
              <a:rPr lang="en-US" sz="1200" b="1" i="1" dirty="0">
                <a:solidFill>
                  <a:srgbClr val="000000"/>
                </a:solidFill>
              </a:rPr>
              <a:t>update their 2035 NDC, </a:t>
            </a:r>
          </a:p>
          <a:p>
            <a:pPr marL="284163" indent="-284163">
              <a:spcAft>
                <a:spcPts val="1800"/>
              </a:spcAft>
              <a:buFont typeface="Arial" charset="0"/>
              <a:buChar char="•"/>
            </a:pPr>
            <a:r>
              <a:rPr lang="en-US" sz="1200" b="1" i="1" dirty="0">
                <a:solidFill>
                  <a:srgbClr val="000000"/>
                </a:solidFill>
              </a:rPr>
              <a:t>and communicate an indicative 2040 ND</a:t>
            </a:r>
            <a:r>
              <a:rPr lang="en-US" sz="1200" b="1" i="1" dirty="0"/>
              <a:t>C</a:t>
            </a:r>
            <a:r>
              <a:rPr lang="en-US" sz="1200" dirty="0"/>
              <a:t>, and to do so every five years thereafter.</a:t>
            </a:r>
          </a:p>
        </p:txBody>
      </p:sp>
      <p:grpSp>
        <p:nvGrpSpPr>
          <p:cNvPr id="82" name="Group 81">
            <a:extLst>
              <a:ext uri="{FF2B5EF4-FFF2-40B4-BE49-F238E27FC236}">
                <a16:creationId xmlns:a16="http://schemas.microsoft.com/office/drawing/2014/main" id="{2DDFEACB-FD01-284C-8AFE-B5314C047C6C}"/>
              </a:ext>
            </a:extLst>
          </p:cNvPr>
          <p:cNvGrpSpPr/>
          <p:nvPr/>
        </p:nvGrpSpPr>
        <p:grpSpPr>
          <a:xfrm>
            <a:off x="1012853" y="4410425"/>
            <a:ext cx="962545" cy="307777"/>
            <a:chOff x="1121402" y="4513302"/>
            <a:chExt cx="962545" cy="307777"/>
          </a:xfrm>
        </p:grpSpPr>
        <p:sp>
          <p:nvSpPr>
            <p:cNvPr id="69" name="Text Box 137">
              <a:extLst>
                <a:ext uri="{FF2B5EF4-FFF2-40B4-BE49-F238E27FC236}">
                  <a16:creationId xmlns:a16="http://schemas.microsoft.com/office/drawing/2014/main" id="{7A6ABE3B-12A0-7048-A08B-7973BFD3D5AA}"/>
                </a:ext>
              </a:extLst>
            </p:cNvPr>
            <p:cNvSpPr txBox="1">
              <a:spLocks noChangeArrowheads="1"/>
            </p:cNvSpPr>
            <p:nvPr/>
          </p:nvSpPr>
          <p:spPr bwMode="auto">
            <a:xfrm>
              <a:off x="1121402" y="4557469"/>
              <a:ext cx="270608" cy="239455"/>
            </a:xfrm>
            <a:prstGeom prst="rect">
              <a:avLst/>
            </a:prstGeom>
            <a:solidFill>
              <a:srgbClr val="FFC000"/>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EC74BD20-8F05-C645-AB89-C45A84BE07DD}"/>
                </a:ext>
              </a:extLst>
            </p:cNvPr>
            <p:cNvSpPr txBox="1"/>
            <p:nvPr/>
          </p:nvSpPr>
          <p:spPr>
            <a:xfrm>
              <a:off x="1384717" y="4513302"/>
              <a:ext cx="699230" cy="307777"/>
            </a:xfrm>
            <a:prstGeom prst="rect">
              <a:avLst/>
            </a:prstGeom>
            <a:noFill/>
          </p:spPr>
          <p:txBody>
            <a:bodyPr wrap="none" rtlCol="0">
              <a:spAutoFit/>
            </a:bodyPr>
            <a:lstStyle/>
            <a:p>
              <a:r>
                <a:rPr lang="en-US" sz="1400" dirty="0"/>
                <a:t>= fixed</a:t>
              </a:r>
            </a:p>
          </p:txBody>
        </p:sp>
      </p:grpSp>
      <p:grpSp>
        <p:nvGrpSpPr>
          <p:cNvPr id="83" name="Group 82">
            <a:extLst>
              <a:ext uri="{FF2B5EF4-FFF2-40B4-BE49-F238E27FC236}">
                <a16:creationId xmlns:a16="http://schemas.microsoft.com/office/drawing/2014/main" id="{BBCD6895-DF64-0246-BEA7-26E886B89FB8}"/>
              </a:ext>
            </a:extLst>
          </p:cNvPr>
          <p:cNvGrpSpPr/>
          <p:nvPr/>
        </p:nvGrpSpPr>
        <p:grpSpPr>
          <a:xfrm>
            <a:off x="3581453" y="4403684"/>
            <a:ext cx="1175338" cy="366056"/>
            <a:chOff x="2335402" y="4455023"/>
            <a:chExt cx="1175338" cy="366056"/>
          </a:xfrm>
        </p:grpSpPr>
        <p:grpSp>
          <p:nvGrpSpPr>
            <p:cNvPr id="74" name="Group 73">
              <a:extLst>
                <a:ext uri="{FF2B5EF4-FFF2-40B4-BE49-F238E27FC236}">
                  <a16:creationId xmlns:a16="http://schemas.microsoft.com/office/drawing/2014/main" id="{A2AB0284-6217-9449-BC89-253AAA357B33}"/>
                </a:ext>
              </a:extLst>
            </p:cNvPr>
            <p:cNvGrpSpPr/>
            <p:nvPr/>
          </p:nvGrpSpPr>
          <p:grpSpPr>
            <a:xfrm>
              <a:off x="2335402" y="4455023"/>
              <a:ext cx="275733" cy="341784"/>
              <a:chOff x="3125133" y="4339713"/>
              <a:chExt cx="275733" cy="341784"/>
            </a:xfrm>
          </p:grpSpPr>
          <p:sp>
            <p:nvSpPr>
              <p:cNvPr id="71" name="Up Arrow 70">
                <a:extLst>
                  <a:ext uri="{FF2B5EF4-FFF2-40B4-BE49-F238E27FC236}">
                    <a16:creationId xmlns:a16="http://schemas.microsoft.com/office/drawing/2014/main" id="{FA403E3D-2046-D941-B0EC-88452CCF455B}"/>
                  </a:ext>
                </a:extLst>
              </p:cNvPr>
              <p:cNvSpPr/>
              <p:nvPr/>
            </p:nvSpPr>
            <p:spPr>
              <a:xfrm>
                <a:off x="3204969" y="4339713"/>
                <a:ext cx="144016" cy="108825"/>
              </a:xfrm>
              <a:prstGeom prst="upArrow">
                <a:avLst/>
              </a:prstGeom>
              <a:solidFill>
                <a:srgbClr val="CC66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72" name="Text Box 137">
                <a:extLst>
                  <a:ext uri="{FF2B5EF4-FFF2-40B4-BE49-F238E27FC236}">
                    <a16:creationId xmlns:a16="http://schemas.microsoft.com/office/drawing/2014/main" id="{3C2D7EEF-FF7F-384B-BE83-30FA8F0B11DF}"/>
                  </a:ext>
                </a:extLst>
              </p:cNvPr>
              <p:cNvSpPr txBox="1">
                <a:spLocks noChangeArrowheads="1"/>
              </p:cNvSpPr>
              <p:nvPr/>
            </p:nvSpPr>
            <p:spPr bwMode="auto">
              <a:xfrm>
                <a:off x="3125133" y="4438292"/>
                <a:ext cx="275733" cy="243205"/>
              </a:xfrm>
              <a:prstGeom prst="rect">
                <a:avLst/>
              </a:prstGeom>
              <a:solidFill>
                <a:srgbClr val="BF6FF7"/>
              </a:solidFill>
              <a:ln w="1270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7" name="TextBox 76">
              <a:extLst>
                <a:ext uri="{FF2B5EF4-FFF2-40B4-BE49-F238E27FC236}">
                  <a16:creationId xmlns:a16="http://schemas.microsoft.com/office/drawing/2014/main" id="{612F4274-B0F5-2440-9401-2684BE1CFBD4}"/>
                </a:ext>
              </a:extLst>
            </p:cNvPr>
            <p:cNvSpPr txBox="1"/>
            <p:nvPr/>
          </p:nvSpPr>
          <p:spPr>
            <a:xfrm>
              <a:off x="2611135" y="4513302"/>
              <a:ext cx="899605" cy="307777"/>
            </a:xfrm>
            <a:prstGeom prst="rect">
              <a:avLst/>
            </a:prstGeom>
            <a:noFill/>
          </p:spPr>
          <p:txBody>
            <a:bodyPr wrap="none" rtlCol="0">
              <a:spAutoFit/>
            </a:bodyPr>
            <a:lstStyle/>
            <a:p>
              <a:r>
                <a:rPr lang="en-US" sz="1400" dirty="0"/>
                <a:t>= updated</a:t>
              </a:r>
            </a:p>
          </p:txBody>
        </p:sp>
      </p:grpSp>
      <p:grpSp>
        <p:nvGrpSpPr>
          <p:cNvPr id="84" name="Group 83">
            <a:extLst>
              <a:ext uri="{FF2B5EF4-FFF2-40B4-BE49-F238E27FC236}">
                <a16:creationId xmlns:a16="http://schemas.microsoft.com/office/drawing/2014/main" id="{6F1208D5-102B-5C4E-8F22-AF6889A335E9}"/>
              </a:ext>
            </a:extLst>
          </p:cNvPr>
          <p:cNvGrpSpPr/>
          <p:nvPr/>
        </p:nvGrpSpPr>
        <p:grpSpPr>
          <a:xfrm>
            <a:off x="2190450" y="4423002"/>
            <a:ext cx="1267341" cy="307777"/>
            <a:chOff x="3731822" y="4513302"/>
            <a:chExt cx="1267341" cy="307777"/>
          </a:xfrm>
        </p:grpSpPr>
        <p:sp>
          <p:nvSpPr>
            <p:cNvPr id="73" name="Text Box 140">
              <a:extLst>
                <a:ext uri="{FF2B5EF4-FFF2-40B4-BE49-F238E27FC236}">
                  <a16:creationId xmlns:a16="http://schemas.microsoft.com/office/drawing/2014/main" id="{3621F161-1C64-1140-BB5D-0B557E42D064}"/>
                </a:ext>
              </a:extLst>
            </p:cNvPr>
            <p:cNvSpPr txBox="1">
              <a:spLocks noChangeArrowheads="1"/>
            </p:cNvSpPr>
            <p:nvPr/>
          </p:nvSpPr>
          <p:spPr bwMode="auto">
            <a:xfrm>
              <a:off x="3731822" y="4553724"/>
              <a:ext cx="282114" cy="245130"/>
            </a:xfrm>
            <a:prstGeom prst="rect">
              <a:avLst/>
            </a:prstGeom>
            <a:noFill/>
            <a:ln w="12700">
              <a:solidFill>
                <a:srgbClr val="FF0000"/>
              </a:solidFill>
              <a:prstDash val="sysDash"/>
              <a:miter lim="800000"/>
              <a:headEnd/>
              <a:tailEnd/>
            </a:ln>
          </p:spPr>
          <p:txBody>
            <a:bodyPr rot="0" vert="horz" wrap="square" lIns="91440" tIns="45720" rIns="91440" bIns="45720" anchor="t" anchorCtr="0" upright="1">
              <a:noAutofit/>
            </a:bodyPr>
            <a:lstStyle/>
            <a:p>
              <a:pPr algn="ctr">
                <a:lnSpc>
                  <a:spcPct val="115000"/>
                </a:lnSpc>
                <a:spcAft>
                  <a:spcPts val="600"/>
                </a:spcAft>
              </a:pPr>
              <a:endParaRPr lang="en-GB"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8" name="TextBox 77">
              <a:extLst>
                <a:ext uri="{FF2B5EF4-FFF2-40B4-BE49-F238E27FC236}">
                  <a16:creationId xmlns:a16="http://schemas.microsoft.com/office/drawing/2014/main" id="{BE000473-C314-854A-AE06-070F386C1217}"/>
                </a:ext>
              </a:extLst>
            </p:cNvPr>
            <p:cNvSpPr txBox="1"/>
            <p:nvPr/>
          </p:nvSpPr>
          <p:spPr>
            <a:xfrm>
              <a:off x="4009790" y="4513302"/>
              <a:ext cx="989373" cy="307777"/>
            </a:xfrm>
            <a:prstGeom prst="rect">
              <a:avLst/>
            </a:prstGeom>
            <a:noFill/>
          </p:spPr>
          <p:txBody>
            <a:bodyPr wrap="none" rtlCol="0">
              <a:spAutoFit/>
            </a:bodyPr>
            <a:lstStyle/>
            <a:p>
              <a:r>
                <a:rPr lang="en-US" sz="1400" dirty="0"/>
                <a:t>= indicated</a:t>
              </a:r>
            </a:p>
          </p:txBody>
        </p:sp>
      </p:grpSp>
      <p:sp>
        <p:nvSpPr>
          <p:cNvPr id="85" name="Rectangle 1">
            <a:extLst>
              <a:ext uri="{FF2B5EF4-FFF2-40B4-BE49-F238E27FC236}">
                <a16:creationId xmlns:a16="http://schemas.microsoft.com/office/drawing/2014/main" id="{058DD75A-06A1-B44D-B951-D783D2CDCA7B}"/>
              </a:ext>
            </a:extLst>
          </p:cNvPr>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DCC with time-lag</a:t>
            </a:r>
          </a:p>
        </p:txBody>
      </p:sp>
    </p:spTree>
    <p:extLst>
      <p:ext uri="{BB962C8B-B14F-4D97-AF65-F5344CB8AC3E}">
        <p14:creationId xmlns:p14="http://schemas.microsoft.com/office/powerpoint/2010/main" val="258252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5">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5">
                                            <p:txEl>
                                              <p:pRg st="4" end="4"/>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10" grpId="0"/>
      <p:bldP spid="12" grpId="0"/>
      <p:bldP spid="17" grpId="0" animBg="1"/>
      <p:bldP spid="18" grpId="0" animBg="1"/>
      <p:bldP spid="19" grpId="0" animBg="1"/>
      <p:bldP spid="20" grpId="0" animBg="1"/>
      <p:bldP spid="21" grpId="0" animBg="1"/>
      <p:bldP spid="46" grpId="0" animBg="1"/>
      <p:bldP spid="47" grpId="0" animBg="1"/>
      <p:bldP spid="48" grpId="0" animBg="1"/>
      <p:bldP spid="49" grpId="0" animBg="1"/>
      <p:bldP spid="50"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1C82B-8F5E-B245-878D-DF62170CABF0}"/>
              </a:ext>
            </a:extLst>
          </p:cNvPr>
          <p:cNvSpPr>
            <a:spLocks noGrp="1"/>
          </p:cNvSpPr>
          <p:nvPr>
            <p:ph type="title"/>
          </p:nvPr>
        </p:nvSpPr>
        <p:spPr/>
        <p:txBody>
          <a:bodyPr/>
          <a:lstStyle/>
          <a:p>
            <a:r>
              <a:rPr lang="en-US" dirty="0"/>
              <a:t>Archive Slides</a:t>
            </a:r>
          </a:p>
        </p:txBody>
      </p:sp>
      <p:sp>
        <p:nvSpPr>
          <p:cNvPr id="3" name="Text Placeholder 2">
            <a:extLst>
              <a:ext uri="{FF2B5EF4-FFF2-40B4-BE49-F238E27FC236}">
                <a16:creationId xmlns:a16="http://schemas.microsoft.com/office/drawing/2014/main" id="{B27E716D-A225-374D-9DE3-D9F2A987F1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72083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23AE1-0480-D54C-B37C-AEB2D94BCBFB}"/>
              </a:ext>
            </a:extLst>
          </p:cNvPr>
          <p:cNvSpPr/>
          <p:nvPr/>
        </p:nvSpPr>
        <p:spPr>
          <a:xfrm>
            <a:off x="488504" y="1376772"/>
            <a:ext cx="7992888" cy="3170099"/>
          </a:xfrm>
          <a:prstGeom prst="rect">
            <a:avLst/>
          </a:prstGeom>
        </p:spPr>
        <p:txBody>
          <a:bodyPr wrap="square">
            <a:spAutoFit/>
          </a:bodyPr>
          <a:lstStyle/>
          <a:p>
            <a:r>
              <a:rPr lang="en-US" sz="2000" dirty="0"/>
              <a:t>At COP 21 in Paris (2015), it was agreed that the CMA “shall consider common time frames for nationally determined contributions at its first session”[Art. 4.10]. </a:t>
            </a:r>
          </a:p>
          <a:p>
            <a:endParaRPr lang="en-US" sz="2000" dirty="0"/>
          </a:p>
          <a:p>
            <a:r>
              <a:rPr lang="en-US" sz="2000" dirty="0"/>
              <a:t>In Marrakech, the year after, the CMA agreed to refer the matter to the SBI which, in 2017 in Bonn, “invited Parties and observers to submit, by 31 March 2018, their views on common time frames for NDCs ... including on, but not limited to, the usefulness of and options for common time frames and the advantages and disadvantages of those options, for consideration at SBI 48 (April–May 2018)”[SBI 47 conclusions].</a:t>
            </a:r>
          </a:p>
        </p:txBody>
      </p:sp>
      <p:sp>
        <p:nvSpPr>
          <p:cNvPr id="4" name="Title 1">
            <a:extLst>
              <a:ext uri="{FF2B5EF4-FFF2-40B4-BE49-F238E27FC236}">
                <a16:creationId xmlns:a16="http://schemas.microsoft.com/office/drawing/2014/main" id="{F7F85C1E-C8AF-2144-BED5-EC57CEB7F470}"/>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Background</a:t>
            </a:r>
          </a:p>
        </p:txBody>
      </p:sp>
    </p:spTree>
    <p:extLst>
      <p:ext uri="{BB962C8B-B14F-4D97-AF65-F5344CB8AC3E}">
        <p14:creationId xmlns:p14="http://schemas.microsoft.com/office/powerpoint/2010/main" val="13513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920">
            <a:extLst>
              <a:ext uri="{FF2B5EF4-FFF2-40B4-BE49-F238E27FC236}">
                <a16:creationId xmlns:a16="http://schemas.microsoft.com/office/drawing/2014/main" id="{E7630BD4-C13D-3746-A987-2BF92A595303}"/>
              </a:ext>
            </a:extLst>
          </p:cNvPr>
          <p:cNvSpPr txBox="1"/>
          <p:nvPr/>
        </p:nvSpPr>
        <p:spPr>
          <a:xfrm>
            <a:off x="1528900"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Text Box 921">
            <a:extLst>
              <a:ext uri="{FF2B5EF4-FFF2-40B4-BE49-F238E27FC236}">
                <a16:creationId xmlns:a16="http://schemas.microsoft.com/office/drawing/2014/main" id="{EA93CCFA-9D05-404E-8468-88F4A904CD5E}"/>
              </a:ext>
            </a:extLst>
          </p:cNvPr>
          <p:cNvSpPr txBox="1"/>
          <p:nvPr/>
        </p:nvSpPr>
        <p:spPr>
          <a:xfrm>
            <a:off x="1528900" y="2699764"/>
            <a:ext cx="2845456"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Text Box 922">
            <a:extLst>
              <a:ext uri="{FF2B5EF4-FFF2-40B4-BE49-F238E27FC236}">
                <a16:creationId xmlns:a16="http://schemas.microsoft.com/office/drawing/2014/main" id="{FDBAA8C5-3BE0-594C-A5BC-9FD2F1596141}"/>
              </a:ext>
            </a:extLst>
          </p:cNvPr>
          <p:cNvSpPr txBox="1"/>
          <p:nvPr/>
        </p:nvSpPr>
        <p:spPr>
          <a:xfrm>
            <a:off x="1528900" y="3050647"/>
            <a:ext cx="2845456" cy="31180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79A19714-57E4-AB4B-B68B-A582D4038DC6}"/>
              </a:ext>
            </a:extLst>
          </p:cNvPr>
          <p:cNvCxnSpPr/>
          <p:nvPr/>
        </p:nvCxnSpPr>
        <p:spPr>
          <a:xfrm>
            <a:off x="1352600" y="4693423"/>
            <a:ext cx="6334930" cy="0"/>
          </a:xfrm>
          <a:prstGeom prst="straightConnector1">
            <a:avLst/>
          </a:prstGeom>
          <a:noFill/>
          <a:ln w="22225" cap="flat" cmpd="sng" algn="ctr">
            <a:solidFill>
              <a:sysClr val="windowText" lastClr="000000"/>
            </a:solidFill>
            <a:prstDash val="solid"/>
            <a:miter lim="800000"/>
            <a:tailEnd type="stealth" w="lg" len="lg"/>
          </a:ln>
          <a:effectLst/>
        </p:spPr>
      </p:cxnSp>
      <p:cxnSp>
        <p:nvCxnSpPr>
          <p:cNvPr id="37" name="Straight Arrow Connector 36">
            <a:extLst>
              <a:ext uri="{FF2B5EF4-FFF2-40B4-BE49-F238E27FC236}">
                <a16:creationId xmlns:a16="http://schemas.microsoft.com/office/drawing/2014/main" id="{512C323F-32A1-7F49-A048-ACCBE0D20B0C}"/>
              </a:ext>
            </a:extLst>
          </p:cNvPr>
          <p:cNvCxnSpPr/>
          <p:nvPr/>
        </p:nvCxnSpPr>
        <p:spPr>
          <a:xfrm>
            <a:off x="1352600" y="3513177"/>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38" name="Text Box 928">
            <a:extLst>
              <a:ext uri="{FF2B5EF4-FFF2-40B4-BE49-F238E27FC236}">
                <a16:creationId xmlns:a16="http://schemas.microsoft.com/office/drawing/2014/main" id="{69B9F5F2-3C8F-E54B-85BD-17D47D670900}"/>
              </a:ext>
            </a:extLst>
          </p:cNvPr>
          <p:cNvSpPr txBox="1"/>
          <p:nvPr/>
        </p:nvSpPr>
        <p:spPr>
          <a:xfrm>
            <a:off x="1528900"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88418ABE-E7A4-8E43-9E98-826D3EBF81C5}"/>
              </a:ext>
            </a:extLst>
          </p:cNvPr>
          <p:cNvCxnSpPr/>
          <p:nvPr/>
        </p:nvCxnSpPr>
        <p:spPr>
          <a:xfrm>
            <a:off x="1352600" y="2348880"/>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40" name="Text Box 930">
            <a:extLst>
              <a:ext uri="{FF2B5EF4-FFF2-40B4-BE49-F238E27FC236}">
                <a16:creationId xmlns:a16="http://schemas.microsoft.com/office/drawing/2014/main" id="{94996365-C1CB-3F40-B2E3-2F05C1157362}"/>
              </a:ext>
            </a:extLst>
          </p:cNvPr>
          <p:cNvSpPr txBox="1"/>
          <p:nvPr/>
        </p:nvSpPr>
        <p:spPr>
          <a:xfrm>
            <a:off x="2951891"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 Box 931">
            <a:extLst>
              <a:ext uri="{FF2B5EF4-FFF2-40B4-BE49-F238E27FC236}">
                <a16:creationId xmlns:a16="http://schemas.microsoft.com/office/drawing/2014/main" id="{67F9DE2A-47D7-8148-AE5E-E145430A9BAD}"/>
              </a:ext>
            </a:extLst>
          </p:cNvPr>
          <p:cNvSpPr txBox="1"/>
          <p:nvPr/>
        </p:nvSpPr>
        <p:spPr>
          <a:xfrm>
            <a:off x="2951891"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2" name="Text Box 932">
            <a:extLst>
              <a:ext uri="{FF2B5EF4-FFF2-40B4-BE49-F238E27FC236}">
                <a16:creationId xmlns:a16="http://schemas.microsoft.com/office/drawing/2014/main" id="{B4B31FB9-47DE-0241-A750-D7B7DAC7EA2A}"/>
              </a:ext>
            </a:extLst>
          </p:cNvPr>
          <p:cNvSpPr txBox="1"/>
          <p:nvPr/>
        </p:nvSpPr>
        <p:spPr>
          <a:xfrm>
            <a:off x="4374881"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Text Box 935">
            <a:extLst>
              <a:ext uri="{FF2B5EF4-FFF2-40B4-BE49-F238E27FC236}">
                <a16:creationId xmlns:a16="http://schemas.microsoft.com/office/drawing/2014/main" id="{5C53C73C-55EF-B442-85E8-0609EFAF9403}"/>
              </a:ext>
            </a:extLst>
          </p:cNvPr>
          <p:cNvSpPr txBox="1"/>
          <p:nvPr/>
        </p:nvSpPr>
        <p:spPr>
          <a:xfrm>
            <a:off x="4374881"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TP.3</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4" name="Text Box 937">
            <a:extLst>
              <a:ext uri="{FF2B5EF4-FFF2-40B4-BE49-F238E27FC236}">
                <a16:creationId xmlns:a16="http://schemas.microsoft.com/office/drawing/2014/main" id="{277C50B2-8317-024A-9B8C-C4D13A330736}"/>
              </a:ext>
            </a:extLst>
          </p:cNvPr>
          <p:cNvSpPr txBox="1"/>
          <p:nvPr/>
        </p:nvSpPr>
        <p:spPr>
          <a:xfrm>
            <a:off x="5797872"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Text Box 939">
            <a:extLst>
              <a:ext uri="{FF2B5EF4-FFF2-40B4-BE49-F238E27FC236}">
                <a16:creationId xmlns:a16="http://schemas.microsoft.com/office/drawing/2014/main" id="{20F557BD-A14A-2A47-9293-D6452DA55386}"/>
              </a:ext>
            </a:extLst>
          </p:cNvPr>
          <p:cNvSpPr txBox="1"/>
          <p:nvPr/>
        </p:nvSpPr>
        <p:spPr>
          <a:xfrm>
            <a:off x="5797872"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TP.4</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6" name="Text Box 940">
            <a:extLst>
              <a:ext uri="{FF2B5EF4-FFF2-40B4-BE49-F238E27FC236}">
                <a16:creationId xmlns:a16="http://schemas.microsoft.com/office/drawing/2014/main" id="{226569FB-E261-954D-8B3B-D7A919394D30}"/>
              </a:ext>
            </a:extLst>
          </p:cNvPr>
          <p:cNvSpPr txBox="1"/>
          <p:nvPr/>
        </p:nvSpPr>
        <p:spPr>
          <a:xfrm>
            <a:off x="4374881" y="2699764"/>
            <a:ext cx="2845456"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Text Box 941">
            <a:extLst>
              <a:ext uri="{FF2B5EF4-FFF2-40B4-BE49-F238E27FC236}">
                <a16:creationId xmlns:a16="http://schemas.microsoft.com/office/drawing/2014/main" id="{AC09A575-F416-484B-ADDB-83FBBBD5FD82}"/>
              </a:ext>
            </a:extLst>
          </p:cNvPr>
          <p:cNvSpPr txBox="1"/>
          <p:nvPr/>
        </p:nvSpPr>
        <p:spPr>
          <a:xfrm>
            <a:off x="4374881" y="3050647"/>
            <a:ext cx="2845456" cy="31519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 Box 942">
            <a:extLst>
              <a:ext uri="{FF2B5EF4-FFF2-40B4-BE49-F238E27FC236}">
                <a16:creationId xmlns:a16="http://schemas.microsoft.com/office/drawing/2014/main" id="{559CCB3C-60D3-C549-B56F-C665DF6AA08F}"/>
              </a:ext>
            </a:extLst>
          </p:cNvPr>
          <p:cNvSpPr txBox="1"/>
          <p:nvPr/>
        </p:nvSpPr>
        <p:spPr>
          <a:xfrm>
            <a:off x="2548921" y="3768365"/>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Text Box 946">
            <a:extLst>
              <a:ext uri="{FF2B5EF4-FFF2-40B4-BE49-F238E27FC236}">
                <a16:creationId xmlns:a16="http://schemas.microsoft.com/office/drawing/2014/main" id="{EF2CF8D0-5639-CE4B-8DBC-BEE6EFFF7AE8}"/>
              </a:ext>
            </a:extLst>
          </p:cNvPr>
          <p:cNvSpPr txBox="1"/>
          <p:nvPr/>
        </p:nvSpPr>
        <p:spPr>
          <a:xfrm>
            <a:off x="1579272" y="4167098"/>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 Box 947">
            <a:extLst>
              <a:ext uri="{FF2B5EF4-FFF2-40B4-BE49-F238E27FC236}">
                <a16:creationId xmlns:a16="http://schemas.microsoft.com/office/drawing/2014/main" id="{5AD58775-6512-6E41-B925-277CC05C8D12}"/>
              </a:ext>
            </a:extLst>
          </p:cNvPr>
          <p:cNvSpPr txBox="1"/>
          <p:nvPr/>
        </p:nvSpPr>
        <p:spPr>
          <a:xfrm>
            <a:off x="2951891" y="4167098"/>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Text Box 948">
            <a:extLst>
              <a:ext uri="{FF2B5EF4-FFF2-40B4-BE49-F238E27FC236}">
                <a16:creationId xmlns:a16="http://schemas.microsoft.com/office/drawing/2014/main" id="{87810F39-B10C-494C-9DC4-0EB1B05FF661}"/>
              </a:ext>
            </a:extLst>
          </p:cNvPr>
          <p:cNvSpPr txBox="1"/>
          <p:nvPr/>
        </p:nvSpPr>
        <p:spPr>
          <a:xfrm>
            <a:off x="4374881" y="4167098"/>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IP.3</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Text Box 949">
            <a:extLst>
              <a:ext uri="{FF2B5EF4-FFF2-40B4-BE49-F238E27FC236}">
                <a16:creationId xmlns:a16="http://schemas.microsoft.com/office/drawing/2014/main" id="{98973FBD-D56F-5649-8E17-CD922F93A835}"/>
              </a:ext>
            </a:extLst>
          </p:cNvPr>
          <p:cNvSpPr txBox="1"/>
          <p:nvPr/>
        </p:nvSpPr>
        <p:spPr>
          <a:xfrm>
            <a:off x="5797872" y="4167098"/>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IP.4</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Text Box 950">
            <a:extLst>
              <a:ext uri="{FF2B5EF4-FFF2-40B4-BE49-F238E27FC236}">
                <a16:creationId xmlns:a16="http://schemas.microsoft.com/office/drawing/2014/main" id="{2D3E1E00-02DF-334D-9714-67CA13EC4023}"/>
              </a:ext>
            </a:extLst>
          </p:cNvPr>
          <p:cNvSpPr txBox="1"/>
          <p:nvPr/>
        </p:nvSpPr>
        <p:spPr>
          <a:xfrm>
            <a:off x="3971910" y="3768365"/>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Text Box 951">
            <a:extLst>
              <a:ext uri="{FF2B5EF4-FFF2-40B4-BE49-F238E27FC236}">
                <a16:creationId xmlns:a16="http://schemas.microsoft.com/office/drawing/2014/main" id="{189A70A7-BD30-BC44-8F09-9C41DB812E5E}"/>
              </a:ext>
            </a:extLst>
          </p:cNvPr>
          <p:cNvSpPr txBox="1"/>
          <p:nvPr/>
        </p:nvSpPr>
        <p:spPr>
          <a:xfrm>
            <a:off x="5394900" y="3768365"/>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TP.3</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Text Box 952">
            <a:extLst>
              <a:ext uri="{FF2B5EF4-FFF2-40B4-BE49-F238E27FC236}">
                <a16:creationId xmlns:a16="http://schemas.microsoft.com/office/drawing/2014/main" id="{D161174A-C8E6-B74D-87A7-615448169290}"/>
              </a:ext>
            </a:extLst>
          </p:cNvPr>
          <p:cNvSpPr txBox="1"/>
          <p:nvPr/>
        </p:nvSpPr>
        <p:spPr>
          <a:xfrm>
            <a:off x="6817891" y="3768365"/>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TP.4</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Text Box 953">
            <a:extLst>
              <a:ext uri="{FF2B5EF4-FFF2-40B4-BE49-F238E27FC236}">
                <a16:creationId xmlns:a16="http://schemas.microsoft.com/office/drawing/2014/main" id="{F24B9618-D2D4-A544-9558-4988DA390FED}"/>
              </a:ext>
            </a:extLst>
          </p:cNvPr>
          <p:cNvSpPr txBox="1"/>
          <p:nvPr/>
        </p:nvSpPr>
        <p:spPr>
          <a:xfrm>
            <a:off x="1528900" y="5219749"/>
            <a:ext cx="2845456"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57" name="Straight Arrow Connector 56">
            <a:extLst>
              <a:ext uri="{FF2B5EF4-FFF2-40B4-BE49-F238E27FC236}">
                <a16:creationId xmlns:a16="http://schemas.microsoft.com/office/drawing/2014/main" id="{F84AC525-DB60-5746-99DB-F241AA53F684}"/>
              </a:ext>
            </a:extLst>
          </p:cNvPr>
          <p:cNvCxnSpPr/>
          <p:nvPr/>
        </p:nvCxnSpPr>
        <p:spPr>
          <a:xfrm>
            <a:off x="1314822" y="5762024"/>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58" name="Text Box 955">
            <a:extLst>
              <a:ext uri="{FF2B5EF4-FFF2-40B4-BE49-F238E27FC236}">
                <a16:creationId xmlns:a16="http://schemas.microsoft.com/office/drawing/2014/main" id="{ADB9ED98-868D-494A-8BD2-A77483C80317}"/>
              </a:ext>
            </a:extLst>
          </p:cNvPr>
          <p:cNvSpPr txBox="1"/>
          <p:nvPr/>
        </p:nvSpPr>
        <p:spPr>
          <a:xfrm>
            <a:off x="4362288" y="5219749"/>
            <a:ext cx="2845456"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9" name="Text Box 956">
            <a:extLst>
              <a:ext uri="{FF2B5EF4-FFF2-40B4-BE49-F238E27FC236}">
                <a16:creationId xmlns:a16="http://schemas.microsoft.com/office/drawing/2014/main" id="{CB636FE8-C315-C441-8A67-229FEF9C47F7}"/>
              </a:ext>
            </a:extLst>
          </p:cNvPr>
          <p:cNvSpPr txBox="1"/>
          <p:nvPr/>
        </p:nvSpPr>
        <p:spPr>
          <a:xfrm>
            <a:off x="4009688" y="4868866"/>
            <a:ext cx="356797" cy="318587"/>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Text Box 957">
            <a:extLst>
              <a:ext uri="{FF2B5EF4-FFF2-40B4-BE49-F238E27FC236}">
                <a16:creationId xmlns:a16="http://schemas.microsoft.com/office/drawing/2014/main" id="{57E6BA07-D38C-0441-BAC8-D24E64F3504A}"/>
              </a:ext>
            </a:extLst>
          </p:cNvPr>
          <p:cNvSpPr txBox="1"/>
          <p:nvPr/>
        </p:nvSpPr>
        <p:spPr>
          <a:xfrm>
            <a:off x="6855669" y="4852916"/>
            <a:ext cx="356797" cy="325365"/>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itle 1">
            <a:extLst>
              <a:ext uri="{FF2B5EF4-FFF2-40B4-BE49-F238E27FC236}">
                <a16:creationId xmlns:a16="http://schemas.microsoft.com/office/drawing/2014/main" id="{9B200845-D02A-644C-A90B-3D86B8DD6353}"/>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1. Material Interpretations: Periods of Implementation or Target Periods</a:t>
            </a:r>
          </a:p>
        </p:txBody>
      </p:sp>
    </p:spTree>
    <p:extLst>
      <p:ext uri="{BB962C8B-B14F-4D97-AF65-F5344CB8AC3E}">
        <p14:creationId xmlns:p14="http://schemas.microsoft.com/office/powerpoint/2010/main" val="183317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Box 17"/>
          <p:cNvSpPr txBox="1"/>
          <p:nvPr/>
        </p:nvSpPr>
        <p:spPr>
          <a:xfrm>
            <a:off x="1313654" y="580262"/>
            <a:ext cx="221615" cy="3105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a:effectLst/>
                <a:latin typeface="Times New Roman" panose="02020603050405020304" pitchFamily="18" charset="0"/>
                <a:ea typeface="Calibri" panose="020F0502020204030204" pitchFamily="34" charset="0"/>
              </a:rPr>
              <a:t> </a:t>
            </a:r>
            <a:endParaRPr lang="en-GB" sz="1200">
              <a:effectLst/>
              <a:latin typeface="Times New Roman" panose="02020603050405020304" pitchFamily="18" charset="0"/>
              <a:ea typeface="Times New Roman" panose="02020603050405020304" pitchFamily="18" charset="0"/>
            </a:endParaRPr>
          </a:p>
        </p:txBody>
      </p:sp>
      <p:sp>
        <p:nvSpPr>
          <p:cNvPr id="45" name="Text Box 17"/>
          <p:cNvSpPr txBox="1">
            <a:spLocks noChangeArrowheads="1"/>
          </p:cNvSpPr>
          <p:nvPr/>
        </p:nvSpPr>
        <p:spPr bwMode="auto">
          <a:xfrm>
            <a:off x="1200624" y="581532"/>
            <a:ext cx="862330" cy="31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gn="just">
              <a:lnSpc>
                <a:spcPct val="115000"/>
              </a:lnSpc>
              <a:spcAft>
                <a:spcPts val="600"/>
              </a:spcAft>
            </a:pPr>
            <a:r>
              <a:rPr lang="en-GB" sz="1000" b="1" dirty="0">
                <a:effectLst/>
                <a:latin typeface="Times New Roman" panose="02020603050405020304" pitchFamily="18" charset="0"/>
                <a:ea typeface="Calibri" panose="020F0502020204030204" pitchFamily="34" charset="0"/>
                <a:cs typeface="Arial" panose="020B0604020202020204" pitchFamily="34" charset="0"/>
              </a:rPr>
              <a:t>(b) </a:t>
            </a:r>
            <a:r>
              <a:rPr lang="en-GB" sz="1000" b="1" i="1" dirty="0">
                <a:effectLst/>
                <a:latin typeface="Times New Roman" panose="02020603050405020304" pitchFamily="18" charset="0"/>
                <a:ea typeface="Calibri" panose="020F0502020204030204" pitchFamily="34" charset="0"/>
              </a:rPr>
              <a:t>§24 track</a:t>
            </a:r>
            <a:endParaRPr lang="en-GB" sz="1200" dirty="0">
              <a:effectLst/>
              <a:latin typeface="Times New Roman" panose="02020603050405020304" pitchFamily="18" charset="0"/>
              <a:ea typeface="Times New Roman" panose="02020603050405020304" pitchFamily="18" charset="0"/>
            </a:endParaRPr>
          </a:p>
        </p:txBody>
      </p:sp>
      <p:sp>
        <p:nvSpPr>
          <p:cNvPr id="116" name="TextBox 115"/>
          <p:cNvSpPr txBox="1"/>
          <p:nvPr/>
        </p:nvSpPr>
        <p:spPr>
          <a:xfrm>
            <a:off x="945989" y="4280247"/>
            <a:ext cx="2468339" cy="1323439"/>
          </a:xfrm>
          <a:prstGeom prst="rect">
            <a:avLst/>
          </a:prstGeom>
          <a:noFill/>
        </p:spPr>
        <p:txBody>
          <a:bodyPr wrap="square" rtlCol="0">
            <a:spAutoFit/>
          </a:bodyPr>
          <a:lstStyle/>
          <a:p>
            <a:r>
              <a:rPr lang="en-US" sz="1600" dirty="0"/>
              <a:t>NB:  All Parties need to engage in a </a:t>
            </a:r>
            <a:r>
              <a:rPr lang="en-US" sz="1600" b="1" i="1" dirty="0"/>
              <a:t>domestic debate every five years</a:t>
            </a:r>
            <a:r>
              <a:rPr lang="en-US" sz="1600" dirty="0"/>
              <a:t>, at least if updating is meant to be taken seriously.</a:t>
            </a:r>
          </a:p>
        </p:txBody>
      </p:sp>
      <p:sp>
        <p:nvSpPr>
          <p:cNvPr id="118" name="TextBox 117"/>
          <p:cNvSpPr txBox="1"/>
          <p:nvPr/>
        </p:nvSpPr>
        <p:spPr>
          <a:xfrm>
            <a:off x="4848024" y="4027900"/>
            <a:ext cx="3960440" cy="2554545"/>
          </a:xfrm>
          <a:prstGeom prst="rect">
            <a:avLst/>
          </a:prstGeom>
          <a:noFill/>
        </p:spPr>
        <p:txBody>
          <a:bodyPr wrap="square" rtlCol="0">
            <a:spAutoFit/>
          </a:bodyPr>
          <a:lstStyle/>
          <a:p>
            <a:r>
              <a:rPr lang="en-GB" sz="1600" b="1" dirty="0">
                <a:solidFill>
                  <a:srgbClr val="660066"/>
                </a:solidFill>
              </a:rPr>
              <a:t>Plus:</a:t>
            </a:r>
          </a:p>
          <a:p>
            <a:pPr marL="285750" indent="-285750">
              <a:buFont typeface="Arial" charset="0"/>
              <a:buChar char="•"/>
            </a:pPr>
            <a:r>
              <a:rPr lang="en-GB" sz="1600" dirty="0">
                <a:solidFill>
                  <a:srgbClr val="660066"/>
                </a:solidFill>
              </a:rPr>
              <a:t>Some systematic enhancement of medium-term (10 year) ambitio</a:t>
            </a:r>
            <a:r>
              <a:rPr lang="en-GB" sz="1600" dirty="0"/>
              <a:t>n</a:t>
            </a:r>
          </a:p>
          <a:p>
            <a:pPr marL="285750" indent="-285750">
              <a:buFont typeface="Arial" charset="0"/>
              <a:buChar char="•"/>
            </a:pPr>
            <a:r>
              <a:rPr lang="en-GB" sz="1600" dirty="0">
                <a:solidFill>
                  <a:schemeClr val="accent2">
                    <a:lumMod val="75000"/>
                  </a:schemeClr>
                </a:solidFill>
              </a:rPr>
              <a:t>Some medium-term vision/planning horizons</a:t>
            </a:r>
          </a:p>
          <a:p>
            <a:pPr marL="285750" indent="-285750">
              <a:buFont typeface="Arial" charset="0"/>
              <a:buChar char="•"/>
            </a:pPr>
            <a:endParaRPr lang="en-GB" sz="1600" dirty="0"/>
          </a:p>
          <a:p>
            <a:r>
              <a:rPr lang="en-GB" sz="1600" b="1" dirty="0">
                <a:solidFill>
                  <a:srgbClr val="FF0000"/>
                </a:solidFill>
              </a:rPr>
              <a:t>Minus:</a:t>
            </a:r>
          </a:p>
          <a:p>
            <a:pPr marL="285750" indent="-285750">
              <a:buFont typeface="Arial" charset="0"/>
              <a:buChar char="•"/>
            </a:pPr>
            <a:r>
              <a:rPr lang="en-GB" sz="1600" dirty="0">
                <a:solidFill>
                  <a:srgbClr val="FF0000"/>
                </a:solidFill>
              </a:rPr>
              <a:t>Decadal cliff hangers</a:t>
            </a:r>
          </a:p>
          <a:p>
            <a:endParaRPr lang="en-GB" sz="1600" dirty="0"/>
          </a:p>
          <a:p>
            <a:endParaRPr lang="en-GB" sz="1600" dirty="0"/>
          </a:p>
        </p:txBody>
      </p:sp>
      <p:sp>
        <p:nvSpPr>
          <p:cNvPr id="134" name="Rectangle 133"/>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§24 Track with mid-term updates</a:t>
            </a:r>
          </a:p>
        </p:txBody>
      </p:sp>
      <p:sp>
        <p:nvSpPr>
          <p:cNvPr id="129" name="TextBox 128"/>
          <p:cNvSpPr txBox="1"/>
          <p:nvPr/>
        </p:nvSpPr>
        <p:spPr>
          <a:xfrm>
            <a:off x="3124426" y="2418452"/>
            <a:ext cx="2739492" cy="246221"/>
          </a:xfrm>
          <a:prstGeom prst="rect">
            <a:avLst/>
          </a:prstGeom>
          <a:noFill/>
        </p:spPr>
        <p:txBody>
          <a:bodyPr wrap="square" rtlCol="0">
            <a:spAutoFit/>
          </a:bodyPr>
          <a:lstStyle/>
          <a:p>
            <a:r>
              <a:rPr lang="en-GB" sz="1000" dirty="0">
                <a:solidFill>
                  <a:srgbClr val="FF0000"/>
                </a:solidFill>
              </a:rPr>
              <a:t>2030 Cliff-hanger</a:t>
            </a:r>
          </a:p>
        </p:txBody>
      </p:sp>
      <p:sp>
        <p:nvSpPr>
          <p:cNvPr id="37" name="TextBox 36"/>
          <p:cNvSpPr txBox="1"/>
          <p:nvPr/>
        </p:nvSpPr>
        <p:spPr>
          <a:xfrm>
            <a:off x="3986285" y="3574096"/>
            <a:ext cx="2739492" cy="246221"/>
          </a:xfrm>
          <a:prstGeom prst="rect">
            <a:avLst/>
          </a:prstGeom>
          <a:noFill/>
        </p:spPr>
        <p:txBody>
          <a:bodyPr wrap="square" rtlCol="0">
            <a:spAutoFit/>
          </a:bodyPr>
          <a:lstStyle/>
          <a:p>
            <a:r>
              <a:rPr lang="en-GB" sz="1000" dirty="0">
                <a:solidFill>
                  <a:srgbClr val="FF0000"/>
                </a:solidFill>
              </a:rPr>
              <a:t>2040 Cliff-hanger</a:t>
            </a:r>
          </a:p>
        </p:txBody>
      </p:sp>
      <p:sp>
        <p:nvSpPr>
          <p:cNvPr id="135" name="Text Box 5"/>
          <p:cNvSpPr txBox="1"/>
          <p:nvPr/>
        </p:nvSpPr>
        <p:spPr>
          <a:xfrm>
            <a:off x="926111" y="1004374"/>
            <a:ext cx="988060" cy="24701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INDC 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a:p>
            <a:pPr algn="ctr">
              <a:lnSpc>
                <a:spcPct val="115000"/>
              </a:lnSpc>
              <a:spcAft>
                <a:spcPts val="600"/>
              </a:spcAft>
            </a:pPr>
            <a:r>
              <a:rPr lang="en-GB" sz="1000" b="1"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27" name="Text Box 5"/>
          <p:cNvSpPr txBox="1"/>
          <p:nvPr/>
        </p:nvSpPr>
        <p:spPr>
          <a:xfrm>
            <a:off x="929943" y="1000652"/>
            <a:ext cx="988060" cy="24701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a:p>
            <a:pPr algn="ctr">
              <a:lnSpc>
                <a:spcPct val="115000"/>
              </a:lnSpc>
              <a:spcAft>
                <a:spcPts val="600"/>
              </a:spcAft>
            </a:pPr>
            <a:r>
              <a:rPr lang="en-GB" sz="1000" b="1"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28" name="Text Box 6"/>
          <p:cNvSpPr txBox="1"/>
          <p:nvPr/>
        </p:nvSpPr>
        <p:spPr>
          <a:xfrm>
            <a:off x="696868" y="1425592"/>
            <a:ext cx="28575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2020</a:t>
            </a:r>
            <a:endParaRPr lang="en-GB" sz="1200" dirty="0">
              <a:effectLst/>
              <a:latin typeface="Times New Roman" panose="02020603050405020304" pitchFamily="18" charset="0"/>
              <a:ea typeface="Times New Roman" panose="02020603050405020304" pitchFamily="18" charset="0"/>
            </a:endParaRPr>
          </a:p>
        </p:txBody>
      </p:sp>
      <p:cxnSp>
        <p:nvCxnSpPr>
          <p:cNvPr id="29" name="Straight Connector 28"/>
          <p:cNvCxnSpPr/>
          <p:nvPr/>
        </p:nvCxnSpPr>
        <p:spPr>
          <a:xfrm>
            <a:off x="553559" y="1325117"/>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 Box 6"/>
          <p:cNvSpPr txBox="1"/>
          <p:nvPr/>
        </p:nvSpPr>
        <p:spPr>
          <a:xfrm>
            <a:off x="1934049" y="2173238"/>
            <a:ext cx="986790"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40</a:t>
            </a:r>
            <a:endParaRPr lang="en-GB" sz="1200" dirty="0">
              <a:effectLst/>
              <a:latin typeface="Times New Roman" panose="02020603050405020304" pitchFamily="18" charset="0"/>
              <a:ea typeface="Times New Roman" panose="02020603050405020304" pitchFamily="18" charset="0"/>
            </a:endParaRPr>
          </a:p>
        </p:txBody>
      </p:sp>
      <p:sp>
        <p:nvSpPr>
          <p:cNvPr id="31" name="Text Box 6"/>
          <p:cNvSpPr txBox="1"/>
          <p:nvPr/>
        </p:nvSpPr>
        <p:spPr>
          <a:xfrm>
            <a:off x="1677016" y="261582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200" dirty="0">
              <a:effectLst/>
              <a:latin typeface="Times New Roman" panose="02020603050405020304" pitchFamily="18" charset="0"/>
              <a:ea typeface="Times New Roman" panose="02020603050405020304" pitchFamily="18" charset="0"/>
            </a:endParaRPr>
          </a:p>
        </p:txBody>
      </p:sp>
      <p:cxnSp>
        <p:nvCxnSpPr>
          <p:cNvPr id="32" name="Straight Connector 31"/>
          <p:cNvCxnSpPr/>
          <p:nvPr/>
        </p:nvCxnSpPr>
        <p:spPr>
          <a:xfrm>
            <a:off x="573244" y="2516704"/>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 Box 6"/>
          <p:cNvSpPr txBox="1"/>
          <p:nvPr/>
        </p:nvSpPr>
        <p:spPr>
          <a:xfrm>
            <a:off x="1205548" y="1952535"/>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200" dirty="0">
              <a:effectLst/>
              <a:latin typeface="Times New Roman" panose="02020603050405020304" pitchFamily="18" charset="0"/>
              <a:ea typeface="Times New Roman" panose="02020603050405020304" pitchFamily="18" charset="0"/>
            </a:endParaRPr>
          </a:p>
        </p:txBody>
      </p:sp>
      <p:cxnSp>
        <p:nvCxnSpPr>
          <p:cNvPr id="34" name="Straight Connector 33"/>
          <p:cNvCxnSpPr/>
          <p:nvPr/>
        </p:nvCxnSpPr>
        <p:spPr>
          <a:xfrm>
            <a:off x="573244" y="1893332"/>
            <a:ext cx="2456815" cy="5715"/>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945989" y="1376772"/>
            <a:ext cx="988060" cy="433066"/>
            <a:chOff x="3041015" y="1189358"/>
            <a:chExt cx="1584076" cy="434212"/>
          </a:xfrm>
          <a:solidFill>
            <a:srgbClr val="CC66FF"/>
          </a:solidFill>
        </p:grpSpPr>
        <p:sp>
          <p:nvSpPr>
            <p:cNvPr id="65" name="Text Box 5"/>
            <p:cNvSpPr txBox="1"/>
            <p:nvPr/>
          </p:nvSpPr>
          <p:spPr>
            <a:xfrm>
              <a:off x="3041015" y="1377012"/>
              <a:ext cx="1584076" cy="246558"/>
            </a:xfrm>
            <a:prstGeom prst="rect">
              <a:avLst/>
            </a:prstGeom>
            <a:grp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67" name="Up Arrow 66"/>
            <p:cNvSpPr/>
            <p:nvPr/>
          </p:nvSpPr>
          <p:spPr>
            <a:xfrm>
              <a:off x="3730546" y="1189358"/>
              <a:ext cx="231776" cy="194007"/>
            </a:xfrm>
            <a:prstGeom prst="upArrow">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grpSp>
      <p:sp>
        <p:nvSpPr>
          <p:cNvPr id="41" name="Text Box 6"/>
          <p:cNvSpPr txBox="1"/>
          <p:nvPr/>
        </p:nvSpPr>
        <p:spPr>
          <a:xfrm>
            <a:off x="2218127" y="3206387"/>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200" dirty="0">
              <a:effectLst/>
              <a:latin typeface="Times New Roman" panose="02020603050405020304" pitchFamily="18" charset="0"/>
              <a:ea typeface="Times New Roman" panose="02020603050405020304" pitchFamily="18" charset="0"/>
            </a:endParaRPr>
          </a:p>
        </p:txBody>
      </p:sp>
      <p:cxnSp>
        <p:nvCxnSpPr>
          <p:cNvPr id="42" name="Straight Connector 41"/>
          <p:cNvCxnSpPr/>
          <p:nvPr/>
        </p:nvCxnSpPr>
        <p:spPr>
          <a:xfrm>
            <a:off x="536414" y="3096238"/>
            <a:ext cx="2456815" cy="5715"/>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937224" y="2599886"/>
            <a:ext cx="988060" cy="433070"/>
            <a:chOff x="4032250" y="2437130"/>
            <a:chExt cx="1584076" cy="434215"/>
          </a:xfrm>
          <a:solidFill>
            <a:srgbClr val="CC66FF"/>
          </a:solidFill>
        </p:grpSpPr>
        <p:sp>
          <p:nvSpPr>
            <p:cNvPr id="61" name="Text Box 5"/>
            <p:cNvSpPr txBox="1"/>
            <p:nvPr/>
          </p:nvSpPr>
          <p:spPr>
            <a:xfrm>
              <a:off x="4032250" y="2624787"/>
              <a:ext cx="1584076" cy="246558"/>
            </a:xfrm>
            <a:prstGeom prst="rect">
              <a:avLst/>
            </a:prstGeom>
            <a:grp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31-</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63" name="Up Arrow 62"/>
            <p:cNvSpPr/>
            <p:nvPr/>
          </p:nvSpPr>
          <p:spPr>
            <a:xfrm>
              <a:off x="4721780" y="2437130"/>
              <a:ext cx="231776" cy="194007"/>
            </a:xfrm>
            <a:prstGeom prst="upArrow">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Bef>
                  <a:spcPts val="600"/>
                </a:spcBef>
                <a:spcAft>
                  <a:spcPts val="600"/>
                </a:spcAft>
              </a:pPr>
              <a:endParaRPr lang="en-GB" sz="1200" dirty="0">
                <a:effectLst/>
                <a:latin typeface="Times New Roman" panose="02020603050405020304" pitchFamily="18" charset="0"/>
                <a:ea typeface="Times New Roman" panose="02020603050405020304" pitchFamily="18" charset="0"/>
              </a:endParaRPr>
            </a:p>
          </p:txBody>
        </p:sp>
      </p:grpSp>
      <p:pic>
        <p:nvPicPr>
          <p:cNvPr id="126" name="Picture 125"/>
          <p:cNvPicPr>
            <a:picLocks noChangeAspect="1"/>
          </p:cNvPicPr>
          <p:nvPr/>
        </p:nvPicPr>
        <p:blipFill>
          <a:blip r:embed="rId2"/>
          <a:stretch>
            <a:fillRect/>
          </a:stretch>
        </p:blipFill>
        <p:spPr>
          <a:xfrm flipH="1">
            <a:off x="1460612" y="2132856"/>
            <a:ext cx="370932" cy="387963"/>
          </a:xfrm>
          <a:prstGeom prst="rect">
            <a:avLst/>
          </a:prstGeom>
        </p:spPr>
      </p:pic>
      <p:sp>
        <p:nvSpPr>
          <p:cNvPr id="2" name="TextBox 1"/>
          <p:cNvSpPr txBox="1"/>
          <p:nvPr/>
        </p:nvSpPr>
        <p:spPr>
          <a:xfrm>
            <a:off x="3132772" y="1644134"/>
            <a:ext cx="1715070" cy="553998"/>
          </a:xfrm>
          <a:prstGeom prst="rect">
            <a:avLst/>
          </a:prstGeom>
          <a:noFill/>
        </p:spPr>
        <p:txBody>
          <a:bodyPr wrap="square" rtlCol="0">
            <a:spAutoFit/>
          </a:bodyPr>
          <a:lstStyle/>
          <a:p>
            <a:r>
              <a:rPr lang="en-GB" sz="1000" dirty="0">
                <a:solidFill>
                  <a:srgbClr val="660066"/>
                </a:solidFill>
              </a:rPr>
              <a:t>2025 Lock-in of systematically enhanced short-term ambition</a:t>
            </a:r>
          </a:p>
        </p:txBody>
      </p:sp>
      <p:sp>
        <p:nvSpPr>
          <p:cNvPr id="128" name="TextBox 127"/>
          <p:cNvSpPr txBox="1"/>
          <p:nvPr/>
        </p:nvSpPr>
        <p:spPr>
          <a:xfrm>
            <a:off x="3572380" y="2755957"/>
            <a:ext cx="1712058" cy="553998"/>
          </a:xfrm>
          <a:prstGeom prst="rect">
            <a:avLst/>
          </a:prstGeom>
          <a:noFill/>
        </p:spPr>
        <p:txBody>
          <a:bodyPr wrap="square" rtlCol="0">
            <a:spAutoFit/>
          </a:bodyPr>
          <a:lstStyle/>
          <a:p>
            <a:r>
              <a:rPr lang="en-GB" sz="1000" dirty="0">
                <a:solidFill>
                  <a:srgbClr val="660066"/>
                </a:solidFill>
              </a:rPr>
              <a:t>2035 Lock-in of systematically enhanced short-term ambition</a:t>
            </a:r>
          </a:p>
        </p:txBody>
      </p:sp>
      <p:sp>
        <p:nvSpPr>
          <p:cNvPr id="131" name="Oval 130"/>
          <p:cNvSpPr/>
          <p:nvPr/>
        </p:nvSpPr>
        <p:spPr>
          <a:xfrm>
            <a:off x="1316596" y="185639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1784648" y="248177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324708" y="306896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V="1">
            <a:off x="848544" y="1325117"/>
            <a:ext cx="1085505" cy="770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flipV="1">
            <a:off x="1877300" y="2516146"/>
            <a:ext cx="1074386" cy="636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F30C947-A780-6E48-AE60-E70286811522}"/>
              </a:ext>
            </a:extLst>
          </p:cNvPr>
          <p:cNvCxnSpPr>
            <a:cxnSpLocks/>
          </p:cNvCxnSpPr>
          <p:nvPr/>
        </p:nvCxnSpPr>
        <p:spPr>
          <a:xfrm flipV="1">
            <a:off x="1411586" y="1902142"/>
            <a:ext cx="499410" cy="40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CF3D000-9143-8244-876A-686FB90708E4}"/>
              </a:ext>
            </a:extLst>
          </p:cNvPr>
          <p:cNvCxnSpPr>
            <a:cxnSpLocks/>
          </p:cNvCxnSpPr>
          <p:nvPr/>
        </p:nvCxnSpPr>
        <p:spPr>
          <a:xfrm flipV="1">
            <a:off x="2409632" y="3097336"/>
            <a:ext cx="499410" cy="406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2E3442A-6C29-6748-9825-1B6BC0C6B8F3}"/>
              </a:ext>
            </a:extLst>
          </p:cNvPr>
          <p:cNvCxnSpPr/>
          <p:nvPr/>
        </p:nvCxnSpPr>
        <p:spPr>
          <a:xfrm>
            <a:off x="573244" y="3697207"/>
            <a:ext cx="2456815" cy="5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E5F35D1-C305-C740-8201-E9963C0E4853}"/>
              </a:ext>
            </a:extLst>
          </p:cNvPr>
          <p:cNvCxnSpPr/>
          <p:nvPr/>
        </p:nvCxnSpPr>
        <p:spPr>
          <a:xfrm flipV="1">
            <a:off x="2880672" y="3694913"/>
            <a:ext cx="1085505" cy="770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2" name="Text Box 6">
            <a:extLst>
              <a:ext uri="{FF2B5EF4-FFF2-40B4-BE49-F238E27FC236}">
                <a16:creationId xmlns:a16="http://schemas.microsoft.com/office/drawing/2014/main" id="{260AE27D-1D3D-224D-B162-8F583B2E584E}"/>
              </a:ext>
            </a:extLst>
          </p:cNvPr>
          <p:cNvSpPr txBox="1"/>
          <p:nvPr/>
        </p:nvSpPr>
        <p:spPr>
          <a:xfrm>
            <a:off x="2675326" y="3800539"/>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2040</a:t>
            </a:r>
            <a:endParaRPr lang="en-GB" sz="1200" dirty="0">
              <a:effectLst/>
              <a:latin typeface="Times New Roman" panose="02020603050405020304" pitchFamily="18" charset="0"/>
              <a:ea typeface="Times New Roman" panose="02020603050405020304" pitchFamily="18" charset="0"/>
            </a:endParaRPr>
          </a:p>
        </p:txBody>
      </p:sp>
      <p:sp>
        <p:nvSpPr>
          <p:cNvPr id="5" name="Oval 4"/>
          <p:cNvSpPr/>
          <p:nvPr/>
        </p:nvSpPr>
        <p:spPr>
          <a:xfrm>
            <a:off x="776536" y="1293645"/>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Box 6">
            <a:extLst>
              <a:ext uri="{FF2B5EF4-FFF2-40B4-BE49-F238E27FC236}">
                <a16:creationId xmlns:a16="http://schemas.microsoft.com/office/drawing/2014/main" id="{47273EE1-D078-8D49-863D-CA6E60C78B99}"/>
              </a:ext>
            </a:extLst>
          </p:cNvPr>
          <p:cNvSpPr txBox="1"/>
          <p:nvPr/>
        </p:nvSpPr>
        <p:spPr>
          <a:xfrm>
            <a:off x="2936776" y="3356992"/>
            <a:ext cx="986790"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a typeface="Calibri" panose="020F0502020204030204" pitchFamily="34" charset="0"/>
                <a:cs typeface="Arial" panose="020B0604020202020204" pitchFamily="34" charset="0"/>
              </a:rPr>
              <a:t>4</a:t>
            </a:r>
            <a:r>
              <a:rPr lang="en-GB" sz="1000" dirty="0">
                <a:effectLst/>
                <a:latin typeface="Times New Roman" panose="02020603050405020304" pitchFamily="18" charset="0"/>
                <a:ea typeface="Calibri" panose="020F0502020204030204" pitchFamily="34" charset="0"/>
                <a:cs typeface="Arial" panose="020B0604020202020204" pitchFamily="34" charset="0"/>
              </a:rPr>
              <a:t>1-</a:t>
            </a:r>
            <a:r>
              <a:rPr lang="en-GB" sz="1000" b="1" dirty="0">
                <a:ea typeface="Calibri" panose="020F0502020204030204" pitchFamily="34" charset="0"/>
                <a:cs typeface="Arial" panose="020B0604020202020204" pitchFamily="34" charset="0"/>
              </a:rPr>
              <a:t>5</a:t>
            </a:r>
            <a:r>
              <a:rPr lang="en-GB" sz="1000" b="1" dirty="0">
                <a:effectLst/>
                <a:latin typeface="Times New Roman" panose="02020603050405020304" pitchFamily="18" charset="0"/>
                <a:ea typeface="Calibri" panose="020F0502020204030204" pitchFamily="34" charset="0"/>
                <a:cs typeface="Arial" panose="020B0604020202020204" pitchFamily="34" charset="0"/>
              </a:rPr>
              <a:t>0</a:t>
            </a:r>
            <a:endParaRPr lang="en-GB" sz="1200" dirty="0">
              <a:effectLst/>
              <a:latin typeface="Times New Roman" panose="02020603050405020304" pitchFamily="18" charset="0"/>
              <a:ea typeface="Times New Roman" panose="02020603050405020304" pitchFamily="18" charset="0"/>
            </a:endParaRPr>
          </a:p>
        </p:txBody>
      </p:sp>
      <p:pic>
        <p:nvPicPr>
          <p:cNvPr id="53" name="Picture 52">
            <a:extLst>
              <a:ext uri="{FF2B5EF4-FFF2-40B4-BE49-F238E27FC236}">
                <a16:creationId xmlns:a16="http://schemas.microsoft.com/office/drawing/2014/main" id="{DD2A0A41-D0D6-E043-AB12-C465ED9A5CC9}"/>
              </a:ext>
            </a:extLst>
          </p:cNvPr>
          <p:cNvPicPr>
            <a:picLocks noChangeAspect="1"/>
          </p:cNvPicPr>
          <p:nvPr/>
        </p:nvPicPr>
        <p:blipFill>
          <a:blip r:embed="rId2"/>
          <a:stretch>
            <a:fillRect/>
          </a:stretch>
        </p:blipFill>
        <p:spPr>
          <a:xfrm flipH="1">
            <a:off x="2431706" y="3320988"/>
            <a:ext cx="397058" cy="387963"/>
          </a:xfrm>
          <a:prstGeom prst="rect">
            <a:avLst/>
          </a:prstGeom>
        </p:spPr>
      </p:pic>
      <p:sp>
        <p:nvSpPr>
          <p:cNvPr id="49" name="Oval 48">
            <a:extLst>
              <a:ext uri="{FF2B5EF4-FFF2-40B4-BE49-F238E27FC236}">
                <a16:creationId xmlns:a16="http://schemas.microsoft.com/office/drawing/2014/main" id="{3D043E8A-BE23-4545-ABF5-18F44F3AAB3E}"/>
              </a:ext>
            </a:extLst>
          </p:cNvPr>
          <p:cNvSpPr/>
          <p:nvPr/>
        </p:nvSpPr>
        <p:spPr>
          <a:xfrm>
            <a:off x="2787375" y="366990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11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8484" y="763540"/>
            <a:ext cx="4044322" cy="1477328"/>
          </a:xfrm>
          <a:prstGeom prst="rect">
            <a:avLst/>
          </a:prstGeom>
          <a:noFill/>
        </p:spPr>
        <p:txBody>
          <a:bodyPr wrap="square" rtlCol="0">
            <a:spAutoFit/>
          </a:bodyPr>
          <a:lstStyle/>
          <a:p>
            <a:pPr lvl="0"/>
            <a:r>
              <a:rPr lang="en-GB" sz="1800" b="1" dirty="0">
                <a:latin typeface="+mn-lt"/>
                <a:ea typeface="Calibri" panose="020F0502020204030204" pitchFamily="34" charset="0"/>
              </a:rPr>
              <a:t>§ 23. </a:t>
            </a:r>
            <a:r>
              <a:rPr lang="en-GB" sz="1800" i="1" dirty="0">
                <a:latin typeface="+mn-lt"/>
                <a:ea typeface="Times New Roman" charset="0"/>
                <a:cs typeface="Times New Roman" charset="0"/>
              </a:rPr>
              <a:t>Urges </a:t>
            </a:r>
            <a:r>
              <a:rPr lang="en-GB" sz="1800" dirty="0">
                <a:latin typeface="+mn-lt"/>
                <a:ea typeface="Times New Roman" charset="0"/>
                <a:cs typeface="Times New Roman" charset="0"/>
              </a:rPr>
              <a:t>those Parties whose INDC </a:t>
            </a:r>
            <a:r>
              <a:rPr lang="is-IS" sz="1800" dirty="0">
                <a:latin typeface="+mn-lt"/>
                <a:ea typeface="Times New Roman" charset="0"/>
                <a:cs typeface="Times New Roman" charset="0"/>
              </a:rPr>
              <a:t>… </a:t>
            </a:r>
            <a:r>
              <a:rPr lang="en-GB" sz="1800" dirty="0">
                <a:latin typeface="+mn-lt"/>
                <a:ea typeface="Times New Roman" charset="0"/>
                <a:cs typeface="Times New Roman" charset="0"/>
              </a:rPr>
              <a:t>contains a time frame up to 2025 to </a:t>
            </a:r>
            <a:r>
              <a:rPr lang="en-GB" sz="1800" b="1" i="1" dirty="0">
                <a:latin typeface="+mn-lt"/>
                <a:ea typeface="Times New Roman" charset="0"/>
                <a:cs typeface="Times New Roman" charset="0"/>
              </a:rPr>
              <a:t>communicate</a:t>
            </a:r>
            <a:r>
              <a:rPr lang="en-GB" sz="1800" dirty="0">
                <a:latin typeface="+mn-lt"/>
                <a:ea typeface="Times New Roman" charset="0"/>
                <a:cs typeface="Times New Roman" charset="0"/>
              </a:rPr>
              <a:t> by 2020 </a:t>
            </a:r>
            <a:r>
              <a:rPr lang="en-GB" sz="1800" b="1" i="1" dirty="0">
                <a:latin typeface="+mn-lt"/>
                <a:ea typeface="Times New Roman" charset="0"/>
                <a:cs typeface="Times New Roman" charset="0"/>
              </a:rPr>
              <a:t>a new </a:t>
            </a:r>
            <a:r>
              <a:rPr lang="en-GB" sz="1800" dirty="0">
                <a:latin typeface="+mn-lt"/>
                <a:ea typeface="Times New Roman" charset="0"/>
                <a:cs typeface="Times New Roman" charset="0"/>
              </a:rPr>
              <a:t>nationally determined contribution and to do so every five years thereafter </a:t>
            </a:r>
            <a:r>
              <a:rPr lang="is-IS" sz="1800" dirty="0">
                <a:latin typeface="+mn-lt"/>
                <a:ea typeface="Times New Roman" charset="0"/>
                <a:cs typeface="Times New Roman" charset="0"/>
              </a:rPr>
              <a:t>…</a:t>
            </a:r>
            <a:r>
              <a:rPr lang="en-GB" sz="1800" dirty="0">
                <a:latin typeface="+mn-lt"/>
                <a:ea typeface="Times New Roman" charset="0"/>
                <a:cs typeface="Times New Roman" charset="0"/>
              </a:rPr>
              <a:t>;</a:t>
            </a:r>
            <a:endParaRPr lang="en-US" sz="1800" dirty="0">
              <a:latin typeface="+mn-lt"/>
              <a:ea typeface="Times New Roman" charset="0"/>
              <a:cs typeface="Times New Roman" charset="0"/>
            </a:endParaRPr>
          </a:p>
        </p:txBody>
      </p:sp>
      <p:sp>
        <p:nvSpPr>
          <p:cNvPr id="3" name="TextBox 2"/>
          <p:cNvSpPr txBox="1"/>
          <p:nvPr/>
        </p:nvSpPr>
        <p:spPr>
          <a:xfrm>
            <a:off x="4484948" y="774574"/>
            <a:ext cx="4284476" cy="1754326"/>
          </a:xfrm>
          <a:prstGeom prst="rect">
            <a:avLst/>
          </a:prstGeom>
          <a:noFill/>
        </p:spPr>
        <p:txBody>
          <a:bodyPr wrap="square" rtlCol="0">
            <a:spAutoFit/>
          </a:bodyPr>
          <a:lstStyle/>
          <a:p>
            <a:pPr lvl="0"/>
            <a:r>
              <a:rPr lang="en-GB" sz="1800" b="1" dirty="0">
                <a:ea typeface="Calibri" panose="020F0502020204030204" pitchFamily="34" charset="0"/>
              </a:rPr>
              <a:t>§ 24. </a:t>
            </a:r>
            <a:r>
              <a:rPr lang="en-GB" sz="1800" i="1" dirty="0">
                <a:latin typeface="Times New Roman" charset="0"/>
                <a:ea typeface="Times New Roman" charset="0"/>
                <a:cs typeface="Times New Roman" charset="0"/>
              </a:rPr>
              <a:t>Requests </a:t>
            </a:r>
            <a:r>
              <a:rPr lang="en-GB" sz="1800" dirty="0">
                <a:latin typeface="Times New Roman" charset="0"/>
                <a:ea typeface="Times New Roman" charset="0"/>
                <a:cs typeface="Times New Roman" charset="0"/>
              </a:rPr>
              <a:t>those Parties whose INDC </a:t>
            </a:r>
            <a:r>
              <a:rPr lang="is-IS"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contains a time frame up to 2030 to </a:t>
            </a:r>
            <a:r>
              <a:rPr lang="en-GB" sz="1800" b="1" i="1" dirty="0">
                <a:latin typeface="Times New Roman" charset="0"/>
                <a:ea typeface="Times New Roman" charset="0"/>
                <a:cs typeface="Times New Roman" charset="0"/>
              </a:rPr>
              <a:t>communicate or update </a:t>
            </a:r>
            <a:r>
              <a:rPr lang="en-GB" sz="1800" dirty="0">
                <a:latin typeface="Times New Roman" charset="0"/>
                <a:ea typeface="Times New Roman" charset="0"/>
                <a:cs typeface="Times New Roman" charset="0"/>
              </a:rPr>
              <a:t>by 2020 these contributions and to do so every five years thereafter </a:t>
            </a:r>
            <a:r>
              <a:rPr lang="is-IS" sz="1800" dirty="0">
                <a:latin typeface="Times New Roman" charset="0"/>
                <a:ea typeface="Times New Roman" charset="0"/>
                <a:cs typeface="Times New Roman" charset="0"/>
              </a:rPr>
              <a:t>…</a:t>
            </a:r>
            <a:r>
              <a:rPr lang="en-GB" sz="1800" dirty="0">
                <a:latin typeface="Times New Roman" charset="0"/>
                <a:ea typeface="Times New Roman" charset="0"/>
                <a:cs typeface="Times New Roman" charset="0"/>
              </a:rPr>
              <a:t>;</a:t>
            </a:r>
            <a:endParaRPr lang="en-US" sz="1800" dirty="0">
              <a:latin typeface="Times New Roman" charset="0"/>
              <a:ea typeface="Times New Roman" charset="0"/>
              <a:cs typeface="Times New Roman" charset="0"/>
            </a:endParaRPr>
          </a:p>
          <a:p>
            <a:endParaRPr lang="en-US" sz="1800" dirty="0"/>
          </a:p>
        </p:txBody>
      </p:sp>
      <p:sp>
        <p:nvSpPr>
          <p:cNvPr id="4" name="Rectangle 3"/>
          <p:cNvSpPr>
            <a:spLocks noChangeArrowheads="1"/>
          </p:cNvSpPr>
          <p:nvPr/>
        </p:nvSpPr>
        <p:spPr bwMode="auto">
          <a:xfrm>
            <a:off x="251225" y="237630"/>
            <a:ext cx="7308850" cy="338554"/>
          </a:xfrm>
          <a:prstGeom prst="rect">
            <a:avLst/>
          </a:prstGeom>
          <a:noFill/>
          <a:ln w="9525">
            <a:noFill/>
            <a:miter lim="800000"/>
            <a:headEnd/>
            <a:tailEnd/>
          </a:ln>
        </p:spPr>
        <p:txBody>
          <a:bodyPr>
            <a:spAutoFit/>
          </a:bodyPr>
          <a:lstStyle/>
          <a:p>
            <a:r>
              <a:rPr lang="en-GB" sz="1600" dirty="0">
                <a:solidFill>
                  <a:srgbClr val="660066"/>
                </a:solidFill>
                <a:latin typeface="Gill Sans" pitchFamily="34" charset="0"/>
              </a:rPr>
              <a:t>The Two-track Communication Cycle</a:t>
            </a:r>
          </a:p>
        </p:txBody>
      </p:sp>
      <p:pic>
        <p:nvPicPr>
          <p:cNvPr id="5" name="Picture 4"/>
          <p:cNvPicPr>
            <a:picLocks noChangeAspect="1"/>
          </p:cNvPicPr>
          <p:nvPr/>
        </p:nvPicPr>
        <p:blipFill>
          <a:blip r:embed="rId3"/>
          <a:stretch>
            <a:fillRect/>
          </a:stretch>
        </p:blipFill>
        <p:spPr>
          <a:xfrm>
            <a:off x="4245567" y="2456892"/>
            <a:ext cx="4504558" cy="3398894"/>
          </a:xfrm>
          <a:prstGeom prst="rect">
            <a:avLst/>
          </a:prstGeom>
        </p:spPr>
      </p:pic>
      <p:cxnSp>
        <p:nvCxnSpPr>
          <p:cNvPr id="8" name="Straight Arrow Connector 7"/>
          <p:cNvCxnSpPr/>
          <p:nvPr/>
        </p:nvCxnSpPr>
        <p:spPr>
          <a:xfrm flipV="1">
            <a:off x="4305744" y="5301208"/>
            <a:ext cx="486054" cy="5400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241848" y="5301208"/>
            <a:ext cx="108012" cy="5400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640522" y="5934762"/>
            <a:ext cx="1098378" cy="338554"/>
          </a:xfrm>
          <a:prstGeom prst="rect">
            <a:avLst/>
          </a:prstGeom>
        </p:spPr>
        <p:txBody>
          <a:bodyPr wrap="none">
            <a:spAutoFit/>
          </a:bodyPr>
          <a:lstStyle/>
          <a:p>
            <a:pPr algn="ctr"/>
            <a:r>
              <a:rPr lang="hr-HR" sz="1600" b="1" i="1" dirty="0"/>
              <a:t>§ 23-track </a:t>
            </a:r>
            <a:endParaRPr lang="en-GB" sz="1600" b="1" i="1" dirty="0"/>
          </a:p>
        </p:txBody>
      </p:sp>
      <p:sp>
        <p:nvSpPr>
          <p:cNvPr id="12" name="Rectangle 11"/>
          <p:cNvSpPr/>
          <p:nvPr/>
        </p:nvSpPr>
        <p:spPr>
          <a:xfrm>
            <a:off x="4692660" y="5921987"/>
            <a:ext cx="1098378" cy="338554"/>
          </a:xfrm>
          <a:prstGeom prst="rect">
            <a:avLst/>
          </a:prstGeom>
        </p:spPr>
        <p:txBody>
          <a:bodyPr wrap="none">
            <a:spAutoFit/>
          </a:bodyPr>
          <a:lstStyle/>
          <a:p>
            <a:pPr algn="just"/>
            <a:r>
              <a:rPr lang="hr-HR" sz="1600" b="1" i="1" dirty="0"/>
              <a:t>§ 24-track </a:t>
            </a:r>
            <a:endParaRPr lang="en-GB" sz="1600" b="1" i="1" dirty="0"/>
          </a:p>
        </p:txBody>
      </p:sp>
      <p:pic>
        <p:nvPicPr>
          <p:cNvPr id="16" name="Picture 15"/>
          <p:cNvPicPr>
            <a:picLocks noChangeAspect="1"/>
          </p:cNvPicPr>
          <p:nvPr/>
        </p:nvPicPr>
        <p:blipFill rotWithShape="1">
          <a:blip r:embed="rId4"/>
          <a:srcRect l="10774" t="11890" r="10861" b="9707"/>
          <a:stretch/>
        </p:blipFill>
        <p:spPr>
          <a:xfrm>
            <a:off x="488504" y="3824008"/>
            <a:ext cx="3520524" cy="1981256"/>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801" y="4399038"/>
            <a:ext cx="2179930" cy="1441094"/>
          </a:xfrm>
          <a:prstGeom prst="rect">
            <a:avLst/>
          </a:prstGeom>
        </p:spPr>
      </p:pic>
    </p:spTree>
    <p:extLst>
      <p:ext uri="{BB962C8B-B14F-4D97-AF65-F5344CB8AC3E}">
        <p14:creationId xmlns:p14="http://schemas.microsoft.com/office/powerpoint/2010/main" val="164439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6"/>
          <p:cNvSpPr txBox="1"/>
          <p:nvPr/>
        </p:nvSpPr>
        <p:spPr>
          <a:xfrm>
            <a:off x="528482" y="1107667"/>
            <a:ext cx="28575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2020</a:t>
            </a:r>
            <a:endParaRPr lang="en-GB" sz="1200">
              <a:effectLst/>
              <a:latin typeface="Times New Roman" panose="02020603050405020304" pitchFamily="18" charset="0"/>
              <a:ea typeface="Times New Roman" panose="02020603050405020304" pitchFamily="18" charset="0"/>
            </a:endParaRPr>
          </a:p>
        </p:txBody>
      </p:sp>
      <p:sp>
        <p:nvSpPr>
          <p:cNvPr id="31" name="Text Box 6"/>
          <p:cNvSpPr txBox="1"/>
          <p:nvPr/>
        </p:nvSpPr>
        <p:spPr>
          <a:xfrm>
            <a:off x="528482" y="2365602"/>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2030</a:t>
            </a:r>
            <a:endParaRPr lang="en-GB" sz="1200">
              <a:effectLst/>
              <a:latin typeface="Times New Roman" panose="02020603050405020304" pitchFamily="18" charset="0"/>
              <a:ea typeface="Times New Roman" panose="02020603050405020304" pitchFamily="18" charset="0"/>
            </a:endParaRPr>
          </a:p>
        </p:txBody>
      </p:sp>
      <p:sp>
        <p:nvSpPr>
          <p:cNvPr id="33" name="Text Box 6"/>
          <p:cNvSpPr txBox="1"/>
          <p:nvPr/>
        </p:nvSpPr>
        <p:spPr>
          <a:xfrm>
            <a:off x="528482" y="1736952"/>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2025</a:t>
            </a:r>
            <a:endParaRPr lang="en-GB" sz="1200">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359572" y="2905987"/>
            <a:ext cx="40005" cy="32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Text Box 6"/>
          <p:cNvSpPr txBox="1"/>
          <p:nvPr/>
        </p:nvSpPr>
        <p:spPr>
          <a:xfrm>
            <a:off x="521497" y="2983457"/>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2035</a:t>
            </a:r>
            <a:endParaRPr lang="en-GB" sz="120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491653" y="1385162"/>
            <a:ext cx="2553118" cy="1885294"/>
            <a:chOff x="2975928" y="1435406"/>
            <a:chExt cx="2758971" cy="1885294"/>
          </a:xfrm>
        </p:grpSpPr>
        <p:cxnSp>
          <p:nvCxnSpPr>
            <p:cNvPr id="29" name="Straight Connector 28"/>
            <p:cNvCxnSpPr/>
            <p:nvPr/>
          </p:nvCxnSpPr>
          <p:spPr>
            <a:xfrm>
              <a:off x="2993073" y="1435406"/>
              <a:ext cx="2741826" cy="3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12758" y="2692706"/>
              <a:ext cx="2722141" cy="18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12758" y="2064056"/>
              <a:ext cx="2722141" cy="8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975928" y="3305481"/>
              <a:ext cx="2758971" cy="15219"/>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7" name="Rectangle 1"/>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en-GB" sz="1600" dirty="0">
                <a:solidFill>
                  <a:srgbClr val="660066"/>
                </a:solidFill>
                <a:latin typeface="Gill Sans" pitchFamily="34" charset="0"/>
              </a:rPr>
              <a:t>§24 Track with end-term updates</a:t>
            </a:r>
          </a:p>
        </p:txBody>
      </p:sp>
      <p:sp>
        <p:nvSpPr>
          <p:cNvPr id="135" name="Text Box 178"/>
          <p:cNvSpPr txBox="1">
            <a:spLocks noChangeArrowheads="1"/>
          </p:cNvSpPr>
          <p:nvPr/>
        </p:nvSpPr>
        <p:spPr bwMode="auto">
          <a:xfrm>
            <a:off x="1933193" y="1690946"/>
            <a:ext cx="1017905" cy="247650"/>
          </a:xfrm>
          <a:prstGeom prst="rect">
            <a:avLst/>
          </a:prstGeom>
          <a:solidFill>
            <a:srgbClr val="FFC000"/>
          </a:solidFill>
          <a:ln w="635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31-</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136" name="Text Box 5"/>
          <p:cNvSpPr txBox="1">
            <a:spLocks noChangeArrowheads="1"/>
          </p:cNvSpPr>
          <p:nvPr/>
        </p:nvSpPr>
        <p:spPr bwMode="auto">
          <a:xfrm>
            <a:off x="1930018" y="2305728"/>
            <a:ext cx="1019175" cy="245958"/>
          </a:xfrm>
          <a:prstGeom prst="rect">
            <a:avLst/>
          </a:prstGeom>
          <a:solidFill>
            <a:srgbClr val="CC66FF"/>
          </a:solidFill>
          <a:ln w="6350">
            <a:solidFill>
              <a:srgbClr val="000000"/>
            </a:solidFill>
            <a:miter lim="800000"/>
            <a:headEnd/>
            <a:tailEnd/>
          </a:ln>
          <a:extLst/>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40</a:t>
            </a:r>
            <a:endParaRPr lang="en-GB" sz="1200" dirty="0">
              <a:effectLst/>
              <a:latin typeface="Times New Roman" panose="02020603050405020304" pitchFamily="18" charset="0"/>
              <a:ea typeface="Times New Roman" panose="02020603050405020304" pitchFamily="18" charset="0"/>
            </a:endParaRPr>
          </a:p>
        </p:txBody>
      </p:sp>
      <p:sp>
        <p:nvSpPr>
          <p:cNvPr id="137" name="Up Arrow 136"/>
          <p:cNvSpPr>
            <a:spLocks noChangeArrowheads="1"/>
          </p:cNvSpPr>
          <p:nvPr/>
        </p:nvSpPr>
        <p:spPr bwMode="auto">
          <a:xfrm>
            <a:off x="2373655" y="2118616"/>
            <a:ext cx="149209" cy="193495"/>
          </a:xfrm>
          <a:prstGeom prst="upArrow">
            <a:avLst>
              <a:gd name="adj1" fmla="val 50000"/>
              <a:gd name="adj2" fmla="val 50000"/>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lnSpc>
                <a:spcPct val="115000"/>
              </a:lnSpc>
              <a:spcBef>
                <a:spcPts val="600"/>
              </a:spcBef>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38" name="Text Box 5"/>
          <p:cNvSpPr txBox="1">
            <a:spLocks noChangeArrowheads="1"/>
          </p:cNvSpPr>
          <p:nvPr/>
        </p:nvSpPr>
        <p:spPr bwMode="auto">
          <a:xfrm>
            <a:off x="2419357" y="2147142"/>
            <a:ext cx="56517" cy="147714"/>
          </a:xfrm>
          <a:prstGeom prst="rect">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none" lIns="0" tIns="0" rIns="0" bIns="0" anchor="t" anchorCtr="0" upright="1">
            <a:noAutofit/>
          </a:bodyPr>
          <a:lstStyle/>
          <a:p>
            <a:pPr algn="just">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grpSp>
        <p:nvGrpSpPr>
          <p:cNvPr id="103" name="Group 102"/>
          <p:cNvGrpSpPr/>
          <p:nvPr/>
        </p:nvGrpSpPr>
        <p:grpSpPr>
          <a:xfrm>
            <a:off x="1097362" y="5011352"/>
            <a:ext cx="461645" cy="404933"/>
            <a:chOff x="2698115" y="28137"/>
            <a:chExt cx="740484" cy="404933"/>
          </a:xfrm>
          <a:solidFill>
            <a:srgbClr val="CC66FF"/>
          </a:solidFill>
        </p:grpSpPr>
        <p:sp>
          <p:nvSpPr>
            <p:cNvPr id="104" name="Text Box 5"/>
            <p:cNvSpPr txBox="1"/>
            <p:nvPr/>
          </p:nvSpPr>
          <p:spPr>
            <a:xfrm>
              <a:off x="2698115" y="187162"/>
              <a:ext cx="740484" cy="245908"/>
            </a:xfrm>
            <a:prstGeom prst="rect">
              <a:avLst/>
            </a:prstGeom>
            <a:grp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Bef>
                  <a:spcPts val="200"/>
                </a:spcBef>
                <a:spcAft>
                  <a:spcPts val="600"/>
                </a:spcAft>
              </a:pPr>
              <a:r>
                <a:rPr lang="en-GB" sz="1000" i="1" dirty="0" err="1">
                  <a:effectLst/>
                  <a:latin typeface="Times New Roman" panose="02020603050405020304" pitchFamily="18" charset="0"/>
                  <a:ea typeface="Calibri" panose="020F0502020204030204" pitchFamily="34" charset="0"/>
                  <a:cs typeface="Arial" panose="020B0604020202020204" pitchFamily="34" charset="0"/>
                </a:rPr>
                <a:t>nn</a:t>
              </a:r>
              <a:r>
                <a:rPr lang="en-GB" sz="1000" dirty="0" err="1">
                  <a:effectLst/>
                  <a:latin typeface="Times New Roman" panose="02020603050405020304" pitchFamily="18" charset="0"/>
                  <a:ea typeface="Calibri" panose="020F0502020204030204" pitchFamily="34" charset="0"/>
                  <a:cs typeface="Arial" panose="020B0604020202020204" pitchFamily="34" charset="0"/>
                </a:rPr>
                <a:t>-</a:t>
              </a:r>
              <a:r>
                <a:rPr lang="en-GB" sz="1000" b="1" dirty="0" err="1">
                  <a:effectLst/>
                  <a:latin typeface="Times New Roman" panose="02020603050405020304" pitchFamily="18" charset="0"/>
                  <a:ea typeface="Calibri" panose="020F0502020204030204" pitchFamily="34" charset="0"/>
                  <a:cs typeface="Arial" panose="020B0604020202020204" pitchFamily="34" charset="0"/>
                </a:rPr>
                <a:t>yy</a:t>
              </a:r>
              <a:endParaRPr lang="en-GB" sz="1200" dirty="0">
                <a:effectLst/>
                <a:latin typeface="Times New Roman" panose="02020603050405020304" pitchFamily="18" charset="0"/>
                <a:ea typeface="Times New Roman" panose="02020603050405020304" pitchFamily="18" charset="0"/>
              </a:endParaRPr>
            </a:p>
          </p:txBody>
        </p:sp>
        <p:sp>
          <p:nvSpPr>
            <p:cNvPr id="106" name="Up Arrow 105"/>
            <p:cNvSpPr/>
            <p:nvPr/>
          </p:nvSpPr>
          <p:spPr>
            <a:xfrm>
              <a:off x="2965027" y="28137"/>
              <a:ext cx="231719" cy="193495"/>
            </a:xfrm>
            <a:prstGeom prst="upArrow">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Bef>
                  <a:spcPts val="600"/>
                </a:spcBef>
                <a:spcAft>
                  <a:spcPts val="600"/>
                </a:spcAft>
              </a:pPr>
              <a:endParaRPr lang="en-GB" sz="1200" dirty="0">
                <a:effectLst/>
                <a:latin typeface="Times New Roman" panose="02020603050405020304" pitchFamily="18" charset="0"/>
                <a:ea typeface="Times New Roman" panose="02020603050405020304" pitchFamily="18" charset="0"/>
              </a:endParaRPr>
            </a:p>
          </p:txBody>
        </p:sp>
      </p:grpSp>
      <p:sp>
        <p:nvSpPr>
          <p:cNvPr id="108" name="Text Box 104"/>
          <p:cNvSpPr txBox="1"/>
          <p:nvPr/>
        </p:nvSpPr>
        <p:spPr>
          <a:xfrm>
            <a:off x="1559642" y="5162920"/>
            <a:ext cx="1754505" cy="247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 Updating of 20</a:t>
            </a:r>
            <a:r>
              <a:rPr lang="en-GB" sz="1000" b="1" dirty="0">
                <a:effectLst/>
                <a:latin typeface="Times New Roman" panose="02020603050405020304" pitchFamily="18" charset="0"/>
                <a:ea typeface="Calibri" panose="020F0502020204030204" pitchFamily="34" charset="0"/>
                <a:cs typeface="Arial" panose="020B0604020202020204" pitchFamily="34" charset="0"/>
              </a:rPr>
              <a:t>yy</a:t>
            </a:r>
            <a:r>
              <a:rPr lang="en-GB" sz="1000" dirty="0">
                <a:effectLst/>
                <a:latin typeface="Times New Roman" panose="02020603050405020304" pitchFamily="18" charset="0"/>
                <a:ea typeface="Calibri" panose="020F0502020204030204" pitchFamily="34" charset="0"/>
                <a:cs typeface="Arial" panose="020B0604020202020204" pitchFamily="34" charset="0"/>
              </a:rPr>
              <a:t>-NDC </a:t>
            </a:r>
            <a:endParaRPr lang="en-GB" sz="1200" dirty="0">
              <a:effectLst/>
              <a:latin typeface="Times New Roman" panose="02020603050405020304" pitchFamily="18" charset="0"/>
              <a:ea typeface="Times New Roman" panose="02020603050405020304" pitchFamily="18" charset="0"/>
            </a:endParaRPr>
          </a:p>
        </p:txBody>
      </p:sp>
      <p:sp>
        <p:nvSpPr>
          <p:cNvPr id="109" name="TextBox 108"/>
          <p:cNvSpPr txBox="1"/>
          <p:nvPr/>
        </p:nvSpPr>
        <p:spPr>
          <a:xfrm>
            <a:off x="833799" y="3628716"/>
            <a:ext cx="2908131" cy="1384995"/>
          </a:xfrm>
          <a:prstGeom prst="rect">
            <a:avLst/>
          </a:prstGeom>
          <a:noFill/>
        </p:spPr>
        <p:txBody>
          <a:bodyPr wrap="square" rtlCol="0">
            <a:spAutoFit/>
          </a:bodyPr>
          <a:lstStyle/>
          <a:p>
            <a:pPr lvl="0"/>
            <a:r>
              <a:rPr lang="en-GB" sz="1400" b="1" dirty="0">
                <a:latin typeface="+mn-lt"/>
                <a:ea typeface="Calibri" panose="020F0502020204030204" pitchFamily="34" charset="0"/>
              </a:rPr>
              <a:t>§</a:t>
            </a:r>
            <a:r>
              <a:rPr lang="en-GB" sz="1400" b="1" dirty="0">
                <a:ea typeface="Calibri" panose="020F0502020204030204" pitchFamily="34" charset="0"/>
              </a:rPr>
              <a:t> 24. </a:t>
            </a:r>
            <a:r>
              <a:rPr lang="en-GB" sz="1400" i="1" dirty="0">
                <a:latin typeface="Times New Roman" charset="0"/>
                <a:ea typeface="Times New Roman" charset="0"/>
                <a:cs typeface="Times New Roman" charset="0"/>
              </a:rPr>
              <a:t>Requests </a:t>
            </a:r>
            <a:r>
              <a:rPr lang="en-GB" sz="1400" dirty="0">
                <a:latin typeface="Times New Roman" charset="0"/>
                <a:ea typeface="Times New Roman" charset="0"/>
                <a:cs typeface="Times New Roman" charset="0"/>
              </a:rPr>
              <a:t>those Parties whose INDC </a:t>
            </a:r>
            <a:r>
              <a:rPr lang="is-IS" sz="1400" dirty="0">
                <a:latin typeface="Times New Roman" charset="0"/>
                <a:ea typeface="Times New Roman" charset="0"/>
                <a:cs typeface="Times New Roman" charset="0"/>
              </a:rPr>
              <a:t>… </a:t>
            </a:r>
            <a:r>
              <a:rPr lang="en-GB" sz="1400" dirty="0">
                <a:latin typeface="Times New Roman" charset="0"/>
                <a:ea typeface="Times New Roman" charset="0"/>
                <a:cs typeface="Times New Roman" charset="0"/>
              </a:rPr>
              <a:t>contains a time frame up to 2030 to </a:t>
            </a:r>
            <a:r>
              <a:rPr lang="en-GB" sz="1400" b="1" i="1" dirty="0">
                <a:latin typeface="Times New Roman" charset="0"/>
                <a:ea typeface="Times New Roman" charset="0"/>
                <a:cs typeface="Times New Roman" charset="0"/>
              </a:rPr>
              <a:t>communicate or update </a:t>
            </a:r>
            <a:r>
              <a:rPr lang="en-GB" sz="1400" dirty="0">
                <a:latin typeface="Times New Roman" charset="0"/>
                <a:ea typeface="Times New Roman" charset="0"/>
                <a:cs typeface="Times New Roman" charset="0"/>
              </a:rPr>
              <a:t>by 2020 these contributions and to do so every five years thereafter </a:t>
            </a:r>
            <a:r>
              <a:rPr lang="is-IS" sz="1400" dirty="0">
                <a:latin typeface="Times New Roman" charset="0"/>
                <a:ea typeface="Times New Roman" charset="0"/>
                <a:cs typeface="Times New Roman" charset="0"/>
              </a:rPr>
              <a:t>…</a:t>
            </a:r>
            <a:r>
              <a:rPr lang="en-GB" sz="1400" dirty="0">
                <a:latin typeface="Times New Roman" charset="0"/>
                <a:ea typeface="Times New Roman" charset="0"/>
                <a:cs typeface="Times New Roman" charset="0"/>
              </a:rPr>
              <a:t>;</a:t>
            </a:r>
            <a:endParaRPr lang="en-US" sz="1400" dirty="0">
              <a:latin typeface="Times New Roman" charset="0"/>
              <a:ea typeface="Times New Roman" charset="0"/>
              <a:cs typeface="Times New Roman" charset="0"/>
            </a:endParaRPr>
          </a:p>
          <a:p>
            <a:endParaRPr lang="en-US" sz="1400" dirty="0"/>
          </a:p>
        </p:txBody>
      </p:sp>
      <p:sp>
        <p:nvSpPr>
          <p:cNvPr id="114" name="TextBox 113"/>
          <p:cNvSpPr txBox="1"/>
          <p:nvPr/>
        </p:nvSpPr>
        <p:spPr>
          <a:xfrm>
            <a:off x="5916567" y="778971"/>
            <a:ext cx="2232553" cy="1569660"/>
          </a:xfrm>
          <a:prstGeom prst="rect">
            <a:avLst/>
          </a:prstGeom>
          <a:noFill/>
        </p:spPr>
        <p:txBody>
          <a:bodyPr wrap="square" rtlCol="0">
            <a:spAutoFit/>
          </a:bodyPr>
          <a:lstStyle/>
          <a:p>
            <a:r>
              <a:rPr lang="en-US" sz="1600" dirty="0"/>
              <a:t>NB:  All Parties need to engage in </a:t>
            </a:r>
            <a:r>
              <a:rPr lang="en-US" sz="1600" b="1" i="1" dirty="0"/>
              <a:t>domestic debate every five years</a:t>
            </a:r>
            <a:r>
              <a:rPr lang="en-US" sz="1600" dirty="0"/>
              <a:t>, at least if updating is meant to be taken seriously.</a:t>
            </a:r>
          </a:p>
        </p:txBody>
      </p:sp>
      <p:sp>
        <p:nvSpPr>
          <p:cNvPr id="124" name="Text Box 6"/>
          <p:cNvSpPr txBox="1"/>
          <p:nvPr/>
        </p:nvSpPr>
        <p:spPr>
          <a:xfrm>
            <a:off x="2996463" y="2925039"/>
            <a:ext cx="162560"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125" name="Rectangle 124"/>
          <p:cNvSpPr/>
          <p:nvPr/>
        </p:nvSpPr>
        <p:spPr>
          <a:xfrm>
            <a:off x="3126638" y="2889479"/>
            <a:ext cx="98170" cy="32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5" name="TextBox 114"/>
          <p:cNvSpPr txBox="1"/>
          <p:nvPr/>
        </p:nvSpPr>
        <p:spPr>
          <a:xfrm>
            <a:off x="5455506" y="2744977"/>
            <a:ext cx="3154677" cy="3539430"/>
          </a:xfrm>
          <a:prstGeom prst="rect">
            <a:avLst/>
          </a:prstGeom>
          <a:noFill/>
        </p:spPr>
        <p:txBody>
          <a:bodyPr wrap="square" rtlCol="0">
            <a:spAutoFit/>
          </a:bodyPr>
          <a:lstStyle/>
          <a:p>
            <a:endParaRPr lang="en-GB" sz="1600" b="1" dirty="0"/>
          </a:p>
          <a:p>
            <a:r>
              <a:rPr lang="en-GB" sz="1600" b="1" dirty="0">
                <a:solidFill>
                  <a:srgbClr val="660066"/>
                </a:solidFill>
              </a:rPr>
              <a:t>Plus:</a:t>
            </a:r>
          </a:p>
          <a:p>
            <a:pPr marL="285750" indent="-285750">
              <a:buFont typeface="Arial" charset="0"/>
              <a:buChar char="•"/>
            </a:pPr>
            <a:r>
              <a:rPr lang="en-GB" sz="1600" dirty="0">
                <a:solidFill>
                  <a:srgbClr val="660066"/>
                </a:solidFill>
              </a:rPr>
              <a:t>Some systematic enhancement of medium-term (10 year) ambition</a:t>
            </a:r>
          </a:p>
          <a:p>
            <a:pPr marL="285750" indent="-285750">
              <a:buFont typeface="Arial" charset="0"/>
              <a:buChar char="•"/>
            </a:pPr>
            <a:r>
              <a:rPr lang="en-GB" sz="1600" dirty="0">
                <a:solidFill>
                  <a:schemeClr val="accent6"/>
                </a:solidFill>
              </a:rPr>
              <a:t>Medium to longer-term vision/planning horizon</a:t>
            </a:r>
          </a:p>
          <a:p>
            <a:pPr marL="285750" indent="-285750">
              <a:buFont typeface="Arial" charset="0"/>
              <a:buChar char="•"/>
            </a:pPr>
            <a:endParaRPr lang="en-GB" sz="1600" dirty="0"/>
          </a:p>
          <a:p>
            <a:r>
              <a:rPr lang="en-GB" sz="1600" b="1" dirty="0">
                <a:solidFill>
                  <a:srgbClr val="FF0000"/>
                </a:solidFill>
              </a:rPr>
              <a:t>Minus:</a:t>
            </a:r>
          </a:p>
          <a:p>
            <a:pPr marL="285750" indent="-285750">
              <a:buFont typeface="Arial" charset="0"/>
              <a:buChar char="•"/>
            </a:pPr>
            <a:r>
              <a:rPr lang="en-GB" sz="1600" dirty="0">
                <a:solidFill>
                  <a:srgbClr val="FF0000"/>
                </a:solidFill>
              </a:rPr>
              <a:t>Risk of locking-in unenhanced longer-term (15-year) low ambition</a:t>
            </a:r>
          </a:p>
          <a:p>
            <a:endParaRPr lang="en-GB" sz="1600" dirty="0"/>
          </a:p>
          <a:p>
            <a:endParaRPr lang="en-GB" sz="1600" dirty="0"/>
          </a:p>
        </p:txBody>
      </p:sp>
      <p:sp>
        <p:nvSpPr>
          <p:cNvPr id="5" name="Rectangle 4"/>
          <p:cNvSpPr/>
          <p:nvPr/>
        </p:nvSpPr>
        <p:spPr>
          <a:xfrm>
            <a:off x="2996463" y="943346"/>
            <a:ext cx="2122629" cy="374461"/>
          </a:xfrm>
          <a:prstGeom prst="rect">
            <a:avLst/>
          </a:prstGeom>
        </p:spPr>
        <p:txBody>
          <a:bodyPr wrap="square">
            <a:spAutoFit/>
          </a:bodyPr>
          <a:lstStyle/>
          <a:p>
            <a:pPr marL="64770">
              <a:lnSpc>
                <a:spcPts val="1115"/>
              </a:lnSpc>
              <a:spcAft>
                <a:spcPts val="0"/>
              </a:spcAft>
            </a:pPr>
            <a:r>
              <a:rPr lang="en-US" sz="1000" dirty="0">
                <a:solidFill>
                  <a:srgbClr val="660066"/>
                </a:solidFill>
                <a:latin typeface="Times New Roman" charset="0"/>
                <a:ea typeface="Times New Roman" charset="0"/>
              </a:rPr>
              <a:t>Locking-in of systematically enhanced 10-year ambition</a:t>
            </a:r>
            <a:r>
              <a:rPr lang="en-GB" sz="1000" dirty="0">
                <a:solidFill>
                  <a:srgbClr val="660066"/>
                </a:solidFill>
              </a:rPr>
              <a:t> </a:t>
            </a:r>
            <a:endParaRPr lang="en-US" sz="1000" dirty="0">
              <a:solidFill>
                <a:srgbClr val="660066"/>
              </a:solidFill>
            </a:endParaRPr>
          </a:p>
        </p:txBody>
      </p:sp>
      <p:sp>
        <p:nvSpPr>
          <p:cNvPr id="110" name="Rectangle 109"/>
          <p:cNvSpPr/>
          <p:nvPr/>
        </p:nvSpPr>
        <p:spPr>
          <a:xfrm>
            <a:off x="3058931" y="2151014"/>
            <a:ext cx="2122629" cy="374461"/>
          </a:xfrm>
          <a:prstGeom prst="rect">
            <a:avLst/>
          </a:prstGeom>
        </p:spPr>
        <p:txBody>
          <a:bodyPr wrap="square">
            <a:spAutoFit/>
          </a:bodyPr>
          <a:lstStyle/>
          <a:p>
            <a:pPr marL="64770">
              <a:lnSpc>
                <a:spcPts val="1115"/>
              </a:lnSpc>
              <a:spcAft>
                <a:spcPts val="0"/>
              </a:spcAft>
            </a:pPr>
            <a:r>
              <a:rPr lang="en-US" sz="1000" dirty="0">
                <a:solidFill>
                  <a:srgbClr val="660066"/>
                </a:solidFill>
                <a:latin typeface="Times New Roman" charset="0"/>
                <a:ea typeface="Times New Roman" charset="0"/>
              </a:rPr>
              <a:t>Locking-in of systematically enhanced 10-year ambition</a:t>
            </a:r>
            <a:r>
              <a:rPr lang="en-GB" sz="1000" dirty="0">
                <a:solidFill>
                  <a:srgbClr val="660066"/>
                </a:solidFill>
              </a:rPr>
              <a:t> </a:t>
            </a:r>
            <a:endParaRPr lang="en-US" sz="1000" dirty="0">
              <a:solidFill>
                <a:srgbClr val="660066"/>
              </a:solidFill>
            </a:endParaRPr>
          </a:p>
        </p:txBody>
      </p:sp>
      <p:sp>
        <p:nvSpPr>
          <p:cNvPr id="30" name="Rectangle 29"/>
          <p:cNvSpPr/>
          <p:nvPr/>
        </p:nvSpPr>
        <p:spPr>
          <a:xfrm>
            <a:off x="3068526" y="1511660"/>
            <a:ext cx="2306114" cy="400110"/>
          </a:xfrm>
          <a:prstGeom prst="rect">
            <a:avLst/>
          </a:prstGeom>
        </p:spPr>
        <p:txBody>
          <a:bodyPr wrap="square">
            <a:spAutoFit/>
          </a:bodyPr>
          <a:lstStyle/>
          <a:p>
            <a:r>
              <a:rPr lang="en-US" sz="1000" dirty="0">
                <a:solidFill>
                  <a:srgbClr val="FF0000"/>
                </a:solidFill>
              </a:rPr>
              <a:t>Risk of locking-in unenhanced 15-year low ambition</a:t>
            </a:r>
          </a:p>
        </p:txBody>
      </p:sp>
      <p:sp>
        <p:nvSpPr>
          <p:cNvPr id="113" name="Rectangle 112"/>
          <p:cNvSpPr/>
          <p:nvPr/>
        </p:nvSpPr>
        <p:spPr>
          <a:xfrm>
            <a:off x="3147914" y="2744977"/>
            <a:ext cx="2306114" cy="400110"/>
          </a:xfrm>
          <a:prstGeom prst="rect">
            <a:avLst/>
          </a:prstGeom>
        </p:spPr>
        <p:txBody>
          <a:bodyPr wrap="square">
            <a:spAutoFit/>
          </a:bodyPr>
          <a:lstStyle/>
          <a:p>
            <a:r>
              <a:rPr lang="en-US" sz="1000" dirty="0">
                <a:solidFill>
                  <a:srgbClr val="FF0000"/>
                </a:solidFill>
              </a:rPr>
              <a:t>Risk of locking-in unenhanced 15-year low ambition</a:t>
            </a:r>
          </a:p>
        </p:txBody>
      </p:sp>
      <p:sp>
        <p:nvSpPr>
          <p:cNvPr id="116" name="Oval 115"/>
          <p:cNvSpPr/>
          <p:nvPr/>
        </p:nvSpPr>
        <p:spPr>
          <a:xfrm>
            <a:off x="776536" y="134076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280592" y="197772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809533" y="2625793"/>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349593" y="323786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stCxn id="116" idx="6"/>
          </p:cNvCxnSpPr>
          <p:nvPr/>
        </p:nvCxnSpPr>
        <p:spPr>
          <a:xfrm>
            <a:off x="859663" y="1382332"/>
            <a:ext cx="1032997" cy="283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1916196" y="2651585"/>
            <a:ext cx="1032997" cy="283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a:off x="1376035" y="2014627"/>
            <a:ext cx="1573158" cy="794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2439605" y="3272248"/>
            <a:ext cx="1573158" cy="794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8" name="Text Box 6"/>
          <p:cNvSpPr txBox="1"/>
          <p:nvPr/>
        </p:nvSpPr>
        <p:spPr>
          <a:xfrm>
            <a:off x="1088623" y="5685619"/>
            <a:ext cx="494745"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i="1">
                <a:effectLst/>
                <a:latin typeface="Times New Roman" panose="02020603050405020304" pitchFamily="18" charset="0"/>
                <a:ea typeface="Calibri" panose="020F0502020204030204" pitchFamily="34" charset="0"/>
                <a:cs typeface="Arial" panose="020B0604020202020204" pitchFamily="34" charset="0"/>
              </a:rPr>
              <a:t>nn</a:t>
            </a:r>
            <a:r>
              <a:rPr lang="en-GB" sz="1000">
                <a:effectLst/>
                <a:latin typeface="Times New Roman" panose="02020603050405020304" pitchFamily="18" charset="0"/>
                <a:ea typeface="Calibri" panose="020F0502020204030204" pitchFamily="34" charset="0"/>
                <a:cs typeface="Arial" panose="020B0604020202020204" pitchFamily="34" charset="0"/>
              </a:rPr>
              <a:t>-</a:t>
            </a:r>
            <a:r>
              <a:rPr lang="en-GB" sz="1000" b="1">
                <a:effectLst/>
                <a:latin typeface="Times New Roman" panose="02020603050405020304" pitchFamily="18" charset="0"/>
                <a:ea typeface="Calibri" panose="020F0502020204030204" pitchFamily="34" charset="0"/>
                <a:cs typeface="Arial" panose="020B0604020202020204" pitchFamily="34" charset="0"/>
              </a:rPr>
              <a:t>yy</a:t>
            </a:r>
            <a:endParaRPr lang="en-GB" sz="1200" dirty="0">
              <a:effectLst/>
              <a:latin typeface="Times New Roman" panose="02020603050405020304" pitchFamily="18" charset="0"/>
              <a:ea typeface="Times New Roman" panose="02020603050405020304" pitchFamily="18" charset="0"/>
            </a:endParaRPr>
          </a:p>
        </p:txBody>
      </p:sp>
      <p:sp>
        <p:nvSpPr>
          <p:cNvPr id="129" name="Text Box 1023"/>
          <p:cNvSpPr txBox="1"/>
          <p:nvPr/>
        </p:nvSpPr>
        <p:spPr>
          <a:xfrm>
            <a:off x="1559007" y="5685619"/>
            <a:ext cx="2009140" cy="2476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a:effectLst/>
                <a:latin typeface="Times New Roman" panose="02020603050405020304" pitchFamily="18" charset="0"/>
                <a:ea typeface="Calibri" panose="020F0502020204030204" pitchFamily="34" charset="0"/>
              </a:rPr>
              <a:t>= Communication of 20</a:t>
            </a:r>
            <a:r>
              <a:rPr lang="en-GB" sz="1000" b="1">
                <a:effectLst/>
                <a:latin typeface="Times New Roman" panose="02020603050405020304" pitchFamily="18" charset="0"/>
                <a:ea typeface="Calibri" panose="020F0502020204030204" pitchFamily="34" charset="0"/>
              </a:rPr>
              <a:t>yy</a:t>
            </a:r>
            <a:r>
              <a:rPr lang="en-GB" sz="1000">
                <a:effectLst/>
                <a:latin typeface="Times New Roman" panose="02020603050405020304" pitchFamily="18" charset="0"/>
                <a:ea typeface="Calibri" panose="020F0502020204030204" pitchFamily="34" charset="0"/>
              </a:rPr>
              <a:t>-NDC </a:t>
            </a:r>
            <a:endParaRPr lang="en-GB" sz="1200">
              <a:effectLst/>
              <a:latin typeface="Times New Roman" panose="02020603050405020304" pitchFamily="18" charset="0"/>
              <a:ea typeface="Times New Roman" panose="02020603050405020304" pitchFamily="18" charset="0"/>
            </a:endParaRPr>
          </a:p>
        </p:txBody>
      </p:sp>
      <p:sp>
        <p:nvSpPr>
          <p:cNvPr id="130" name="Text Box 5"/>
          <p:cNvSpPr txBox="1">
            <a:spLocks noChangeArrowheads="1"/>
          </p:cNvSpPr>
          <p:nvPr/>
        </p:nvSpPr>
        <p:spPr bwMode="auto">
          <a:xfrm>
            <a:off x="909489" y="1050745"/>
            <a:ext cx="1019175" cy="245958"/>
          </a:xfrm>
          <a:prstGeom prst="rect">
            <a:avLst/>
          </a:prstGeom>
          <a:noFill/>
          <a:ln w="6350">
            <a:solidFill>
              <a:srgbClr val="000000"/>
            </a:solidFill>
            <a:miter lim="800000"/>
            <a:headEnd/>
            <a:tailEnd/>
          </a:ln>
          <a:extLst/>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INDC 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grpSp>
        <p:nvGrpSpPr>
          <p:cNvPr id="174" name="Group 173"/>
          <p:cNvGrpSpPr/>
          <p:nvPr/>
        </p:nvGrpSpPr>
        <p:grpSpPr>
          <a:xfrm>
            <a:off x="909489" y="871694"/>
            <a:ext cx="1019175" cy="433070"/>
            <a:chOff x="884548" y="858476"/>
            <a:chExt cx="1019175" cy="433070"/>
          </a:xfrm>
        </p:grpSpPr>
        <p:sp>
          <p:nvSpPr>
            <p:cNvPr id="177" name="Text Box 5"/>
            <p:cNvSpPr txBox="1">
              <a:spLocks noChangeArrowheads="1"/>
            </p:cNvSpPr>
            <p:nvPr/>
          </p:nvSpPr>
          <p:spPr bwMode="auto">
            <a:xfrm>
              <a:off x="884548" y="1045588"/>
              <a:ext cx="1019175" cy="245958"/>
            </a:xfrm>
            <a:prstGeom prst="rect">
              <a:avLst/>
            </a:prstGeom>
            <a:solidFill>
              <a:srgbClr val="CC66FF"/>
            </a:solidFill>
            <a:ln w="6350">
              <a:solidFill>
                <a:srgbClr val="000000"/>
              </a:solidFill>
              <a:miter lim="800000"/>
              <a:headEnd/>
              <a:tailEnd/>
            </a:ln>
            <a:extLst/>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180" name="Up Arrow 179"/>
            <p:cNvSpPr>
              <a:spLocks noChangeArrowheads="1"/>
            </p:cNvSpPr>
            <p:nvPr/>
          </p:nvSpPr>
          <p:spPr bwMode="auto">
            <a:xfrm>
              <a:off x="1328185" y="858476"/>
              <a:ext cx="149209" cy="193495"/>
            </a:xfrm>
            <a:prstGeom prst="upArrow">
              <a:avLst>
                <a:gd name="adj1" fmla="val 50000"/>
                <a:gd name="adj2" fmla="val 50000"/>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83" name="Text Box 5"/>
            <p:cNvSpPr txBox="1">
              <a:spLocks noChangeArrowheads="1"/>
            </p:cNvSpPr>
            <p:nvPr/>
          </p:nvSpPr>
          <p:spPr bwMode="auto">
            <a:xfrm>
              <a:off x="1371313" y="887002"/>
              <a:ext cx="56517" cy="145819"/>
            </a:xfrm>
            <a:prstGeom prst="rect">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none" lIns="0" tIns="0" rIns="0" bIns="0" anchor="t" anchorCtr="0" upright="1">
              <a:noAutofit/>
            </a:bodyPr>
            <a:lstStyle/>
            <a:p>
              <a:pPr algn="just">
                <a:lnSpc>
                  <a:spcPct val="115000"/>
                </a:lnSpc>
                <a:spcAft>
                  <a:spcPts val="600"/>
                </a:spcAft>
              </a:pPr>
              <a:endParaRPr lang="en-GB" sz="9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7843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5">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5">
                                            <p:txEl>
                                              <p:pRg st="3" end="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5">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5">
                                            <p:txEl>
                                              <p:pRg st="6" end="6"/>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08" grpId="0"/>
      <p:bldP spid="114" grpId="0"/>
      <p:bldP spid="124" grpId="0" animBg="1"/>
      <p:bldP spid="5" grpId="0"/>
      <p:bldP spid="110" grpId="0"/>
      <p:bldP spid="30" grpId="0"/>
      <p:bldP spid="113" grpId="0"/>
      <p:bldP spid="116" grpId="0" animBg="1"/>
      <p:bldP spid="118" grpId="0" animBg="1"/>
      <p:bldP spid="120" grpId="0" animBg="1"/>
      <p:bldP spid="122" grpId="0" animBg="1"/>
      <p:bldP spid="128" grpId="0" animBg="1"/>
      <p:bldP spid="1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 Box 62"/>
          <p:cNvSpPr txBox="1">
            <a:spLocks noChangeArrowheads="1"/>
          </p:cNvSpPr>
          <p:nvPr/>
        </p:nvSpPr>
        <p:spPr bwMode="auto">
          <a:xfrm>
            <a:off x="542554" y="3127676"/>
            <a:ext cx="252108" cy="26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91440" tIns="45720" rIns="91440" bIns="45720" anchor="t" anchorCtr="0" upright="1">
            <a:noAutofit/>
          </a:bodyPr>
          <a:lstStyle/>
          <a:p>
            <a:pPr>
              <a:lnSpc>
                <a:spcPct val="115000"/>
              </a:lnSpc>
              <a:spcAft>
                <a:spcPts val="600"/>
              </a:spcAft>
            </a:pPr>
            <a:r>
              <a:rPr lang="en-GB" sz="1200">
                <a:effectLst/>
                <a:latin typeface="Times New Roman" panose="02020603050405020304" pitchFamily="18" charset="0"/>
                <a:ea typeface="Times New Roman" panose="02020603050405020304" pitchFamily="18" charset="0"/>
              </a:rPr>
              <a:t> </a:t>
            </a:r>
          </a:p>
        </p:txBody>
      </p:sp>
      <p:cxnSp>
        <p:nvCxnSpPr>
          <p:cNvPr id="12" name="Straight Connector 11"/>
          <p:cNvCxnSpPr/>
          <p:nvPr/>
        </p:nvCxnSpPr>
        <p:spPr>
          <a:xfrm>
            <a:off x="2906078" y="667691"/>
            <a:ext cx="0" cy="2717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Box 9"/>
          <p:cNvSpPr txBox="1"/>
          <p:nvPr/>
        </p:nvSpPr>
        <p:spPr>
          <a:xfrm>
            <a:off x="961708" y="690551"/>
            <a:ext cx="861695" cy="31178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b="1" dirty="0">
                <a:effectLst/>
                <a:latin typeface="Times New Roman" panose="02020603050405020304" pitchFamily="18" charset="0"/>
                <a:ea typeface="Calibri" panose="020F0502020204030204" pitchFamily="34" charset="0"/>
              </a:rPr>
              <a:t>(a) </a:t>
            </a:r>
            <a:r>
              <a:rPr lang="en-GB" sz="1000" b="1" i="1" dirty="0">
                <a:effectLst/>
                <a:latin typeface="Times New Roman" panose="02020603050405020304" pitchFamily="18" charset="0"/>
                <a:ea typeface="Calibri" panose="020F0502020204030204" pitchFamily="34" charset="0"/>
              </a:rPr>
              <a:t>§23 track</a:t>
            </a:r>
            <a:endParaRPr lang="en-GB" sz="1200" dirty="0">
              <a:effectLst/>
              <a:latin typeface="Times New Roman" panose="02020603050405020304" pitchFamily="18" charset="0"/>
              <a:ea typeface="Times New Roman" panose="02020603050405020304" pitchFamily="18" charset="0"/>
            </a:endParaRPr>
          </a:p>
        </p:txBody>
      </p:sp>
      <p:sp>
        <p:nvSpPr>
          <p:cNvPr id="15" name="Text Box 12"/>
          <p:cNvSpPr txBox="1"/>
          <p:nvPr/>
        </p:nvSpPr>
        <p:spPr>
          <a:xfrm>
            <a:off x="744538" y="1107746"/>
            <a:ext cx="488950" cy="24701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21-</a:t>
            </a:r>
            <a:r>
              <a:rPr lang="en-GB" sz="1000" b="1" dirty="0">
                <a:effectLst/>
                <a:latin typeface="Times New Roman" panose="02020603050405020304" pitchFamily="18" charset="0"/>
                <a:ea typeface="Calibri" panose="020F0502020204030204" pitchFamily="34" charset="0"/>
              </a:rPr>
              <a:t>25</a:t>
            </a:r>
            <a:endParaRPr lang="en-GB" sz="1200" dirty="0">
              <a:effectLst/>
              <a:latin typeface="Times New Roman" panose="02020603050405020304" pitchFamily="18" charset="0"/>
              <a:ea typeface="Times New Roman" panose="02020603050405020304" pitchFamily="18" charset="0"/>
            </a:endParaRPr>
          </a:p>
        </p:txBody>
      </p:sp>
      <p:sp>
        <p:nvSpPr>
          <p:cNvPr id="16" name="Text Box 6"/>
          <p:cNvSpPr txBox="1"/>
          <p:nvPr/>
        </p:nvSpPr>
        <p:spPr>
          <a:xfrm>
            <a:off x="1233488" y="1107746"/>
            <a:ext cx="488315" cy="24828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17" name="Text Box 6"/>
          <p:cNvSpPr txBox="1"/>
          <p:nvPr/>
        </p:nvSpPr>
        <p:spPr>
          <a:xfrm>
            <a:off x="387033" y="1154736"/>
            <a:ext cx="28956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2020</a:t>
            </a:r>
            <a:endParaRPr lang="en-GB" sz="1200">
              <a:effectLst/>
              <a:latin typeface="Times New Roman" panose="02020603050405020304" pitchFamily="18" charset="0"/>
              <a:ea typeface="Times New Roman" panose="02020603050405020304" pitchFamily="18" charset="0"/>
            </a:endParaRPr>
          </a:p>
        </p:txBody>
      </p:sp>
      <p:cxnSp>
        <p:nvCxnSpPr>
          <p:cNvPr id="18" name="Straight Connector 17"/>
          <p:cNvCxnSpPr/>
          <p:nvPr/>
        </p:nvCxnSpPr>
        <p:spPr>
          <a:xfrm>
            <a:off x="371793" y="1432866"/>
            <a:ext cx="245681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Box 6"/>
          <p:cNvSpPr txBox="1"/>
          <p:nvPr/>
        </p:nvSpPr>
        <p:spPr>
          <a:xfrm>
            <a:off x="1233488" y="1733221"/>
            <a:ext cx="488315" cy="2476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20" name="Text Box 6"/>
          <p:cNvSpPr txBox="1"/>
          <p:nvPr/>
        </p:nvSpPr>
        <p:spPr>
          <a:xfrm>
            <a:off x="1722438" y="1733221"/>
            <a:ext cx="487680"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200" dirty="0">
              <a:effectLst/>
              <a:latin typeface="Times New Roman" panose="02020603050405020304" pitchFamily="18" charset="0"/>
              <a:ea typeface="Times New Roman" panose="02020603050405020304" pitchFamily="18" charset="0"/>
            </a:endParaRPr>
          </a:p>
        </p:txBody>
      </p:sp>
      <p:sp>
        <p:nvSpPr>
          <p:cNvPr id="21" name="Text Box 6"/>
          <p:cNvSpPr txBox="1"/>
          <p:nvPr/>
        </p:nvSpPr>
        <p:spPr>
          <a:xfrm>
            <a:off x="371793" y="1779576"/>
            <a:ext cx="30480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2025</a:t>
            </a:r>
            <a:endParaRPr lang="en-GB" sz="1200">
              <a:effectLst/>
              <a:latin typeface="Times New Roman" panose="02020603050405020304" pitchFamily="18" charset="0"/>
              <a:ea typeface="Times New Roman" panose="02020603050405020304" pitchFamily="18" charset="0"/>
            </a:endParaRPr>
          </a:p>
        </p:txBody>
      </p:sp>
      <p:cxnSp>
        <p:nvCxnSpPr>
          <p:cNvPr id="22" name="Straight Connector 21"/>
          <p:cNvCxnSpPr/>
          <p:nvPr/>
        </p:nvCxnSpPr>
        <p:spPr>
          <a:xfrm>
            <a:off x="371793" y="205770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 Box 6"/>
          <p:cNvSpPr txBox="1"/>
          <p:nvPr/>
        </p:nvSpPr>
        <p:spPr>
          <a:xfrm>
            <a:off x="2210753" y="2377746"/>
            <a:ext cx="488315"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36-</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24" name="Text Box 6"/>
          <p:cNvSpPr txBox="1"/>
          <p:nvPr/>
        </p:nvSpPr>
        <p:spPr>
          <a:xfrm>
            <a:off x="1722438" y="2379016"/>
            <a:ext cx="487680" cy="2457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200" dirty="0">
              <a:effectLst/>
              <a:latin typeface="Times New Roman" panose="02020603050405020304" pitchFamily="18" charset="0"/>
              <a:ea typeface="Times New Roman" panose="02020603050405020304" pitchFamily="18" charset="0"/>
            </a:endParaRPr>
          </a:p>
        </p:txBody>
      </p:sp>
      <p:sp>
        <p:nvSpPr>
          <p:cNvPr id="25" name="Text Box 6"/>
          <p:cNvSpPr txBox="1"/>
          <p:nvPr/>
        </p:nvSpPr>
        <p:spPr>
          <a:xfrm>
            <a:off x="387033" y="2423466"/>
            <a:ext cx="28956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2030</a:t>
            </a:r>
            <a:endParaRPr lang="en-GB" sz="1200">
              <a:effectLst/>
              <a:latin typeface="Times New Roman" panose="02020603050405020304" pitchFamily="18" charset="0"/>
              <a:ea typeface="Times New Roman" panose="02020603050405020304" pitchFamily="18" charset="0"/>
            </a:endParaRPr>
          </a:p>
        </p:txBody>
      </p:sp>
      <p:cxnSp>
        <p:nvCxnSpPr>
          <p:cNvPr id="26" name="Straight Connector 25"/>
          <p:cNvCxnSpPr/>
          <p:nvPr/>
        </p:nvCxnSpPr>
        <p:spPr>
          <a:xfrm>
            <a:off x="371793" y="270159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 Box 6"/>
          <p:cNvSpPr txBox="1"/>
          <p:nvPr/>
        </p:nvSpPr>
        <p:spPr>
          <a:xfrm>
            <a:off x="3012758" y="1157911"/>
            <a:ext cx="28575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2020</a:t>
            </a:r>
            <a:endParaRPr lang="en-GB" sz="1200">
              <a:effectLst/>
              <a:latin typeface="Times New Roman" panose="02020603050405020304" pitchFamily="18" charset="0"/>
              <a:ea typeface="Times New Roman" panose="02020603050405020304" pitchFamily="18" charset="0"/>
            </a:endParaRPr>
          </a:p>
        </p:txBody>
      </p:sp>
      <p:sp>
        <p:nvSpPr>
          <p:cNvPr id="31" name="Text Box 6"/>
          <p:cNvSpPr txBox="1"/>
          <p:nvPr/>
        </p:nvSpPr>
        <p:spPr>
          <a:xfrm>
            <a:off x="3012758" y="241584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2030</a:t>
            </a:r>
            <a:endParaRPr lang="en-GB" sz="1200">
              <a:effectLst/>
              <a:latin typeface="Times New Roman" panose="02020603050405020304" pitchFamily="18" charset="0"/>
              <a:ea typeface="Times New Roman" panose="02020603050405020304" pitchFamily="18" charset="0"/>
            </a:endParaRPr>
          </a:p>
        </p:txBody>
      </p:sp>
      <p:sp>
        <p:nvSpPr>
          <p:cNvPr id="33" name="Text Box 6"/>
          <p:cNvSpPr txBox="1"/>
          <p:nvPr/>
        </p:nvSpPr>
        <p:spPr>
          <a:xfrm>
            <a:off x="3012758" y="178719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2025</a:t>
            </a:r>
            <a:endParaRPr lang="en-GB" sz="1200">
              <a:effectLst/>
              <a:latin typeface="Times New Roman" panose="02020603050405020304" pitchFamily="18" charset="0"/>
              <a:ea typeface="Times New Roman" panose="02020603050405020304" pitchFamily="18" charset="0"/>
            </a:endParaRPr>
          </a:p>
        </p:txBody>
      </p:sp>
      <p:sp>
        <p:nvSpPr>
          <p:cNvPr id="36" name="Text Box 6"/>
          <p:cNvSpPr txBox="1"/>
          <p:nvPr/>
        </p:nvSpPr>
        <p:spPr>
          <a:xfrm>
            <a:off x="2225993" y="2992426"/>
            <a:ext cx="488315" cy="24511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36-</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37" name="Text Box 6"/>
          <p:cNvSpPr txBox="1"/>
          <p:nvPr/>
        </p:nvSpPr>
        <p:spPr>
          <a:xfrm>
            <a:off x="387033" y="303814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2035</a:t>
            </a:r>
            <a:endParaRPr lang="en-GB" sz="1200">
              <a:effectLst/>
              <a:latin typeface="Times New Roman" panose="02020603050405020304" pitchFamily="18" charset="0"/>
              <a:ea typeface="Times New Roman" panose="02020603050405020304" pitchFamily="18" charset="0"/>
            </a:endParaRPr>
          </a:p>
        </p:txBody>
      </p:sp>
      <p:cxnSp>
        <p:nvCxnSpPr>
          <p:cNvPr id="38" name="Straight Connector 37"/>
          <p:cNvCxnSpPr/>
          <p:nvPr/>
        </p:nvCxnSpPr>
        <p:spPr>
          <a:xfrm>
            <a:off x="357188" y="330992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 Box 6"/>
          <p:cNvSpPr txBox="1"/>
          <p:nvPr/>
        </p:nvSpPr>
        <p:spPr>
          <a:xfrm>
            <a:off x="2713673" y="2991791"/>
            <a:ext cx="162560"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2843848" y="2956231"/>
            <a:ext cx="40005" cy="32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Text Box 6"/>
          <p:cNvSpPr txBox="1"/>
          <p:nvPr/>
        </p:nvSpPr>
        <p:spPr>
          <a:xfrm>
            <a:off x="3005773" y="3033701"/>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2035</a:t>
            </a:r>
            <a:endParaRPr lang="en-GB" sz="1200">
              <a:effectLst/>
              <a:latin typeface="Times New Roman" panose="02020603050405020304" pitchFamily="18" charset="0"/>
              <a:ea typeface="Times New Roman" panose="02020603050405020304" pitchFamily="18" charset="0"/>
            </a:endParaRPr>
          </a:p>
        </p:txBody>
      </p:sp>
      <p:grpSp>
        <p:nvGrpSpPr>
          <p:cNvPr id="3" name="Group 2"/>
          <p:cNvGrpSpPr/>
          <p:nvPr/>
        </p:nvGrpSpPr>
        <p:grpSpPr>
          <a:xfrm>
            <a:off x="2975929" y="1435406"/>
            <a:ext cx="2553118" cy="1885294"/>
            <a:chOff x="2975928" y="1435406"/>
            <a:chExt cx="2758971" cy="1885294"/>
          </a:xfrm>
        </p:grpSpPr>
        <p:cxnSp>
          <p:nvCxnSpPr>
            <p:cNvPr id="29" name="Straight Connector 28"/>
            <p:cNvCxnSpPr/>
            <p:nvPr/>
          </p:nvCxnSpPr>
          <p:spPr>
            <a:xfrm>
              <a:off x="2993073" y="1435406"/>
              <a:ext cx="2741826" cy="3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12758" y="2692706"/>
              <a:ext cx="2722141" cy="18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012758" y="2064056"/>
              <a:ext cx="2722141" cy="876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975928" y="3305481"/>
              <a:ext cx="2758971" cy="1521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4" name="Text Box 17"/>
          <p:cNvSpPr txBox="1"/>
          <p:nvPr/>
        </p:nvSpPr>
        <p:spPr>
          <a:xfrm>
            <a:off x="3753168" y="690551"/>
            <a:ext cx="221615" cy="3105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a:effectLst/>
                <a:latin typeface="Times New Roman" panose="02020603050405020304" pitchFamily="18" charset="0"/>
                <a:ea typeface="Calibri" panose="020F0502020204030204" pitchFamily="34" charset="0"/>
              </a:rPr>
              <a:t> </a:t>
            </a:r>
            <a:endParaRPr lang="en-GB" sz="1200">
              <a:effectLst/>
              <a:latin typeface="Times New Roman" panose="02020603050405020304" pitchFamily="18" charset="0"/>
              <a:ea typeface="Times New Roman" panose="02020603050405020304" pitchFamily="18" charset="0"/>
            </a:endParaRPr>
          </a:p>
        </p:txBody>
      </p:sp>
      <p:sp>
        <p:nvSpPr>
          <p:cNvPr id="45" name="Text Box 17"/>
          <p:cNvSpPr txBox="1">
            <a:spLocks noChangeArrowheads="1"/>
          </p:cNvSpPr>
          <p:nvPr/>
        </p:nvSpPr>
        <p:spPr bwMode="auto">
          <a:xfrm>
            <a:off x="3640138" y="691821"/>
            <a:ext cx="862330" cy="31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gn="just">
              <a:lnSpc>
                <a:spcPct val="115000"/>
              </a:lnSpc>
              <a:spcAft>
                <a:spcPts val="600"/>
              </a:spcAft>
            </a:pPr>
            <a:r>
              <a:rPr lang="en-GB" sz="1000" b="1" dirty="0">
                <a:effectLst/>
                <a:latin typeface="Times New Roman" panose="02020603050405020304" pitchFamily="18" charset="0"/>
                <a:ea typeface="Calibri" panose="020F0502020204030204" pitchFamily="34" charset="0"/>
                <a:cs typeface="Arial" panose="020B0604020202020204" pitchFamily="34" charset="0"/>
              </a:rPr>
              <a:t>(b) </a:t>
            </a:r>
            <a:r>
              <a:rPr lang="en-GB" sz="1000" b="1" i="1" dirty="0">
                <a:effectLst/>
                <a:latin typeface="Times New Roman" panose="02020603050405020304" pitchFamily="18" charset="0"/>
                <a:ea typeface="Calibri" panose="020F0502020204030204" pitchFamily="34" charset="0"/>
              </a:rPr>
              <a:t>§24 track</a:t>
            </a:r>
            <a:endParaRPr lang="en-GB" sz="1200" dirty="0">
              <a:effectLst/>
              <a:latin typeface="Times New Roman" panose="02020603050405020304" pitchFamily="18" charset="0"/>
              <a:ea typeface="Times New Roman" panose="02020603050405020304" pitchFamily="18" charset="0"/>
            </a:endParaRPr>
          </a:p>
        </p:txBody>
      </p:sp>
      <p:sp>
        <p:nvSpPr>
          <p:cNvPr id="132" name="Text Box 5"/>
          <p:cNvSpPr txBox="1">
            <a:spLocks noChangeArrowheads="1"/>
          </p:cNvSpPr>
          <p:nvPr/>
        </p:nvSpPr>
        <p:spPr bwMode="auto">
          <a:xfrm>
            <a:off x="3368824" y="1095832"/>
            <a:ext cx="1019175" cy="245958"/>
          </a:xfrm>
          <a:prstGeom prst="rect">
            <a:avLst/>
          </a:prstGeom>
          <a:solidFill>
            <a:srgbClr val="CC66FF"/>
          </a:solidFill>
          <a:ln w="6350">
            <a:solidFill>
              <a:srgbClr val="000000"/>
            </a:solidFill>
            <a:miter lim="800000"/>
            <a:headEnd/>
            <a:tailEnd/>
          </a:ln>
          <a:extLst/>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21-</a:t>
            </a:r>
            <a:r>
              <a:rPr lang="en-GB" sz="1000" b="1">
                <a:effectLst/>
                <a:latin typeface="Times New Roman" panose="02020603050405020304" pitchFamily="18" charset="0"/>
                <a:ea typeface="Calibri" panose="020F0502020204030204" pitchFamily="34" charset="0"/>
                <a:cs typeface="Arial" panose="020B060402020202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33" name="Up Arrow 132"/>
          <p:cNvSpPr>
            <a:spLocks noChangeArrowheads="1"/>
          </p:cNvSpPr>
          <p:nvPr/>
        </p:nvSpPr>
        <p:spPr bwMode="auto">
          <a:xfrm>
            <a:off x="3812461" y="908720"/>
            <a:ext cx="149209" cy="193495"/>
          </a:xfrm>
          <a:prstGeom prst="upArrow">
            <a:avLst>
              <a:gd name="adj1" fmla="val 50000"/>
              <a:gd name="adj2" fmla="val 50000"/>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34" name="Text Box 5"/>
          <p:cNvSpPr txBox="1">
            <a:spLocks noChangeArrowheads="1"/>
          </p:cNvSpPr>
          <p:nvPr/>
        </p:nvSpPr>
        <p:spPr bwMode="auto">
          <a:xfrm>
            <a:off x="3855589" y="937246"/>
            <a:ext cx="56517" cy="145819"/>
          </a:xfrm>
          <a:prstGeom prst="rect">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none" lIns="0" tIns="0" rIns="0" bIns="0" anchor="t" anchorCtr="0" upright="1">
            <a:noAutofit/>
          </a:bodyPr>
          <a:lstStyle/>
          <a:p>
            <a:pPr algn="just">
              <a:lnSpc>
                <a:spcPct val="115000"/>
              </a:lnSpc>
              <a:spcAft>
                <a:spcPts val="600"/>
              </a:spcAft>
            </a:pPr>
            <a:endParaRPr lang="en-GB" sz="900" dirty="0">
              <a:effectLst/>
              <a:latin typeface="Times New Roman" panose="02020603050405020304" pitchFamily="18" charset="0"/>
              <a:ea typeface="Times New Roman" panose="02020603050405020304" pitchFamily="18" charset="0"/>
            </a:endParaRPr>
          </a:p>
        </p:txBody>
      </p:sp>
      <p:sp>
        <p:nvSpPr>
          <p:cNvPr id="135" name="Text Box 178"/>
          <p:cNvSpPr txBox="1">
            <a:spLocks noChangeArrowheads="1"/>
          </p:cNvSpPr>
          <p:nvPr/>
        </p:nvSpPr>
        <p:spPr bwMode="auto">
          <a:xfrm>
            <a:off x="4488123" y="1741190"/>
            <a:ext cx="1017905" cy="247650"/>
          </a:xfrm>
          <a:prstGeom prst="rect">
            <a:avLst/>
          </a:prstGeom>
          <a:solidFill>
            <a:srgbClr val="FFC000"/>
          </a:solidFill>
          <a:ln w="6350">
            <a:solidFill>
              <a:srgbClr val="000000"/>
            </a:solidFill>
            <a:miter lim="800000"/>
            <a:headEnd/>
            <a:tailEnd/>
          </a:ln>
        </p:spPr>
        <p:txBody>
          <a:bodyPr rot="0" vert="horz" wrap="square" lIns="91440" tIns="45720" rIns="9144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31-</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136" name="Text Box 5"/>
          <p:cNvSpPr txBox="1">
            <a:spLocks noChangeArrowheads="1"/>
          </p:cNvSpPr>
          <p:nvPr/>
        </p:nvSpPr>
        <p:spPr bwMode="auto">
          <a:xfrm>
            <a:off x="4484948" y="2355972"/>
            <a:ext cx="1019175" cy="245958"/>
          </a:xfrm>
          <a:prstGeom prst="rect">
            <a:avLst/>
          </a:prstGeom>
          <a:solidFill>
            <a:srgbClr val="CC66FF"/>
          </a:solidFill>
          <a:ln w="6350">
            <a:solidFill>
              <a:srgbClr val="000000"/>
            </a:solidFill>
            <a:miter lim="800000"/>
            <a:headEnd/>
            <a:tailEnd/>
          </a:ln>
          <a:extLst/>
        </p:spPr>
        <p:txBody>
          <a:bodyPr rot="0" vert="horz" wrap="square" lIns="91440" tIns="45720" rIns="9144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40</a:t>
            </a:r>
            <a:endParaRPr lang="en-GB" sz="1200" dirty="0">
              <a:effectLst/>
              <a:latin typeface="Times New Roman" panose="02020603050405020304" pitchFamily="18" charset="0"/>
              <a:ea typeface="Times New Roman" panose="02020603050405020304" pitchFamily="18" charset="0"/>
            </a:endParaRPr>
          </a:p>
        </p:txBody>
      </p:sp>
      <p:sp>
        <p:nvSpPr>
          <p:cNvPr id="137" name="Up Arrow 136"/>
          <p:cNvSpPr>
            <a:spLocks noChangeArrowheads="1"/>
          </p:cNvSpPr>
          <p:nvPr/>
        </p:nvSpPr>
        <p:spPr bwMode="auto">
          <a:xfrm>
            <a:off x="4928585" y="2168860"/>
            <a:ext cx="149209" cy="193495"/>
          </a:xfrm>
          <a:prstGeom prst="upArrow">
            <a:avLst>
              <a:gd name="adj1" fmla="val 50000"/>
              <a:gd name="adj2" fmla="val 50000"/>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ctr" anchorCtr="0" upright="1">
            <a:noAutofit/>
          </a:bodyPr>
          <a:lstStyle/>
          <a:p>
            <a:pPr algn="ctr">
              <a:lnSpc>
                <a:spcPct val="115000"/>
              </a:lnSpc>
              <a:spcBef>
                <a:spcPts val="600"/>
              </a:spcBef>
              <a:spcAft>
                <a:spcPts val="600"/>
              </a:spcAft>
            </a:pPr>
            <a:endParaRPr lang="en-GB" sz="1200" dirty="0">
              <a:effectLst/>
              <a:latin typeface="Times New Roman" panose="02020603050405020304" pitchFamily="18" charset="0"/>
              <a:ea typeface="Times New Roman" panose="02020603050405020304" pitchFamily="18" charset="0"/>
            </a:endParaRPr>
          </a:p>
        </p:txBody>
      </p:sp>
      <p:sp>
        <p:nvSpPr>
          <p:cNvPr id="138" name="Text Box 5"/>
          <p:cNvSpPr txBox="1">
            <a:spLocks noChangeArrowheads="1"/>
          </p:cNvSpPr>
          <p:nvPr/>
        </p:nvSpPr>
        <p:spPr bwMode="auto">
          <a:xfrm>
            <a:off x="4974287" y="2197386"/>
            <a:ext cx="56517" cy="147714"/>
          </a:xfrm>
          <a:prstGeom prst="rect">
            <a:avLst/>
          </a:prstGeom>
          <a:solidFill>
            <a:srgbClr val="CC66FF"/>
          </a:solidFill>
          <a:ln>
            <a:noFill/>
          </a:ln>
          <a:extLst>
            <a:ext uri="{91240B29-F687-4F45-9708-019B960494DF}">
              <a14:hiddenLine xmlns:a14="http://schemas.microsoft.com/office/drawing/2010/main" w="6350">
                <a:solidFill>
                  <a:srgbClr val="000000"/>
                </a:solidFill>
                <a:miter lim="800000"/>
                <a:headEnd/>
                <a:tailEnd/>
              </a14:hiddenLine>
            </a:ext>
          </a:extLst>
        </p:spPr>
        <p:txBody>
          <a:bodyPr rot="0" vert="horz" wrap="none" lIns="0" tIns="0" rIns="0" bIns="0" anchor="t" anchorCtr="0" upright="1">
            <a:noAutofit/>
          </a:bodyPr>
          <a:lstStyle/>
          <a:p>
            <a:pPr algn="just">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grpSp>
        <p:nvGrpSpPr>
          <p:cNvPr id="145" name="Group 144"/>
          <p:cNvGrpSpPr>
            <a:grpSpLocks/>
          </p:cNvGrpSpPr>
          <p:nvPr/>
        </p:nvGrpSpPr>
        <p:grpSpPr bwMode="auto">
          <a:xfrm>
            <a:off x="3604750" y="3537012"/>
            <a:ext cx="5077462" cy="546735"/>
            <a:chOff x="3462" y="47403"/>
            <a:chExt cx="50773" cy="5472"/>
          </a:xfrm>
        </p:grpSpPr>
        <p:sp>
          <p:nvSpPr>
            <p:cNvPr id="146" name="Text Box 2"/>
            <p:cNvSpPr txBox="1">
              <a:spLocks noChangeArrowheads="1"/>
            </p:cNvSpPr>
            <p:nvPr/>
          </p:nvSpPr>
          <p:spPr bwMode="auto">
            <a:xfrm>
              <a:off x="3525" y="47403"/>
              <a:ext cx="12540" cy="22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200">
                  <a:effectLst/>
                  <a:latin typeface="Times New Roman" panose="02020603050405020304" pitchFamily="18" charset="0"/>
                  <a:ea typeface="Times New Roman" panose="02020603050405020304" pitchFamily="18" charset="0"/>
                </a:rPr>
                <a:t> </a:t>
              </a:r>
            </a:p>
          </p:txBody>
        </p:sp>
        <p:sp>
          <p:nvSpPr>
            <p:cNvPr id="147" name="Text Box 47"/>
            <p:cNvSpPr txBox="1">
              <a:spLocks noChangeArrowheads="1"/>
            </p:cNvSpPr>
            <p:nvPr/>
          </p:nvSpPr>
          <p:spPr bwMode="auto">
            <a:xfrm>
              <a:off x="16074" y="47403"/>
              <a:ext cx="12540" cy="22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effectLst/>
                  <a:latin typeface="Times New Roman" panose="02020603050405020304" pitchFamily="18" charset="0"/>
                  <a:ea typeface="Calibri" panose="020F0502020204030204" pitchFamily="34" charset="0"/>
                </a:rPr>
                <a:t>2025 RCP</a:t>
              </a:r>
              <a:endParaRPr lang="en-GB" sz="1200" dirty="0">
                <a:effectLst/>
                <a:latin typeface="Times New Roman" panose="02020603050405020304" pitchFamily="18" charset="0"/>
                <a:ea typeface="Times New Roman" panose="02020603050405020304" pitchFamily="18" charset="0"/>
              </a:endParaRPr>
            </a:p>
          </p:txBody>
        </p:sp>
        <p:sp>
          <p:nvSpPr>
            <p:cNvPr id="148" name="Text Box 2"/>
            <p:cNvSpPr txBox="1">
              <a:spLocks noChangeArrowheads="1"/>
            </p:cNvSpPr>
            <p:nvPr/>
          </p:nvSpPr>
          <p:spPr bwMode="auto">
            <a:xfrm>
              <a:off x="28621" y="47403"/>
              <a:ext cx="12540" cy="22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effectLst/>
                  <a:latin typeface="Times New Roman" panose="02020603050405020304" pitchFamily="18" charset="0"/>
                  <a:ea typeface="Calibri" panose="020F0502020204030204" pitchFamily="34" charset="0"/>
                </a:rPr>
                <a:t>2030 RCP</a:t>
              </a:r>
              <a:endParaRPr lang="en-GB" sz="1200" dirty="0">
                <a:effectLst/>
                <a:latin typeface="Times New Roman" panose="02020603050405020304" pitchFamily="18" charset="0"/>
                <a:ea typeface="Times New Roman" panose="02020603050405020304" pitchFamily="18" charset="0"/>
              </a:endParaRPr>
            </a:p>
          </p:txBody>
        </p:sp>
        <p:sp>
          <p:nvSpPr>
            <p:cNvPr id="149" name="Text Box 2"/>
            <p:cNvSpPr txBox="1">
              <a:spLocks noChangeArrowheads="1"/>
            </p:cNvSpPr>
            <p:nvPr/>
          </p:nvSpPr>
          <p:spPr bwMode="auto">
            <a:xfrm>
              <a:off x="41141" y="47403"/>
              <a:ext cx="12540" cy="22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2035 RCP</a:t>
              </a:r>
              <a:endParaRPr lang="en-GB" sz="1200">
                <a:effectLst/>
                <a:latin typeface="Times New Roman" panose="02020603050405020304" pitchFamily="18" charset="0"/>
                <a:ea typeface="Times New Roman" panose="02020603050405020304" pitchFamily="18" charset="0"/>
              </a:endParaRPr>
            </a:p>
          </p:txBody>
        </p:sp>
        <p:sp>
          <p:nvSpPr>
            <p:cNvPr id="150" name="Text Box 49"/>
            <p:cNvSpPr txBox="1">
              <a:spLocks noChangeArrowheads="1"/>
            </p:cNvSpPr>
            <p:nvPr/>
          </p:nvSpPr>
          <p:spPr bwMode="auto">
            <a:xfrm>
              <a:off x="16005" y="49654"/>
              <a:ext cx="2506"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200">
                  <a:effectLst/>
                  <a:latin typeface="Times New Roman" panose="02020603050405020304" pitchFamily="18" charset="0"/>
                  <a:ea typeface="Times New Roman" panose="02020603050405020304" pitchFamily="18" charset="0"/>
                </a:rPr>
                <a:t> </a:t>
              </a:r>
            </a:p>
          </p:txBody>
        </p:sp>
        <p:sp>
          <p:nvSpPr>
            <p:cNvPr id="151" name="Text Box 49"/>
            <p:cNvSpPr txBox="1">
              <a:spLocks noChangeArrowheads="1"/>
            </p:cNvSpPr>
            <p:nvPr/>
          </p:nvSpPr>
          <p:spPr bwMode="auto">
            <a:xfrm>
              <a:off x="18520" y="49654"/>
              <a:ext cx="2501"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22</a:t>
              </a:r>
              <a:endParaRPr lang="en-GB" sz="1200">
                <a:effectLst/>
                <a:latin typeface="Times New Roman" panose="02020603050405020304" pitchFamily="18" charset="0"/>
                <a:ea typeface="Times New Roman" panose="02020603050405020304" pitchFamily="18" charset="0"/>
              </a:endParaRPr>
            </a:p>
          </p:txBody>
        </p:sp>
        <p:sp>
          <p:nvSpPr>
            <p:cNvPr id="152" name="Text Box 49"/>
            <p:cNvSpPr txBox="1">
              <a:spLocks noChangeArrowheads="1"/>
            </p:cNvSpPr>
            <p:nvPr/>
          </p:nvSpPr>
          <p:spPr bwMode="auto">
            <a:xfrm>
              <a:off x="21021"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23</a:t>
              </a:r>
              <a:endParaRPr lang="en-GB" sz="1200">
                <a:effectLst/>
                <a:latin typeface="Times New Roman" panose="02020603050405020304" pitchFamily="18" charset="0"/>
                <a:ea typeface="Times New Roman" panose="02020603050405020304" pitchFamily="18" charset="0"/>
              </a:endParaRPr>
            </a:p>
          </p:txBody>
        </p:sp>
        <p:sp>
          <p:nvSpPr>
            <p:cNvPr id="153" name="Text Box 49"/>
            <p:cNvSpPr txBox="1">
              <a:spLocks noChangeArrowheads="1"/>
            </p:cNvSpPr>
            <p:nvPr/>
          </p:nvSpPr>
          <p:spPr bwMode="auto">
            <a:xfrm>
              <a:off x="23536" y="49654"/>
              <a:ext cx="2501"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24</a:t>
              </a:r>
              <a:endParaRPr lang="en-GB" sz="1200">
                <a:effectLst/>
                <a:latin typeface="Times New Roman" panose="02020603050405020304" pitchFamily="18" charset="0"/>
                <a:ea typeface="Times New Roman" panose="02020603050405020304" pitchFamily="18" charset="0"/>
              </a:endParaRPr>
            </a:p>
          </p:txBody>
        </p:sp>
        <p:sp>
          <p:nvSpPr>
            <p:cNvPr id="154" name="Text Box 49"/>
            <p:cNvSpPr txBox="1">
              <a:spLocks noChangeArrowheads="1"/>
            </p:cNvSpPr>
            <p:nvPr/>
          </p:nvSpPr>
          <p:spPr bwMode="auto">
            <a:xfrm>
              <a:off x="26037"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25</a:t>
              </a:r>
              <a:endParaRPr lang="en-GB" sz="1200">
                <a:effectLst/>
                <a:latin typeface="Times New Roman" panose="02020603050405020304" pitchFamily="18" charset="0"/>
                <a:ea typeface="Times New Roman" panose="02020603050405020304" pitchFamily="18" charset="0"/>
              </a:endParaRPr>
            </a:p>
          </p:txBody>
        </p:sp>
        <p:sp>
          <p:nvSpPr>
            <p:cNvPr id="155" name="Text Box 49"/>
            <p:cNvSpPr txBox="1">
              <a:spLocks noChangeArrowheads="1"/>
            </p:cNvSpPr>
            <p:nvPr/>
          </p:nvSpPr>
          <p:spPr bwMode="auto">
            <a:xfrm>
              <a:off x="28545"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26</a:t>
              </a:r>
              <a:endParaRPr lang="en-GB" sz="1200">
                <a:effectLst/>
                <a:latin typeface="Times New Roman" panose="02020603050405020304" pitchFamily="18" charset="0"/>
                <a:ea typeface="Times New Roman" panose="02020603050405020304" pitchFamily="18" charset="0"/>
              </a:endParaRPr>
            </a:p>
          </p:txBody>
        </p:sp>
        <p:sp>
          <p:nvSpPr>
            <p:cNvPr id="156" name="Text Box 49"/>
            <p:cNvSpPr txBox="1">
              <a:spLocks noChangeArrowheads="1"/>
            </p:cNvSpPr>
            <p:nvPr/>
          </p:nvSpPr>
          <p:spPr bwMode="auto">
            <a:xfrm>
              <a:off x="31053"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27</a:t>
              </a:r>
              <a:endParaRPr lang="en-GB" sz="1200">
                <a:effectLst/>
                <a:latin typeface="Times New Roman" panose="02020603050405020304" pitchFamily="18" charset="0"/>
                <a:ea typeface="Times New Roman" panose="02020603050405020304" pitchFamily="18" charset="0"/>
              </a:endParaRPr>
            </a:p>
          </p:txBody>
        </p:sp>
        <p:sp>
          <p:nvSpPr>
            <p:cNvPr id="157" name="Text Box 49"/>
            <p:cNvSpPr txBox="1">
              <a:spLocks noChangeArrowheads="1"/>
            </p:cNvSpPr>
            <p:nvPr/>
          </p:nvSpPr>
          <p:spPr bwMode="auto">
            <a:xfrm>
              <a:off x="33561"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28</a:t>
              </a:r>
              <a:endParaRPr lang="en-GB" sz="1200">
                <a:effectLst/>
                <a:latin typeface="Times New Roman" panose="02020603050405020304" pitchFamily="18" charset="0"/>
                <a:ea typeface="Times New Roman" panose="02020603050405020304" pitchFamily="18" charset="0"/>
              </a:endParaRPr>
            </a:p>
          </p:txBody>
        </p:sp>
        <p:sp>
          <p:nvSpPr>
            <p:cNvPr id="158" name="Text Box 49"/>
            <p:cNvSpPr txBox="1">
              <a:spLocks noChangeArrowheads="1"/>
            </p:cNvSpPr>
            <p:nvPr/>
          </p:nvSpPr>
          <p:spPr bwMode="auto">
            <a:xfrm>
              <a:off x="36076" y="49645"/>
              <a:ext cx="2501"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29</a:t>
              </a:r>
              <a:endParaRPr lang="en-GB" sz="1200">
                <a:effectLst/>
                <a:latin typeface="Times New Roman" panose="02020603050405020304" pitchFamily="18" charset="0"/>
                <a:ea typeface="Times New Roman" panose="02020603050405020304" pitchFamily="18" charset="0"/>
              </a:endParaRPr>
            </a:p>
          </p:txBody>
        </p:sp>
        <p:sp>
          <p:nvSpPr>
            <p:cNvPr id="159" name="Text Box 49"/>
            <p:cNvSpPr txBox="1">
              <a:spLocks noChangeArrowheads="1"/>
            </p:cNvSpPr>
            <p:nvPr/>
          </p:nvSpPr>
          <p:spPr bwMode="auto">
            <a:xfrm>
              <a:off x="38589"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60" name="Text Box 49"/>
            <p:cNvSpPr txBox="1">
              <a:spLocks noChangeArrowheads="1"/>
            </p:cNvSpPr>
            <p:nvPr/>
          </p:nvSpPr>
          <p:spPr bwMode="auto">
            <a:xfrm>
              <a:off x="41085"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31</a:t>
              </a:r>
              <a:endParaRPr lang="en-GB" sz="1200">
                <a:effectLst/>
                <a:latin typeface="Times New Roman" panose="02020603050405020304" pitchFamily="18" charset="0"/>
                <a:ea typeface="Times New Roman" panose="02020603050405020304" pitchFamily="18" charset="0"/>
              </a:endParaRPr>
            </a:p>
          </p:txBody>
        </p:sp>
        <p:sp>
          <p:nvSpPr>
            <p:cNvPr id="161" name="Text Box 49"/>
            <p:cNvSpPr txBox="1">
              <a:spLocks noChangeArrowheads="1"/>
            </p:cNvSpPr>
            <p:nvPr/>
          </p:nvSpPr>
          <p:spPr bwMode="auto">
            <a:xfrm>
              <a:off x="43600" y="49645"/>
              <a:ext cx="2501"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32</a:t>
              </a:r>
              <a:endParaRPr lang="en-GB" sz="1200">
                <a:effectLst/>
                <a:latin typeface="Times New Roman" panose="02020603050405020304" pitchFamily="18" charset="0"/>
                <a:ea typeface="Times New Roman" panose="02020603050405020304" pitchFamily="18" charset="0"/>
              </a:endParaRPr>
            </a:p>
          </p:txBody>
        </p:sp>
        <p:sp>
          <p:nvSpPr>
            <p:cNvPr id="162" name="Text Box 49"/>
            <p:cNvSpPr txBox="1">
              <a:spLocks noChangeArrowheads="1"/>
            </p:cNvSpPr>
            <p:nvPr/>
          </p:nvSpPr>
          <p:spPr bwMode="auto">
            <a:xfrm>
              <a:off x="46133"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33</a:t>
              </a:r>
              <a:endParaRPr lang="en-GB" sz="1200">
                <a:effectLst/>
                <a:latin typeface="Times New Roman" panose="02020603050405020304" pitchFamily="18" charset="0"/>
                <a:ea typeface="Times New Roman" panose="02020603050405020304" pitchFamily="18" charset="0"/>
              </a:endParaRPr>
            </a:p>
          </p:txBody>
        </p:sp>
        <p:sp>
          <p:nvSpPr>
            <p:cNvPr id="163" name="Text Box 49"/>
            <p:cNvSpPr txBox="1">
              <a:spLocks noChangeArrowheads="1"/>
            </p:cNvSpPr>
            <p:nvPr/>
          </p:nvSpPr>
          <p:spPr bwMode="auto">
            <a:xfrm>
              <a:off x="48641"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34</a:t>
              </a:r>
              <a:endParaRPr lang="en-GB" sz="1200">
                <a:effectLst/>
                <a:latin typeface="Times New Roman" panose="02020603050405020304" pitchFamily="18" charset="0"/>
                <a:ea typeface="Times New Roman" panose="02020603050405020304" pitchFamily="18" charset="0"/>
              </a:endParaRPr>
            </a:p>
          </p:txBody>
        </p:sp>
        <p:sp>
          <p:nvSpPr>
            <p:cNvPr id="164" name="Text Box 49"/>
            <p:cNvSpPr txBox="1">
              <a:spLocks noChangeArrowheads="1"/>
            </p:cNvSpPr>
            <p:nvPr/>
          </p:nvSpPr>
          <p:spPr bwMode="auto">
            <a:xfrm>
              <a:off x="51149" y="49645"/>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35</a:t>
              </a:r>
              <a:endParaRPr lang="en-GB" sz="1200">
                <a:effectLst/>
                <a:latin typeface="Times New Roman" panose="02020603050405020304" pitchFamily="18" charset="0"/>
                <a:ea typeface="Times New Roman" panose="02020603050405020304" pitchFamily="18" charset="0"/>
              </a:endParaRPr>
            </a:p>
          </p:txBody>
        </p:sp>
        <p:sp>
          <p:nvSpPr>
            <p:cNvPr id="165" name="Text Box 49"/>
            <p:cNvSpPr txBox="1">
              <a:spLocks noChangeArrowheads="1"/>
            </p:cNvSpPr>
            <p:nvPr/>
          </p:nvSpPr>
          <p:spPr bwMode="auto">
            <a:xfrm>
              <a:off x="3540"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16</a:t>
              </a:r>
              <a:endParaRPr lang="en-GB" sz="1200">
                <a:effectLst/>
                <a:latin typeface="Times New Roman" panose="02020603050405020304" pitchFamily="18" charset="0"/>
                <a:ea typeface="Times New Roman" panose="02020603050405020304" pitchFamily="18" charset="0"/>
              </a:endParaRPr>
            </a:p>
          </p:txBody>
        </p:sp>
        <p:sp>
          <p:nvSpPr>
            <p:cNvPr id="166" name="Text Box 49"/>
            <p:cNvSpPr txBox="1">
              <a:spLocks noChangeArrowheads="1"/>
            </p:cNvSpPr>
            <p:nvPr/>
          </p:nvSpPr>
          <p:spPr bwMode="auto">
            <a:xfrm>
              <a:off x="8493"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18</a:t>
              </a:r>
              <a:endParaRPr lang="en-GB" sz="1200">
                <a:effectLst/>
                <a:latin typeface="Times New Roman" panose="02020603050405020304" pitchFamily="18" charset="0"/>
                <a:ea typeface="Times New Roman" panose="02020603050405020304" pitchFamily="18" charset="0"/>
              </a:endParaRPr>
            </a:p>
          </p:txBody>
        </p:sp>
        <p:sp>
          <p:nvSpPr>
            <p:cNvPr id="167" name="Text Box 49"/>
            <p:cNvSpPr txBox="1">
              <a:spLocks noChangeArrowheads="1"/>
            </p:cNvSpPr>
            <p:nvPr/>
          </p:nvSpPr>
          <p:spPr bwMode="auto">
            <a:xfrm>
              <a:off x="6048"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17</a:t>
              </a:r>
              <a:endParaRPr lang="en-GB" sz="1200">
                <a:effectLst/>
                <a:latin typeface="Times New Roman" panose="02020603050405020304" pitchFamily="18" charset="0"/>
                <a:ea typeface="Times New Roman" panose="02020603050405020304" pitchFamily="18" charset="0"/>
              </a:endParaRPr>
            </a:p>
          </p:txBody>
        </p:sp>
        <p:sp>
          <p:nvSpPr>
            <p:cNvPr id="168" name="Text Box 49"/>
            <p:cNvSpPr txBox="1">
              <a:spLocks noChangeArrowheads="1"/>
            </p:cNvSpPr>
            <p:nvPr/>
          </p:nvSpPr>
          <p:spPr bwMode="auto">
            <a:xfrm>
              <a:off x="13510"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20</a:t>
              </a:r>
              <a:endParaRPr lang="en-GB" sz="1200">
                <a:effectLst/>
                <a:latin typeface="Times New Roman" panose="02020603050405020304" pitchFamily="18" charset="0"/>
                <a:ea typeface="Times New Roman" panose="02020603050405020304" pitchFamily="18" charset="0"/>
              </a:endParaRPr>
            </a:p>
          </p:txBody>
        </p:sp>
        <p:sp>
          <p:nvSpPr>
            <p:cNvPr id="169" name="Text Box 49"/>
            <p:cNvSpPr txBox="1">
              <a:spLocks noChangeArrowheads="1"/>
            </p:cNvSpPr>
            <p:nvPr/>
          </p:nvSpPr>
          <p:spPr bwMode="auto">
            <a:xfrm>
              <a:off x="10994" y="49654"/>
              <a:ext cx="2502" cy="252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19</a:t>
              </a:r>
              <a:endParaRPr lang="en-GB" sz="1200">
                <a:effectLst/>
                <a:latin typeface="Times New Roman" panose="02020603050405020304" pitchFamily="18" charset="0"/>
                <a:ea typeface="Times New Roman" panose="02020603050405020304" pitchFamily="18" charset="0"/>
              </a:endParaRPr>
            </a:p>
          </p:txBody>
        </p:sp>
        <p:sp>
          <p:nvSpPr>
            <p:cNvPr id="170" name="Rectangle 169"/>
            <p:cNvSpPr>
              <a:spLocks noChangeArrowheads="1"/>
            </p:cNvSpPr>
            <p:nvPr/>
          </p:nvSpPr>
          <p:spPr bwMode="auto">
            <a:xfrm>
              <a:off x="3462" y="51669"/>
              <a:ext cx="50773" cy="120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endParaRPr lang="en-GB"/>
            </a:p>
          </p:txBody>
        </p:sp>
      </p:grpSp>
      <p:grpSp>
        <p:nvGrpSpPr>
          <p:cNvPr id="2" name="Group 1"/>
          <p:cNvGrpSpPr/>
          <p:nvPr/>
        </p:nvGrpSpPr>
        <p:grpSpPr>
          <a:xfrm>
            <a:off x="4565277" y="3761901"/>
            <a:ext cx="280849" cy="2295475"/>
            <a:chOff x="4565277" y="3955796"/>
            <a:chExt cx="280849" cy="2295475"/>
          </a:xfrm>
        </p:grpSpPr>
        <p:cxnSp>
          <p:nvCxnSpPr>
            <p:cNvPr id="172" name="Straight Arrow Connector 171"/>
            <p:cNvCxnSpPr>
              <a:cxnSpLocks noChangeShapeType="1"/>
            </p:cNvCxnSpPr>
            <p:nvPr/>
          </p:nvCxnSpPr>
          <p:spPr bwMode="auto">
            <a:xfrm flipV="1">
              <a:off x="4647580" y="3955796"/>
              <a:ext cx="153608" cy="472440"/>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87" name="Rounded Rectangle 186"/>
            <p:cNvSpPr>
              <a:spLocks noChangeArrowheads="1"/>
            </p:cNvSpPr>
            <p:nvPr/>
          </p:nvSpPr>
          <p:spPr bwMode="auto">
            <a:xfrm rot="5400000">
              <a:off x="3682924" y="5097264"/>
              <a:ext cx="2036360" cy="271654"/>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88" name="Text Box 77"/>
            <p:cNvSpPr txBox="1">
              <a:spLocks noChangeArrowheads="1"/>
            </p:cNvSpPr>
            <p:nvPr/>
          </p:nvSpPr>
          <p:spPr bwMode="auto">
            <a:xfrm rot="5400000">
              <a:off x="3743805" y="5118052"/>
              <a:ext cx="1975965" cy="22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300"/>
                </a:spcBef>
                <a:spcAft>
                  <a:spcPts val="0"/>
                </a:spcAft>
              </a:pPr>
              <a:r>
                <a:rPr lang="en-GB" sz="1000" b="1" dirty="0">
                  <a:effectLst/>
                  <a:latin typeface="Times New Roman" panose="02020603050405020304" pitchFamily="18" charset="0"/>
                  <a:ea typeface="Calibri" panose="020F0502020204030204" pitchFamily="34" charset="0"/>
                </a:rPr>
                <a:t>§24</a:t>
              </a:r>
              <a:r>
                <a:rPr lang="en-GB" sz="1000" dirty="0">
                  <a:effectLst/>
                  <a:latin typeface="Times New Roman" panose="02020603050405020304" pitchFamily="18" charset="0"/>
                  <a:ea typeface="Calibri" panose="020F0502020204030204" pitchFamily="34" charset="0"/>
                </a:rPr>
                <a:t>: Updating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2030 NDC</a:t>
              </a:r>
              <a:endParaRPr lang="en-GB" sz="1200" dirty="0">
                <a:effectLst/>
                <a:latin typeface="Times New Roman" panose="02020603050405020304" pitchFamily="18" charset="0"/>
                <a:ea typeface="Times New Roman" panose="02020603050405020304" pitchFamily="18" charset="0"/>
              </a:endParaRPr>
            </a:p>
          </p:txBody>
        </p:sp>
      </p:grpSp>
      <p:grpSp>
        <p:nvGrpSpPr>
          <p:cNvPr id="4" name="Group 3"/>
          <p:cNvGrpSpPr/>
          <p:nvPr/>
        </p:nvGrpSpPr>
        <p:grpSpPr>
          <a:xfrm>
            <a:off x="4107873" y="3761801"/>
            <a:ext cx="693015" cy="2295425"/>
            <a:chOff x="4107873" y="3955696"/>
            <a:chExt cx="693015" cy="2295425"/>
          </a:xfrm>
        </p:grpSpPr>
        <p:cxnSp>
          <p:nvCxnSpPr>
            <p:cNvPr id="173" name="Straight Arrow Connector 172"/>
            <p:cNvCxnSpPr>
              <a:cxnSpLocks noChangeShapeType="1"/>
            </p:cNvCxnSpPr>
            <p:nvPr/>
          </p:nvCxnSpPr>
          <p:spPr bwMode="auto">
            <a:xfrm flipV="1">
              <a:off x="4232129" y="3955696"/>
              <a:ext cx="568759" cy="322227"/>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86" name="Rounded Rectangle 185"/>
            <p:cNvSpPr>
              <a:spLocks noChangeArrowheads="1"/>
            </p:cNvSpPr>
            <p:nvPr/>
          </p:nvSpPr>
          <p:spPr bwMode="auto">
            <a:xfrm rot="5400000">
              <a:off x="3300728" y="5016206"/>
              <a:ext cx="2042060" cy="427770"/>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85" name="Text Box 77"/>
            <p:cNvSpPr txBox="1">
              <a:spLocks noChangeArrowheads="1"/>
            </p:cNvSpPr>
            <p:nvPr/>
          </p:nvSpPr>
          <p:spPr bwMode="auto">
            <a:xfrm rot="5400000">
              <a:off x="3340822" y="5054287"/>
              <a:ext cx="1976065" cy="3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endParaRPr lang="en-GB"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Times New Roman" panose="02020603050405020304" pitchFamily="18" charset="0"/>
                  <a:ea typeface="Calibri" panose="020F0502020204030204" pitchFamily="34" charset="0"/>
                </a:rPr>
                <a:t> 2025 &amp; 2030 NDC</a:t>
              </a:r>
              <a:endParaRPr lang="en-GB" sz="1200" dirty="0">
                <a:effectLst/>
                <a:latin typeface="Times New Roman" panose="02020603050405020304" pitchFamily="18" charset="0"/>
                <a:ea typeface="Times New Roman" panose="02020603050405020304" pitchFamily="18" charset="0"/>
              </a:endParaRPr>
            </a:p>
          </p:txBody>
        </p:sp>
      </p:grpSp>
      <p:grpSp>
        <p:nvGrpSpPr>
          <p:cNvPr id="7" name="Group 6"/>
          <p:cNvGrpSpPr/>
          <p:nvPr/>
        </p:nvGrpSpPr>
        <p:grpSpPr>
          <a:xfrm>
            <a:off x="5825694" y="3764341"/>
            <a:ext cx="271332" cy="2298064"/>
            <a:chOff x="5825694" y="3958236"/>
            <a:chExt cx="271332" cy="2298064"/>
          </a:xfrm>
        </p:grpSpPr>
        <p:cxnSp>
          <p:nvCxnSpPr>
            <p:cNvPr id="181" name="Straight Arrow Connector 180"/>
            <p:cNvCxnSpPr>
              <a:cxnSpLocks noChangeShapeType="1"/>
            </p:cNvCxnSpPr>
            <p:nvPr/>
          </p:nvCxnSpPr>
          <p:spPr bwMode="auto">
            <a:xfrm flipV="1">
              <a:off x="5939097" y="3958236"/>
              <a:ext cx="110402" cy="471805"/>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93" name="Rounded Rectangle 192"/>
            <p:cNvSpPr>
              <a:spLocks noChangeArrowheads="1"/>
            </p:cNvSpPr>
            <p:nvPr/>
          </p:nvSpPr>
          <p:spPr bwMode="auto">
            <a:xfrm rot="5400000">
              <a:off x="4943446" y="5102721"/>
              <a:ext cx="2035827" cy="271332"/>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4" name="Text Box 77"/>
            <p:cNvSpPr txBox="1">
              <a:spLocks noChangeArrowheads="1"/>
            </p:cNvSpPr>
            <p:nvPr/>
          </p:nvSpPr>
          <p:spPr bwMode="auto">
            <a:xfrm rot="5400000">
              <a:off x="4969342" y="5123493"/>
              <a:ext cx="1975447" cy="22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§24</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2040 NDC</a:t>
              </a:r>
              <a:r>
                <a:rPr lang="en-GB" sz="1200" dirty="0">
                  <a:effectLst/>
                  <a:latin typeface="Times New Roman" panose="02020603050405020304" pitchFamily="18" charset="0"/>
                  <a:ea typeface="MS Mincho" panose="02020609040205080304" pitchFamily="49" charset="-128"/>
                </a:rPr>
                <a:t> </a:t>
              </a:r>
              <a:endParaRPr lang="en-GB" sz="1200" dirty="0">
                <a:effectLst/>
                <a:latin typeface="Times New Roman" panose="02020603050405020304" pitchFamily="18" charset="0"/>
                <a:ea typeface="Times New Roman" panose="02020603050405020304" pitchFamily="18" charset="0"/>
              </a:endParaRPr>
            </a:p>
          </p:txBody>
        </p:sp>
      </p:grpSp>
      <p:grpSp>
        <p:nvGrpSpPr>
          <p:cNvPr id="6" name="Group 5"/>
          <p:cNvGrpSpPr/>
          <p:nvPr/>
        </p:nvGrpSpPr>
        <p:grpSpPr>
          <a:xfrm>
            <a:off x="5418946" y="3764341"/>
            <a:ext cx="630338" cy="2298014"/>
            <a:chOff x="5418946" y="3958236"/>
            <a:chExt cx="630338" cy="2298014"/>
          </a:xfrm>
        </p:grpSpPr>
        <p:cxnSp>
          <p:nvCxnSpPr>
            <p:cNvPr id="182" name="Straight Arrow Connector 181"/>
            <p:cNvCxnSpPr>
              <a:cxnSpLocks noChangeShapeType="1"/>
            </p:cNvCxnSpPr>
            <p:nvPr/>
          </p:nvCxnSpPr>
          <p:spPr bwMode="auto">
            <a:xfrm flipV="1">
              <a:off x="5640573" y="3958236"/>
              <a:ext cx="408711" cy="321694"/>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92" name="Rounded Rectangle 191"/>
            <p:cNvSpPr>
              <a:spLocks noChangeArrowheads="1"/>
            </p:cNvSpPr>
            <p:nvPr/>
          </p:nvSpPr>
          <p:spPr bwMode="auto">
            <a:xfrm rot="5400000">
              <a:off x="4641753" y="5102119"/>
              <a:ext cx="2041425" cy="266838"/>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1" name="Text Box 77"/>
            <p:cNvSpPr txBox="1">
              <a:spLocks noChangeArrowheads="1"/>
            </p:cNvSpPr>
            <p:nvPr/>
          </p:nvSpPr>
          <p:spPr bwMode="auto">
            <a:xfrm rot="5400000">
              <a:off x="4609031" y="5059879"/>
              <a:ext cx="1975447" cy="35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2035 NDC</a:t>
              </a:r>
              <a:endParaRPr lang="en-GB" sz="1200" dirty="0">
                <a:effectLst/>
                <a:latin typeface="Times New Roman" panose="02020603050405020304" pitchFamily="18" charset="0"/>
                <a:ea typeface="Times New Roman" panose="02020603050405020304" pitchFamily="18" charset="0"/>
              </a:endParaRPr>
            </a:p>
          </p:txBody>
        </p:sp>
      </p:grpSp>
      <p:grpSp>
        <p:nvGrpSpPr>
          <p:cNvPr id="9" name="Group 8"/>
          <p:cNvGrpSpPr/>
          <p:nvPr/>
        </p:nvGrpSpPr>
        <p:grpSpPr>
          <a:xfrm>
            <a:off x="7085483" y="3765720"/>
            <a:ext cx="271431" cy="2301816"/>
            <a:chOff x="7085483" y="3959615"/>
            <a:chExt cx="271431" cy="2301816"/>
          </a:xfrm>
        </p:grpSpPr>
        <p:cxnSp>
          <p:nvCxnSpPr>
            <p:cNvPr id="175" name="Straight Arrow Connector 174"/>
            <p:cNvCxnSpPr>
              <a:cxnSpLocks noChangeShapeType="1"/>
            </p:cNvCxnSpPr>
            <p:nvPr/>
          </p:nvCxnSpPr>
          <p:spPr bwMode="auto">
            <a:xfrm rot="21380630" flipV="1">
              <a:off x="7215514" y="3959615"/>
              <a:ext cx="114318" cy="472440"/>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99" name="Rounded Rectangle 198"/>
            <p:cNvSpPr>
              <a:spLocks noChangeArrowheads="1"/>
            </p:cNvSpPr>
            <p:nvPr/>
          </p:nvSpPr>
          <p:spPr bwMode="auto">
            <a:xfrm rot="5400000">
              <a:off x="6203602" y="5108118"/>
              <a:ext cx="2035194" cy="271431"/>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200" name="Text Box 77"/>
            <p:cNvSpPr txBox="1">
              <a:spLocks noChangeArrowheads="1"/>
            </p:cNvSpPr>
            <p:nvPr/>
          </p:nvSpPr>
          <p:spPr bwMode="auto">
            <a:xfrm rot="5400000">
              <a:off x="6229588" y="5128790"/>
              <a:ext cx="1974832" cy="22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a:effectLst/>
                  <a:latin typeface="Times New Roman" panose="02020603050405020304" pitchFamily="18" charset="0"/>
                  <a:ea typeface="Calibri" panose="020F0502020204030204" pitchFamily="34" charset="0"/>
                </a:rPr>
                <a:t>§24</a:t>
              </a:r>
              <a:r>
                <a:rPr lang="en-GB" sz="1000">
                  <a:effectLst/>
                  <a:latin typeface="Times New Roman" panose="02020603050405020304" pitchFamily="18" charset="0"/>
                  <a:ea typeface="Calibri" panose="020F0502020204030204" pitchFamily="34" charset="0"/>
                </a:rPr>
                <a:t>: Updating of</a:t>
              </a:r>
              <a:r>
                <a:rPr lang="en-GB" sz="1200">
                  <a:effectLst/>
                  <a:latin typeface="Times New Roman" panose="02020603050405020304" pitchFamily="18" charset="0"/>
                  <a:ea typeface="MS Mincho" panose="02020609040205080304" pitchFamily="49" charset="-128"/>
                </a:rPr>
                <a:t> </a:t>
              </a:r>
              <a:r>
                <a:rPr lang="en-GB" sz="1000">
                  <a:effectLst/>
                  <a:latin typeface="Times New Roman" panose="02020603050405020304" pitchFamily="18" charset="0"/>
                  <a:ea typeface="Calibri" panose="020F0502020204030204" pitchFamily="34" charset="0"/>
                </a:rPr>
                <a:t>2040 NDC</a:t>
              </a: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grpSp>
      <p:grpSp>
        <p:nvGrpSpPr>
          <p:cNvPr id="8" name="Group 7"/>
          <p:cNvGrpSpPr/>
          <p:nvPr/>
        </p:nvGrpSpPr>
        <p:grpSpPr>
          <a:xfrm>
            <a:off x="6678734" y="3775736"/>
            <a:ext cx="646397" cy="2291700"/>
            <a:chOff x="6678734" y="3969631"/>
            <a:chExt cx="646397" cy="2291700"/>
          </a:xfrm>
        </p:grpSpPr>
        <p:cxnSp>
          <p:nvCxnSpPr>
            <p:cNvPr id="176" name="Straight Arrow Connector 175"/>
            <p:cNvCxnSpPr>
              <a:cxnSpLocks noChangeShapeType="1"/>
            </p:cNvCxnSpPr>
            <p:nvPr/>
          </p:nvCxnSpPr>
          <p:spPr bwMode="auto">
            <a:xfrm rot="21380630" flipV="1">
              <a:off x="6901925" y="3969631"/>
              <a:ext cx="423206" cy="322127"/>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98" name="Rounded Rectangle 197"/>
            <p:cNvSpPr>
              <a:spLocks noChangeArrowheads="1"/>
            </p:cNvSpPr>
            <p:nvPr/>
          </p:nvSpPr>
          <p:spPr bwMode="auto">
            <a:xfrm rot="5400000">
              <a:off x="5902109" y="5107617"/>
              <a:ext cx="2040790" cy="266638"/>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7" name="Text Box 77"/>
            <p:cNvSpPr txBox="1">
              <a:spLocks noChangeArrowheads="1"/>
            </p:cNvSpPr>
            <p:nvPr/>
          </p:nvSpPr>
          <p:spPr bwMode="auto">
            <a:xfrm rot="5400000">
              <a:off x="5869177" y="5065276"/>
              <a:ext cx="1974832" cy="35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2040 NDC</a:t>
              </a:r>
              <a:endParaRPr lang="en-GB" sz="1200" dirty="0">
                <a:effectLst/>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8337068" y="3765724"/>
            <a:ext cx="271431" cy="2309432"/>
            <a:chOff x="8337068" y="3959619"/>
            <a:chExt cx="271431" cy="2309432"/>
          </a:xfrm>
        </p:grpSpPr>
        <p:cxnSp>
          <p:nvCxnSpPr>
            <p:cNvPr id="178" name="Straight Arrow Connector 177"/>
            <p:cNvCxnSpPr>
              <a:cxnSpLocks noChangeShapeType="1"/>
            </p:cNvCxnSpPr>
            <p:nvPr/>
          </p:nvCxnSpPr>
          <p:spPr bwMode="auto">
            <a:xfrm rot="21423106" flipV="1">
              <a:off x="8424821" y="3959619"/>
              <a:ext cx="153608" cy="471805"/>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205" name="Rounded Rectangle 204"/>
            <p:cNvSpPr>
              <a:spLocks noChangeArrowheads="1"/>
            </p:cNvSpPr>
            <p:nvPr/>
          </p:nvSpPr>
          <p:spPr bwMode="auto">
            <a:xfrm rot="5400000">
              <a:off x="7455187" y="5115738"/>
              <a:ext cx="2035194" cy="271431"/>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206" name="Text Box 77"/>
            <p:cNvSpPr txBox="1">
              <a:spLocks noChangeArrowheads="1"/>
            </p:cNvSpPr>
            <p:nvPr/>
          </p:nvSpPr>
          <p:spPr bwMode="auto">
            <a:xfrm rot="5400000">
              <a:off x="7481173" y="5136410"/>
              <a:ext cx="1974832" cy="22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§24</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2050 NDC</a:t>
              </a:r>
              <a:r>
                <a:rPr lang="en-GB" sz="1200" dirty="0">
                  <a:effectLst/>
                  <a:latin typeface="Times New Roman" panose="02020603050405020304" pitchFamily="18" charset="0"/>
                  <a:ea typeface="MS Mincho" panose="02020609040205080304" pitchFamily="49" charset="-128"/>
                </a:rPr>
                <a:t> </a:t>
              </a:r>
              <a:endParaRPr lang="en-GB" sz="1200" dirty="0">
                <a:effectLst/>
                <a:latin typeface="Times New Roman" panose="02020603050405020304" pitchFamily="18" charset="0"/>
                <a:ea typeface="Times New Roman" panose="02020603050405020304" pitchFamily="18" charset="0"/>
              </a:endParaRPr>
            </a:p>
          </p:txBody>
        </p:sp>
      </p:grpSp>
      <p:grpSp>
        <p:nvGrpSpPr>
          <p:cNvPr id="10" name="Group 9"/>
          <p:cNvGrpSpPr/>
          <p:nvPr/>
        </p:nvGrpSpPr>
        <p:grpSpPr>
          <a:xfrm>
            <a:off x="7930319" y="3776513"/>
            <a:ext cx="644225" cy="2298543"/>
            <a:chOff x="7930319" y="3970408"/>
            <a:chExt cx="644225" cy="2298543"/>
          </a:xfrm>
        </p:grpSpPr>
        <p:cxnSp>
          <p:nvCxnSpPr>
            <p:cNvPr id="179" name="Straight Arrow Connector 178"/>
            <p:cNvCxnSpPr>
              <a:cxnSpLocks noChangeShapeType="1"/>
            </p:cNvCxnSpPr>
            <p:nvPr/>
          </p:nvCxnSpPr>
          <p:spPr bwMode="auto">
            <a:xfrm rot="21423106" flipV="1">
              <a:off x="8005885" y="3970408"/>
              <a:ext cx="568659" cy="321694"/>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204" name="Rounded Rectangle 203"/>
            <p:cNvSpPr>
              <a:spLocks noChangeArrowheads="1"/>
            </p:cNvSpPr>
            <p:nvPr/>
          </p:nvSpPr>
          <p:spPr bwMode="auto">
            <a:xfrm rot="5400000">
              <a:off x="7132323" y="5093866"/>
              <a:ext cx="2040790" cy="309380"/>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203" name="Text Box 77"/>
            <p:cNvSpPr txBox="1">
              <a:spLocks noChangeArrowheads="1"/>
            </p:cNvSpPr>
            <p:nvPr/>
          </p:nvSpPr>
          <p:spPr bwMode="auto">
            <a:xfrm rot="5400000">
              <a:off x="7120762" y="5072896"/>
              <a:ext cx="1974832" cy="35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2045 NDC</a:t>
              </a:r>
              <a:endParaRPr lang="en-GB" sz="1200" dirty="0">
                <a:effectLst/>
                <a:latin typeface="Times New Roman" panose="02020603050405020304" pitchFamily="18" charset="0"/>
                <a:ea typeface="Times New Roman" panose="02020603050405020304" pitchFamily="18" charset="0"/>
              </a:endParaRPr>
            </a:p>
          </p:txBody>
        </p:sp>
      </p:grpSp>
      <p:sp>
        <p:nvSpPr>
          <p:cNvPr id="124" name="Text Box 6"/>
          <p:cNvSpPr txBox="1"/>
          <p:nvPr/>
        </p:nvSpPr>
        <p:spPr>
          <a:xfrm>
            <a:off x="5421052" y="2975283"/>
            <a:ext cx="162560"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125" name="Rectangle 124"/>
          <p:cNvSpPr/>
          <p:nvPr/>
        </p:nvSpPr>
        <p:spPr>
          <a:xfrm>
            <a:off x="5551227" y="2939723"/>
            <a:ext cx="98170" cy="32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5" name="Rectangle 4"/>
          <p:cNvSpPr/>
          <p:nvPr/>
        </p:nvSpPr>
        <p:spPr>
          <a:xfrm>
            <a:off x="703166" y="4359661"/>
            <a:ext cx="2483206" cy="830997"/>
          </a:xfrm>
          <a:prstGeom prst="rect">
            <a:avLst/>
          </a:prstGeom>
        </p:spPr>
        <p:txBody>
          <a:bodyPr wrap="square">
            <a:spAutoFit/>
          </a:bodyPr>
          <a:lstStyle/>
          <a:p>
            <a:pPr marL="285750" indent="-285750">
              <a:buFont typeface="Arial" charset="0"/>
              <a:buChar char="•"/>
            </a:pPr>
            <a:r>
              <a:rPr lang="en-US" sz="1600" b="1" i="1" dirty="0">
                <a:solidFill>
                  <a:srgbClr val="FF0000"/>
                </a:solidFill>
              </a:rPr>
              <a:t>No coherence </a:t>
            </a:r>
            <a:r>
              <a:rPr lang="en-US" sz="1600" dirty="0">
                <a:solidFill>
                  <a:srgbClr val="FF0000"/>
                </a:solidFill>
              </a:rPr>
              <a:t>between </a:t>
            </a:r>
            <a:r>
              <a:rPr lang="is-IS" sz="1600" dirty="0">
                <a:solidFill>
                  <a:srgbClr val="FF0000"/>
                </a:solidFill>
              </a:rPr>
              <a:t>§ 23 and § 24 tracks whatsoever</a:t>
            </a:r>
            <a:endParaRPr lang="en-GB" sz="1600" dirty="0"/>
          </a:p>
        </p:txBody>
      </p:sp>
      <p:sp>
        <p:nvSpPr>
          <p:cNvPr id="110" name="Oval 109"/>
          <p:cNvSpPr/>
          <p:nvPr/>
        </p:nvSpPr>
        <p:spPr>
          <a:xfrm>
            <a:off x="632520" y="142871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249693" y="141234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761861" y="3727723"/>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100572" y="204077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836876" y="20244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6022001" y="3717032"/>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1604628" y="2688851"/>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4365817" y="267248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7282141" y="3717032"/>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072680" y="330091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5241032" y="328455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8517396" y="3717032"/>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is-IS" sz="1600" dirty="0">
                <a:solidFill>
                  <a:srgbClr val="660066"/>
                </a:solidFill>
                <a:latin typeface="Gill Sans" pitchFamily="34" charset="0"/>
              </a:rPr>
              <a:t>§23 ‘1 + 1 Step’ </a:t>
            </a:r>
            <a:r>
              <a:rPr lang="en-GB" sz="1600" dirty="0">
                <a:solidFill>
                  <a:srgbClr val="660066"/>
                </a:solidFill>
                <a:latin typeface="Gill Sans" pitchFamily="34" charset="0"/>
              </a:rPr>
              <a:t>Track &amp; §24 Track with </a:t>
            </a:r>
            <a:r>
              <a:rPr lang="en-GB" sz="1600" dirty="0">
                <a:solidFill>
                  <a:srgbClr val="FF0000"/>
                </a:solidFill>
                <a:latin typeface="Gill Sans" pitchFamily="34" charset="0"/>
              </a:rPr>
              <a:t>end-term</a:t>
            </a:r>
            <a:r>
              <a:rPr lang="en-GB" sz="1600" dirty="0">
                <a:solidFill>
                  <a:srgbClr val="660066"/>
                </a:solidFill>
                <a:latin typeface="Gill Sans" pitchFamily="34" charset="0"/>
              </a:rPr>
              <a:t> updates</a:t>
            </a:r>
          </a:p>
        </p:txBody>
      </p:sp>
      <p:sp>
        <p:nvSpPr>
          <p:cNvPr id="13" name="TextBox 12"/>
          <p:cNvSpPr txBox="1"/>
          <p:nvPr/>
        </p:nvSpPr>
        <p:spPr>
          <a:xfrm>
            <a:off x="5653651" y="3205076"/>
            <a:ext cx="3269998" cy="307777"/>
          </a:xfrm>
          <a:prstGeom prst="rect">
            <a:avLst/>
          </a:prstGeom>
          <a:noFill/>
        </p:spPr>
        <p:txBody>
          <a:bodyPr wrap="none" rtlCol="0">
            <a:spAutoFit/>
          </a:bodyPr>
          <a:lstStyle/>
          <a:p>
            <a:r>
              <a:rPr lang="en-GB" sz="1400" dirty="0"/>
              <a:t>‘RCP’ = Review </a:t>
            </a:r>
            <a:r>
              <a:rPr lang="en-GB" sz="1400"/>
              <a:t>&amp; Communication Period</a:t>
            </a:r>
          </a:p>
        </p:txBody>
      </p:sp>
    </p:spTree>
    <p:extLst>
      <p:ext uri="{BB962C8B-B14F-4D97-AF65-F5344CB8AC3E}">
        <p14:creationId xmlns:p14="http://schemas.microsoft.com/office/powerpoint/2010/main" val="395391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2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23"/>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3" grpId="0" animBg="1"/>
      <p:bldP spid="24" grpId="0" animBg="1"/>
      <p:bldP spid="36" grpId="0" animBg="1"/>
      <p:bldP spid="39" grpId="0" animBg="1"/>
      <p:bldP spid="40" grpId="0" animBg="1"/>
      <p:bldP spid="132" grpId="0" animBg="1"/>
      <p:bldP spid="133" grpId="0" animBg="1"/>
      <p:bldP spid="134" grpId="0" animBg="1"/>
      <p:bldP spid="135" grpId="0" animBg="1"/>
      <p:bldP spid="136" grpId="0" animBg="1"/>
      <p:bldP spid="137" grpId="0" animBg="1"/>
      <p:bldP spid="138" grpId="0" animBg="1"/>
      <p:bldP spid="124" grpId="0" animBg="1"/>
      <p:bldP spid="125" grpId="0" animBg="1"/>
      <p:bldP spid="110" grpId="0" animBg="1"/>
      <p:bldP spid="111" grpId="0" animBg="1"/>
      <p:bldP spid="112" grpId="0" animBg="1"/>
      <p:bldP spid="112" grpId="1" animBg="1"/>
      <p:bldP spid="113" grpId="0" animBg="1"/>
      <p:bldP spid="116" grpId="0" animBg="1"/>
      <p:bldP spid="118" grpId="0" animBg="1"/>
      <p:bldP spid="119" grpId="0" animBg="1"/>
      <p:bldP spid="120" grpId="0" animBg="1"/>
      <p:bldP spid="121" grpId="0" animBg="1"/>
      <p:bldP spid="122" grpId="0" animBg="1"/>
      <p:bldP spid="123" grpId="0" animBg="1"/>
      <p:bldP spid="1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 Box 2"/>
          <p:cNvSpPr txBox="1">
            <a:spLocks noChangeArrowheads="1"/>
          </p:cNvSpPr>
          <p:nvPr/>
        </p:nvSpPr>
        <p:spPr bwMode="auto">
          <a:xfrm>
            <a:off x="3699160" y="3646397"/>
            <a:ext cx="1254040" cy="222433"/>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200" dirty="0">
                <a:effectLst/>
                <a:latin typeface="Times New Roman" panose="02020603050405020304" pitchFamily="18" charset="0"/>
                <a:ea typeface="Times New Roman" panose="02020603050405020304" pitchFamily="18" charset="0"/>
              </a:rPr>
              <a:t> </a:t>
            </a:r>
          </a:p>
        </p:txBody>
      </p:sp>
      <p:sp>
        <p:nvSpPr>
          <p:cNvPr id="91" name="Text Box 47"/>
          <p:cNvSpPr txBox="1">
            <a:spLocks noChangeArrowheads="1"/>
          </p:cNvSpPr>
          <p:nvPr/>
        </p:nvSpPr>
        <p:spPr bwMode="auto">
          <a:xfrm>
            <a:off x="4954100" y="3646397"/>
            <a:ext cx="1254040" cy="222433"/>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effectLst/>
                <a:latin typeface="Times New Roman" panose="02020603050405020304" pitchFamily="18" charset="0"/>
                <a:ea typeface="Calibri" panose="020F0502020204030204" pitchFamily="34" charset="0"/>
              </a:rPr>
              <a:t>2025 RCP</a:t>
            </a:r>
            <a:endParaRPr lang="en-GB" sz="1200" dirty="0">
              <a:effectLst/>
              <a:latin typeface="Times New Roman" panose="02020603050405020304" pitchFamily="18" charset="0"/>
              <a:ea typeface="Times New Roman" panose="02020603050405020304" pitchFamily="18" charset="0"/>
            </a:endParaRPr>
          </a:p>
        </p:txBody>
      </p:sp>
      <p:sp>
        <p:nvSpPr>
          <p:cNvPr id="92" name="Text Box 2"/>
          <p:cNvSpPr txBox="1">
            <a:spLocks noChangeArrowheads="1"/>
          </p:cNvSpPr>
          <p:nvPr/>
        </p:nvSpPr>
        <p:spPr bwMode="auto">
          <a:xfrm>
            <a:off x="6208840" y="3646397"/>
            <a:ext cx="1254040" cy="222433"/>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2030 RCP</a:t>
            </a:r>
            <a:endParaRPr lang="en-GB" sz="1200">
              <a:effectLst/>
              <a:latin typeface="Times New Roman" panose="02020603050405020304" pitchFamily="18" charset="0"/>
              <a:ea typeface="Times New Roman" panose="02020603050405020304" pitchFamily="18" charset="0"/>
            </a:endParaRPr>
          </a:p>
        </p:txBody>
      </p:sp>
      <p:sp>
        <p:nvSpPr>
          <p:cNvPr id="93" name="Text Box 2"/>
          <p:cNvSpPr txBox="1">
            <a:spLocks noChangeArrowheads="1"/>
          </p:cNvSpPr>
          <p:nvPr/>
        </p:nvSpPr>
        <p:spPr bwMode="auto">
          <a:xfrm>
            <a:off x="7460880" y="3646397"/>
            <a:ext cx="1254040" cy="222433"/>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2035 RCP</a:t>
            </a:r>
            <a:endParaRPr lang="en-GB" sz="1200">
              <a:effectLst/>
              <a:latin typeface="Times New Roman" panose="02020603050405020304" pitchFamily="18" charset="0"/>
              <a:ea typeface="Times New Roman" panose="02020603050405020304" pitchFamily="18" charset="0"/>
            </a:endParaRPr>
          </a:p>
        </p:txBody>
      </p:sp>
      <p:sp>
        <p:nvSpPr>
          <p:cNvPr id="94" name="Text Box 62"/>
          <p:cNvSpPr txBox="1">
            <a:spLocks noChangeArrowheads="1"/>
          </p:cNvSpPr>
          <p:nvPr/>
        </p:nvSpPr>
        <p:spPr bwMode="auto">
          <a:xfrm>
            <a:off x="542554" y="3127676"/>
            <a:ext cx="252108" cy="26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91440" tIns="45720" rIns="91440" bIns="45720" anchor="t" anchorCtr="0" upright="1">
            <a:noAutofit/>
          </a:bodyPr>
          <a:lstStyle/>
          <a:p>
            <a:pPr>
              <a:lnSpc>
                <a:spcPct val="115000"/>
              </a:lnSpc>
              <a:spcAft>
                <a:spcPts val="600"/>
              </a:spcAft>
            </a:pPr>
            <a:r>
              <a:rPr lang="en-GB" sz="1200">
                <a:effectLst/>
                <a:latin typeface="Times New Roman" panose="02020603050405020304" pitchFamily="18" charset="0"/>
                <a:ea typeface="Times New Roman" panose="02020603050405020304" pitchFamily="18" charset="0"/>
              </a:rPr>
              <a:t> </a:t>
            </a:r>
          </a:p>
        </p:txBody>
      </p:sp>
      <p:sp>
        <p:nvSpPr>
          <p:cNvPr id="95" name="Text Box 49"/>
          <p:cNvSpPr txBox="1">
            <a:spLocks noChangeArrowheads="1"/>
          </p:cNvSpPr>
          <p:nvPr/>
        </p:nvSpPr>
        <p:spPr bwMode="auto">
          <a:xfrm>
            <a:off x="4947200" y="3871429"/>
            <a:ext cx="2506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200">
                <a:effectLst/>
                <a:latin typeface="Times New Roman" panose="02020603050405020304" pitchFamily="18" charset="0"/>
                <a:ea typeface="Times New Roman" panose="02020603050405020304" pitchFamily="18" charset="0"/>
              </a:rPr>
              <a:t> </a:t>
            </a:r>
          </a:p>
        </p:txBody>
      </p:sp>
      <p:sp>
        <p:nvSpPr>
          <p:cNvPr id="96" name="Text Box 49"/>
          <p:cNvSpPr txBox="1">
            <a:spLocks noChangeArrowheads="1"/>
          </p:cNvSpPr>
          <p:nvPr/>
        </p:nvSpPr>
        <p:spPr bwMode="auto">
          <a:xfrm>
            <a:off x="5198708" y="3871429"/>
            <a:ext cx="2501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22</a:t>
            </a:r>
            <a:endParaRPr lang="en-GB" sz="1200">
              <a:effectLst/>
              <a:latin typeface="Times New Roman" panose="02020603050405020304" pitchFamily="18" charset="0"/>
              <a:ea typeface="Times New Roman" panose="02020603050405020304" pitchFamily="18" charset="0"/>
            </a:endParaRPr>
          </a:p>
        </p:txBody>
      </p:sp>
      <p:sp>
        <p:nvSpPr>
          <p:cNvPr id="97" name="Text Box 49"/>
          <p:cNvSpPr txBox="1">
            <a:spLocks noChangeArrowheads="1"/>
          </p:cNvSpPr>
          <p:nvPr/>
        </p:nvSpPr>
        <p:spPr bwMode="auto">
          <a:xfrm>
            <a:off x="5448816"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23</a:t>
            </a:r>
            <a:endParaRPr lang="en-GB" sz="1200">
              <a:effectLst/>
              <a:latin typeface="Times New Roman" panose="02020603050405020304" pitchFamily="18" charset="0"/>
              <a:ea typeface="Times New Roman" panose="02020603050405020304" pitchFamily="18" charset="0"/>
            </a:endParaRPr>
          </a:p>
        </p:txBody>
      </p:sp>
      <p:sp>
        <p:nvSpPr>
          <p:cNvPr id="98" name="Text Box 49"/>
          <p:cNvSpPr txBox="1">
            <a:spLocks noChangeArrowheads="1"/>
          </p:cNvSpPr>
          <p:nvPr/>
        </p:nvSpPr>
        <p:spPr bwMode="auto">
          <a:xfrm>
            <a:off x="5700324" y="3871429"/>
            <a:ext cx="2501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24</a:t>
            </a:r>
            <a:endParaRPr lang="en-GB" sz="1200">
              <a:effectLst/>
              <a:latin typeface="Times New Roman" panose="02020603050405020304" pitchFamily="18" charset="0"/>
              <a:ea typeface="Times New Roman" panose="02020603050405020304" pitchFamily="18" charset="0"/>
            </a:endParaRPr>
          </a:p>
        </p:txBody>
      </p:sp>
      <p:sp>
        <p:nvSpPr>
          <p:cNvPr id="99" name="Text Box 49"/>
          <p:cNvSpPr txBox="1">
            <a:spLocks noChangeArrowheads="1"/>
          </p:cNvSpPr>
          <p:nvPr/>
        </p:nvSpPr>
        <p:spPr bwMode="auto">
          <a:xfrm>
            <a:off x="5950432"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25</a:t>
            </a:r>
            <a:endParaRPr lang="en-GB" sz="1200">
              <a:effectLst/>
              <a:latin typeface="Times New Roman" panose="02020603050405020304" pitchFamily="18" charset="0"/>
              <a:ea typeface="Times New Roman" panose="02020603050405020304" pitchFamily="18" charset="0"/>
            </a:endParaRPr>
          </a:p>
        </p:txBody>
      </p:sp>
      <p:sp>
        <p:nvSpPr>
          <p:cNvPr id="100" name="Text Box 49"/>
          <p:cNvSpPr txBox="1">
            <a:spLocks noChangeArrowheads="1"/>
          </p:cNvSpPr>
          <p:nvPr/>
        </p:nvSpPr>
        <p:spPr bwMode="auto">
          <a:xfrm>
            <a:off x="6201240"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26</a:t>
            </a:r>
            <a:endParaRPr lang="en-GB" sz="1200">
              <a:effectLst/>
              <a:latin typeface="Times New Roman" panose="02020603050405020304" pitchFamily="18" charset="0"/>
              <a:ea typeface="Times New Roman" panose="02020603050405020304" pitchFamily="18" charset="0"/>
            </a:endParaRPr>
          </a:p>
        </p:txBody>
      </p:sp>
      <p:sp>
        <p:nvSpPr>
          <p:cNvPr id="101" name="Text Box 49"/>
          <p:cNvSpPr txBox="1">
            <a:spLocks noChangeArrowheads="1"/>
          </p:cNvSpPr>
          <p:nvPr/>
        </p:nvSpPr>
        <p:spPr bwMode="auto">
          <a:xfrm>
            <a:off x="6452048"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27</a:t>
            </a:r>
            <a:endParaRPr lang="en-GB" sz="1200">
              <a:effectLst/>
              <a:latin typeface="Times New Roman" panose="02020603050405020304" pitchFamily="18" charset="0"/>
              <a:ea typeface="Times New Roman" panose="02020603050405020304" pitchFamily="18" charset="0"/>
            </a:endParaRPr>
          </a:p>
        </p:txBody>
      </p:sp>
      <p:sp>
        <p:nvSpPr>
          <p:cNvPr id="102" name="Text Box 49"/>
          <p:cNvSpPr txBox="1">
            <a:spLocks noChangeArrowheads="1"/>
          </p:cNvSpPr>
          <p:nvPr/>
        </p:nvSpPr>
        <p:spPr bwMode="auto">
          <a:xfrm>
            <a:off x="6702856"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28</a:t>
            </a:r>
            <a:endParaRPr lang="en-GB" sz="1200">
              <a:effectLst/>
              <a:latin typeface="Times New Roman" panose="02020603050405020304" pitchFamily="18" charset="0"/>
              <a:ea typeface="Times New Roman" panose="02020603050405020304" pitchFamily="18" charset="0"/>
            </a:endParaRPr>
          </a:p>
        </p:txBody>
      </p:sp>
      <p:sp>
        <p:nvSpPr>
          <p:cNvPr id="103" name="Text Box 49"/>
          <p:cNvSpPr txBox="1">
            <a:spLocks noChangeArrowheads="1"/>
          </p:cNvSpPr>
          <p:nvPr/>
        </p:nvSpPr>
        <p:spPr bwMode="auto">
          <a:xfrm>
            <a:off x="6954364" y="3870529"/>
            <a:ext cx="2501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29</a:t>
            </a:r>
            <a:endParaRPr lang="en-GB" sz="1200">
              <a:effectLst/>
              <a:latin typeface="Times New Roman" panose="02020603050405020304" pitchFamily="18" charset="0"/>
              <a:ea typeface="Times New Roman" panose="02020603050405020304" pitchFamily="18" charset="0"/>
            </a:endParaRPr>
          </a:p>
        </p:txBody>
      </p:sp>
      <p:sp>
        <p:nvSpPr>
          <p:cNvPr id="104" name="Text Box 49"/>
          <p:cNvSpPr txBox="1">
            <a:spLocks noChangeArrowheads="1"/>
          </p:cNvSpPr>
          <p:nvPr/>
        </p:nvSpPr>
        <p:spPr bwMode="auto">
          <a:xfrm>
            <a:off x="7205672"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105" name="Text Box 49"/>
          <p:cNvSpPr txBox="1">
            <a:spLocks noChangeArrowheads="1"/>
          </p:cNvSpPr>
          <p:nvPr/>
        </p:nvSpPr>
        <p:spPr bwMode="auto">
          <a:xfrm>
            <a:off x="7455280"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31</a:t>
            </a:r>
            <a:endParaRPr lang="en-GB" sz="1200">
              <a:effectLst/>
              <a:latin typeface="Times New Roman" panose="02020603050405020304" pitchFamily="18" charset="0"/>
              <a:ea typeface="Times New Roman" panose="02020603050405020304" pitchFamily="18" charset="0"/>
            </a:endParaRPr>
          </a:p>
        </p:txBody>
      </p:sp>
      <p:sp>
        <p:nvSpPr>
          <p:cNvPr id="106" name="Text Box 49"/>
          <p:cNvSpPr txBox="1">
            <a:spLocks noChangeArrowheads="1"/>
          </p:cNvSpPr>
          <p:nvPr/>
        </p:nvSpPr>
        <p:spPr bwMode="auto">
          <a:xfrm>
            <a:off x="7706788" y="3870529"/>
            <a:ext cx="2501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32</a:t>
            </a:r>
            <a:endParaRPr lang="en-GB" sz="1200">
              <a:effectLst/>
              <a:latin typeface="Times New Roman" panose="02020603050405020304" pitchFamily="18" charset="0"/>
              <a:ea typeface="Times New Roman" panose="02020603050405020304" pitchFamily="18" charset="0"/>
            </a:endParaRPr>
          </a:p>
        </p:txBody>
      </p:sp>
      <p:sp>
        <p:nvSpPr>
          <p:cNvPr id="107" name="Text Box 49"/>
          <p:cNvSpPr txBox="1">
            <a:spLocks noChangeArrowheads="1"/>
          </p:cNvSpPr>
          <p:nvPr/>
        </p:nvSpPr>
        <p:spPr bwMode="auto">
          <a:xfrm>
            <a:off x="7960096"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33</a:t>
            </a:r>
            <a:endParaRPr lang="en-GB" sz="1200">
              <a:effectLst/>
              <a:latin typeface="Times New Roman" panose="02020603050405020304" pitchFamily="18" charset="0"/>
              <a:ea typeface="Times New Roman" panose="02020603050405020304" pitchFamily="18" charset="0"/>
            </a:endParaRPr>
          </a:p>
        </p:txBody>
      </p:sp>
      <p:sp>
        <p:nvSpPr>
          <p:cNvPr id="108" name="Text Box 49"/>
          <p:cNvSpPr txBox="1">
            <a:spLocks noChangeArrowheads="1"/>
          </p:cNvSpPr>
          <p:nvPr/>
        </p:nvSpPr>
        <p:spPr bwMode="auto">
          <a:xfrm>
            <a:off x="8210904"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34</a:t>
            </a:r>
            <a:endParaRPr lang="en-GB" sz="1200">
              <a:effectLst/>
              <a:latin typeface="Times New Roman" panose="02020603050405020304" pitchFamily="18" charset="0"/>
              <a:ea typeface="Times New Roman" panose="02020603050405020304" pitchFamily="18" charset="0"/>
            </a:endParaRPr>
          </a:p>
        </p:txBody>
      </p:sp>
      <p:sp>
        <p:nvSpPr>
          <p:cNvPr id="109" name="Text Box 49"/>
          <p:cNvSpPr txBox="1">
            <a:spLocks noChangeArrowheads="1"/>
          </p:cNvSpPr>
          <p:nvPr/>
        </p:nvSpPr>
        <p:spPr bwMode="auto">
          <a:xfrm>
            <a:off x="8461712" y="38705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35</a:t>
            </a:r>
            <a:endParaRPr lang="en-GB" sz="1200">
              <a:effectLst/>
              <a:latin typeface="Times New Roman" panose="02020603050405020304" pitchFamily="18" charset="0"/>
              <a:ea typeface="Times New Roman" panose="02020603050405020304" pitchFamily="18" charset="0"/>
            </a:endParaRPr>
          </a:p>
        </p:txBody>
      </p:sp>
      <p:sp>
        <p:nvSpPr>
          <p:cNvPr id="110" name="Text Box 49"/>
          <p:cNvSpPr txBox="1">
            <a:spLocks noChangeArrowheads="1"/>
          </p:cNvSpPr>
          <p:nvPr/>
        </p:nvSpPr>
        <p:spPr bwMode="auto">
          <a:xfrm>
            <a:off x="3700660"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16</a:t>
            </a:r>
            <a:endParaRPr lang="en-GB" sz="1200">
              <a:effectLst/>
              <a:latin typeface="Times New Roman" panose="02020603050405020304" pitchFamily="18" charset="0"/>
              <a:ea typeface="Times New Roman" panose="02020603050405020304" pitchFamily="18" charset="0"/>
            </a:endParaRPr>
          </a:p>
        </p:txBody>
      </p:sp>
      <p:sp>
        <p:nvSpPr>
          <p:cNvPr id="111" name="Text Box 49"/>
          <p:cNvSpPr txBox="1">
            <a:spLocks noChangeArrowheads="1"/>
          </p:cNvSpPr>
          <p:nvPr/>
        </p:nvSpPr>
        <p:spPr bwMode="auto">
          <a:xfrm>
            <a:off x="4195976"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18</a:t>
            </a:r>
            <a:endParaRPr lang="en-GB" sz="1200">
              <a:effectLst/>
              <a:latin typeface="Times New Roman" panose="02020603050405020304" pitchFamily="18" charset="0"/>
              <a:ea typeface="Times New Roman" panose="02020603050405020304" pitchFamily="18" charset="0"/>
            </a:endParaRPr>
          </a:p>
        </p:txBody>
      </p:sp>
      <p:sp>
        <p:nvSpPr>
          <p:cNvPr id="112" name="Text Box 49"/>
          <p:cNvSpPr txBox="1">
            <a:spLocks noChangeArrowheads="1"/>
          </p:cNvSpPr>
          <p:nvPr/>
        </p:nvSpPr>
        <p:spPr bwMode="auto">
          <a:xfrm>
            <a:off x="3951468"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17</a:t>
            </a:r>
            <a:endParaRPr lang="en-GB" sz="1200">
              <a:effectLst/>
              <a:latin typeface="Times New Roman" panose="02020603050405020304" pitchFamily="18" charset="0"/>
              <a:ea typeface="Times New Roman" panose="02020603050405020304" pitchFamily="18" charset="0"/>
            </a:endParaRPr>
          </a:p>
        </p:txBody>
      </p:sp>
      <p:sp>
        <p:nvSpPr>
          <p:cNvPr id="113" name="Text Box 49"/>
          <p:cNvSpPr txBox="1">
            <a:spLocks noChangeArrowheads="1"/>
          </p:cNvSpPr>
          <p:nvPr/>
        </p:nvSpPr>
        <p:spPr bwMode="auto">
          <a:xfrm>
            <a:off x="4697692"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20</a:t>
            </a:r>
            <a:endParaRPr lang="en-GB" sz="1200">
              <a:effectLst/>
              <a:latin typeface="Times New Roman" panose="02020603050405020304" pitchFamily="18" charset="0"/>
              <a:ea typeface="Times New Roman" panose="02020603050405020304" pitchFamily="18" charset="0"/>
            </a:endParaRPr>
          </a:p>
        </p:txBody>
      </p:sp>
      <p:sp>
        <p:nvSpPr>
          <p:cNvPr id="114" name="Text Box 49"/>
          <p:cNvSpPr txBox="1">
            <a:spLocks noChangeArrowheads="1"/>
          </p:cNvSpPr>
          <p:nvPr/>
        </p:nvSpPr>
        <p:spPr bwMode="auto">
          <a:xfrm>
            <a:off x="4446084" y="3871429"/>
            <a:ext cx="250208" cy="25262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19</a:t>
            </a:r>
            <a:endParaRPr lang="en-GB" sz="1200">
              <a:effectLst/>
              <a:latin typeface="Times New Roman" panose="02020603050405020304" pitchFamily="18" charset="0"/>
              <a:ea typeface="Times New Roman" panose="02020603050405020304" pitchFamily="18" charset="0"/>
            </a:endParaRPr>
          </a:p>
        </p:txBody>
      </p:sp>
      <p:sp>
        <p:nvSpPr>
          <p:cNvPr id="115" name="Rectangle 114"/>
          <p:cNvSpPr>
            <a:spLocks noChangeArrowheads="1"/>
          </p:cNvSpPr>
          <p:nvPr/>
        </p:nvSpPr>
        <p:spPr bwMode="auto">
          <a:xfrm>
            <a:off x="3692860" y="4087874"/>
            <a:ext cx="5077462" cy="120564"/>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grpSp>
        <p:nvGrpSpPr>
          <p:cNvPr id="47" name="Group 46"/>
          <p:cNvGrpSpPr/>
          <p:nvPr/>
        </p:nvGrpSpPr>
        <p:grpSpPr>
          <a:xfrm>
            <a:off x="5940834" y="3887105"/>
            <a:ext cx="271415" cy="2291050"/>
            <a:chOff x="5940834" y="3887105"/>
            <a:chExt cx="271415" cy="2291050"/>
          </a:xfrm>
        </p:grpSpPr>
        <p:cxnSp>
          <p:nvCxnSpPr>
            <p:cNvPr id="84" name="Straight Arrow Connector 83"/>
            <p:cNvCxnSpPr>
              <a:cxnSpLocks noChangeShapeType="1"/>
            </p:cNvCxnSpPr>
            <p:nvPr/>
          </p:nvCxnSpPr>
          <p:spPr bwMode="auto">
            <a:xfrm flipV="1">
              <a:off x="5978824" y="3887105"/>
              <a:ext cx="153608" cy="471805"/>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77" name="Rounded Rectangle 76"/>
            <p:cNvSpPr>
              <a:spLocks noChangeArrowheads="1"/>
            </p:cNvSpPr>
            <p:nvPr/>
          </p:nvSpPr>
          <p:spPr bwMode="auto">
            <a:xfrm rot="5400000">
              <a:off x="5058628" y="5024534"/>
              <a:ext cx="2035827" cy="271415"/>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78" name="Text Box 77"/>
            <p:cNvSpPr txBox="1">
              <a:spLocks noChangeArrowheads="1"/>
            </p:cNvSpPr>
            <p:nvPr/>
          </p:nvSpPr>
          <p:spPr bwMode="auto">
            <a:xfrm rot="5400000">
              <a:off x="5084522" y="5045312"/>
              <a:ext cx="1975447" cy="22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a:effectLst/>
                  <a:latin typeface="Times New Roman" panose="02020603050405020304" pitchFamily="18" charset="0"/>
                  <a:ea typeface="Calibri" panose="020F0502020204030204" pitchFamily="34" charset="0"/>
                </a:rPr>
                <a:t>§24</a:t>
              </a:r>
              <a:r>
                <a:rPr lang="en-GB" sz="1000">
                  <a:effectLst/>
                  <a:latin typeface="Times New Roman" panose="02020603050405020304" pitchFamily="18" charset="0"/>
                  <a:ea typeface="Calibri" panose="020F0502020204030204" pitchFamily="34" charset="0"/>
                </a:rPr>
                <a:t>: Updating of</a:t>
              </a:r>
              <a:r>
                <a:rPr lang="en-GB" sz="1200">
                  <a:effectLst/>
                  <a:latin typeface="Times New Roman" panose="02020603050405020304" pitchFamily="18" charset="0"/>
                  <a:ea typeface="MS Mincho" panose="02020609040205080304" pitchFamily="49" charset="-128"/>
                </a:rPr>
                <a:t> </a:t>
              </a:r>
              <a:r>
                <a:rPr lang="en-GB" sz="1000">
                  <a:effectLst/>
                  <a:latin typeface="Times New Roman" panose="02020603050405020304" pitchFamily="18" charset="0"/>
                  <a:ea typeface="Calibri" panose="020F0502020204030204" pitchFamily="34" charset="0"/>
                </a:rPr>
                <a:t>2030 NDC</a:t>
              </a: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8425178" y="3875416"/>
            <a:ext cx="271431" cy="2309432"/>
            <a:chOff x="8425178" y="3875416"/>
            <a:chExt cx="271431" cy="2309432"/>
          </a:xfrm>
        </p:grpSpPr>
        <p:cxnSp>
          <p:nvCxnSpPr>
            <p:cNvPr id="86" name="Straight Arrow Connector 85"/>
            <p:cNvCxnSpPr>
              <a:cxnSpLocks noChangeShapeType="1"/>
            </p:cNvCxnSpPr>
            <p:nvPr/>
          </p:nvCxnSpPr>
          <p:spPr bwMode="auto">
            <a:xfrm rot="21423106" flipV="1">
              <a:off x="8512931" y="3875416"/>
              <a:ext cx="153608" cy="471805"/>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72" name="Rounded Rectangle 71"/>
            <p:cNvSpPr>
              <a:spLocks noChangeArrowheads="1"/>
            </p:cNvSpPr>
            <p:nvPr/>
          </p:nvSpPr>
          <p:spPr bwMode="auto">
            <a:xfrm rot="5400000">
              <a:off x="7543297" y="5031535"/>
              <a:ext cx="2035194" cy="271431"/>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73" name="Text Box 77"/>
            <p:cNvSpPr txBox="1">
              <a:spLocks noChangeArrowheads="1"/>
            </p:cNvSpPr>
            <p:nvPr/>
          </p:nvSpPr>
          <p:spPr bwMode="auto">
            <a:xfrm rot="5400000">
              <a:off x="7569283" y="5052207"/>
              <a:ext cx="1974832" cy="22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§24</a:t>
              </a:r>
              <a:r>
                <a:rPr lang="en-GB" sz="1000" dirty="0">
                  <a:effectLst/>
                  <a:latin typeface="Times New Roman" panose="02020603050405020304" pitchFamily="18" charset="0"/>
                  <a:ea typeface="Calibri" panose="020F0502020204030204" pitchFamily="34" charset="0"/>
                </a:rPr>
                <a:t>: Updating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2040 NDC</a:t>
              </a:r>
              <a:r>
                <a:rPr lang="en-GB" sz="1200" dirty="0">
                  <a:effectLst/>
                  <a:latin typeface="Times New Roman" panose="02020603050405020304" pitchFamily="18" charset="0"/>
                  <a:ea typeface="MS Mincho" panose="02020609040205080304" pitchFamily="49" charset="-128"/>
                </a:rPr>
                <a:t> </a:t>
              </a:r>
              <a:endParaRPr lang="en-GB" sz="1200" dirty="0">
                <a:effectLst/>
                <a:latin typeface="Times New Roman" panose="02020603050405020304" pitchFamily="18" charset="0"/>
                <a:ea typeface="Times New Roman" panose="02020603050405020304" pitchFamily="18" charset="0"/>
              </a:endParaRPr>
            </a:p>
          </p:txBody>
        </p:sp>
      </p:grpSp>
      <p:cxnSp>
        <p:nvCxnSpPr>
          <p:cNvPr id="12" name="Straight Connector 11"/>
          <p:cNvCxnSpPr/>
          <p:nvPr/>
        </p:nvCxnSpPr>
        <p:spPr>
          <a:xfrm>
            <a:off x="2906078" y="667691"/>
            <a:ext cx="0" cy="27178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Box 9"/>
          <p:cNvSpPr txBox="1"/>
          <p:nvPr/>
        </p:nvSpPr>
        <p:spPr>
          <a:xfrm>
            <a:off x="961708" y="690551"/>
            <a:ext cx="861695" cy="31178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b="1" dirty="0">
                <a:effectLst/>
                <a:latin typeface="Times New Roman" panose="02020603050405020304" pitchFamily="18" charset="0"/>
                <a:ea typeface="Calibri" panose="020F0502020204030204" pitchFamily="34" charset="0"/>
              </a:rPr>
              <a:t>(a) </a:t>
            </a:r>
            <a:r>
              <a:rPr lang="en-GB" sz="1000" b="1" i="1" dirty="0">
                <a:effectLst/>
                <a:latin typeface="Times New Roman" panose="02020603050405020304" pitchFamily="18" charset="0"/>
                <a:ea typeface="Calibri" panose="020F0502020204030204" pitchFamily="34" charset="0"/>
              </a:rPr>
              <a:t>§23 track</a:t>
            </a:r>
            <a:endParaRPr lang="en-GB" sz="1200" dirty="0">
              <a:effectLst/>
              <a:latin typeface="Times New Roman" panose="02020603050405020304" pitchFamily="18" charset="0"/>
              <a:ea typeface="Times New Roman" panose="02020603050405020304" pitchFamily="18" charset="0"/>
            </a:endParaRPr>
          </a:p>
        </p:txBody>
      </p:sp>
      <p:sp>
        <p:nvSpPr>
          <p:cNvPr id="15" name="Text Box 12"/>
          <p:cNvSpPr txBox="1"/>
          <p:nvPr/>
        </p:nvSpPr>
        <p:spPr>
          <a:xfrm>
            <a:off x="733426" y="1110920"/>
            <a:ext cx="488950" cy="247015"/>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21-</a:t>
            </a:r>
            <a:r>
              <a:rPr lang="en-GB" sz="1000" b="1" dirty="0">
                <a:effectLst/>
                <a:latin typeface="Times New Roman" panose="02020603050405020304" pitchFamily="18" charset="0"/>
                <a:ea typeface="Calibri" panose="020F0502020204030204" pitchFamily="34" charset="0"/>
              </a:rPr>
              <a:t>25</a:t>
            </a:r>
            <a:endParaRPr lang="en-GB" sz="1200" dirty="0">
              <a:effectLst/>
              <a:latin typeface="Times New Roman" panose="02020603050405020304" pitchFamily="18" charset="0"/>
              <a:ea typeface="Times New Roman" panose="02020603050405020304" pitchFamily="18" charset="0"/>
            </a:endParaRPr>
          </a:p>
        </p:txBody>
      </p:sp>
      <p:sp>
        <p:nvSpPr>
          <p:cNvPr id="16" name="Text Box 6"/>
          <p:cNvSpPr txBox="1"/>
          <p:nvPr/>
        </p:nvSpPr>
        <p:spPr>
          <a:xfrm>
            <a:off x="1208584" y="1110284"/>
            <a:ext cx="488315" cy="24828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17" name="Text Box 6"/>
          <p:cNvSpPr txBox="1"/>
          <p:nvPr/>
        </p:nvSpPr>
        <p:spPr>
          <a:xfrm>
            <a:off x="387033" y="1154736"/>
            <a:ext cx="28956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2020</a:t>
            </a:r>
            <a:endParaRPr lang="en-GB" sz="1200">
              <a:effectLst/>
              <a:latin typeface="Times New Roman" panose="02020603050405020304" pitchFamily="18" charset="0"/>
              <a:ea typeface="Times New Roman" panose="02020603050405020304" pitchFamily="18" charset="0"/>
            </a:endParaRPr>
          </a:p>
        </p:txBody>
      </p:sp>
      <p:cxnSp>
        <p:nvCxnSpPr>
          <p:cNvPr id="18" name="Straight Connector 17"/>
          <p:cNvCxnSpPr/>
          <p:nvPr/>
        </p:nvCxnSpPr>
        <p:spPr>
          <a:xfrm>
            <a:off x="371793" y="1432866"/>
            <a:ext cx="2456815" cy="6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Box 6"/>
          <p:cNvSpPr txBox="1"/>
          <p:nvPr/>
        </p:nvSpPr>
        <p:spPr>
          <a:xfrm>
            <a:off x="1233488" y="1733221"/>
            <a:ext cx="488315" cy="2476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26-</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20" name="Text Box 6"/>
          <p:cNvSpPr txBox="1"/>
          <p:nvPr/>
        </p:nvSpPr>
        <p:spPr>
          <a:xfrm>
            <a:off x="1722438" y="1733221"/>
            <a:ext cx="487680"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200" dirty="0">
              <a:effectLst/>
              <a:latin typeface="Times New Roman" panose="02020603050405020304" pitchFamily="18" charset="0"/>
              <a:ea typeface="Times New Roman" panose="02020603050405020304" pitchFamily="18" charset="0"/>
            </a:endParaRPr>
          </a:p>
        </p:txBody>
      </p:sp>
      <p:sp>
        <p:nvSpPr>
          <p:cNvPr id="21" name="Text Box 6"/>
          <p:cNvSpPr txBox="1"/>
          <p:nvPr/>
        </p:nvSpPr>
        <p:spPr>
          <a:xfrm>
            <a:off x="371793" y="1779576"/>
            <a:ext cx="30480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2025</a:t>
            </a:r>
            <a:endParaRPr lang="en-GB" sz="1200">
              <a:effectLst/>
              <a:latin typeface="Times New Roman" panose="02020603050405020304" pitchFamily="18" charset="0"/>
              <a:ea typeface="Times New Roman" panose="02020603050405020304" pitchFamily="18" charset="0"/>
            </a:endParaRPr>
          </a:p>
        </p:txBody>
      </p:sp>
      <p:cxnSp>
        <p:nvCxnSpPr>
          <p:cNvPr id="22" name="Straight Connector 21"/>
          <p:cNvCxnSpPr/>
          <p:nvPr/>
        </p:nvCxnSpPr>
        <p:spPr>
          <a:xfrm>
            <a:off x="371793" y="205770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 Box 6"/>
          <p:cNvSpPr txBox="1"/>
          <p:nvPr/>
        </p:nvSpPr>
        <p:spPr>
          <a:xfrm>
            <a:off x="2210753" y="2377746"/>
            <a:ext cx="488315"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36-</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24" name="Text Box 6"/>
          <p:cNvSpPr txBox="1"/>
          <p:nvPr/>
        </p:nvSpPr>
        <p:spPr>
          <a:xfrm>
            <a:off x="1722438" y="2379016"/>
            <a:ext cx="487680" cy="24574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35</a:t>
            </a:r>
            <a:endParaRPr lang="en-GB" sz="1200" dirty="0">
              <a:effectLst/>
              <a:latin typeface="Times New Roman" panose="02020603050405020304" pitchFamily="18" charset="0"/>
              <a:ea typeface="Times New Roman" panose="02020603050405020304" pitchFamily="18" charset="0"/>
            </a:endParaRPr>
          </a:p>
        </p:txBody>
      </p:sp>
      <p:sp>
        <p:nvSpPr>
          <p:cNvPr id="25" name="Text Box 6"/>
          <p:cNvSpPr txBox="1"/>
          <p:nvPr/>
        </p:nvSpPr>
        <p:spPr>
          <a:xfrm>
            <a:off x="387033" y="2423466"/>
            <a:ext cx="28956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2030</a:t>
            </a:r>
            <a:endParaRPr lang="en-GB" sz="1200">
              <a:effectLst/>
              <a:latin typeface="Times New Roman" panose="02020603050405020304" pitchFamily="18" charset="0"/>
              <a:ea typeface="Times New Roman" panose="02020603050405020304" pitchFamily="18" charset="0"/>
            </a:endParaRPr>
          </a:p>
        </p:txBody>
      </p:sp>
      <p:cxnSp>
        <p:nvCxnSpPr>
          <p:cNvPr id="26" name="Straight Connector 25"/>
          <p:cNvCxnSpPr/>
          <p:nvPr/>
        </p:nvCxnSpPr>
        <p:spPr>
          <a:xfrm>
            <a:off x="371793" y="270159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 Box 5"/>
          <p:cNvSpPr txBox="1"/>
          <p:nvPr/>
        </p:nvSpPr>
        <p:spPr>
          <a:xfrm>
            <a:off x="3365818" y="1110921"/>
            <a:ext cx="988060" cy="24701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a:p>
            <a:pPr algn="ctr">
              <a:lnSpc>
                <a:spcPct val="115000"/>
              </a:lnSpc>
              <a:spcAft>
                <a:spcPts val="600"/>
              </a:spcAft>
            </a:pPr>
            <a:r>
              <a:rPr lang="en-GB" sz="1000" b="1"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28" name="Text Box 6"/>
          <p:cNvSpPr txBox="1"/>
          <p:nvPr/>
        </p:nvSpPr>
        <p:spPr>
          <a:xfrm>
            <a:off x="3012758" y="1157911"/>
            <a:ext cx="285750" cy="16573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2020</a:t>
            </a:r>
            <a:endParaRPr lang="en-GB" sz="1200">
              <a:effectLst/>
              <a:latin typeface="Times New Roman" panose="02020603050405020304" pitchFamily="18" charset="0"/>
              <a:ea typeface="Times New Roman" panose="02020603050405020304" pitchFamily="18" charset="0"/>
            </a:endParaRPr>
          </a:p>
        </p:txBody>
      </p:sp>
      <p:cxnSp>
        <p:nvCxnSpPr>
          <p:cNvPr id="29" name="Straight Connector 28"/>
          <p:cNvCxnSpPr/>
          <p:nvPr/>
        </p:nvCxnSpPr>
        <p:spPr>
          <a:xfrm>
            <a:off x="2993073" y="143540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 Box 6"/>
          <p:cNvSpPr txBox="1"/>
          <p:nvPr/>
        </p:nvSpPr>
        <p:spPr>
          <a:xfrm>
            <a:off x="4373563" y="2368856"/>
            <a:ext cx="986790" cy="247650"/>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31-</a:t>
            </a:r>
            <a:r>
              <a:rPr lang="en-GB" sz="1000" b="1" dirty="0">
                <a:effectLst/>
                <a:latin typeface="Times New Roman" panose="02020603050405020304" pitchFamily="18" charset="0"/>
                <a:ea typeface="Calibri" panose="020F0502020204030204" pitchFamily="34" charset="0"/>
                <a:cs typeface="Arial" panose="020B0604020202020204" pitchFamily="34" charset="0"/>
              </a:rPr>
              <a:t>40</a:t>
            </a:r>
            <a:endParaRPr lang="en-GB" sz="1200" dirty="0">
              <a:effectLst/>
              <a:latin typeface="Times New Roman" panose="02020603050405020304" pitchFamily="18" charset="0"/>
              <a:ea typeface="Times New Roman" panose="02020603050405020304" pitchFamily="18" charset="0"/>
            </a:endParaRPr>
          </a:p>
        </p:txBody>
      </p:sp>
      <p:sp>
        <p:nvSpPr>
          <p:cNvPr id="31" name="Text Box 6"/>
          <p:cNvSpPr txBox="1"/>
          <p:nvPr/>
        </p:nvSpPr>
        <p:spPr>
          <a:xfrm>
            <a:off x="3012758" y="241584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2030</a:t>
            </a:r>
            <a:endParaRPr lang="en-GB" sz="1200">
              <a:effectLst/>
              <a:latin typeface="Times New Roman" panose="02020603050405020304" pitchFamily="18" charset="0"/>
              <a:ea typeface="Times New Roman" panose="02020603050405020304" pitchFamily="18" charset="0"/>
            </a:endParaRPr>
          </a:p>
        </p:txBody>
      </p:sp>
      <p:cxnSp>
        <p:nvCxnSpPr>
          <p:cNvPr id="32" name="Straight Connector 31"/>
          <p:cNvCxnSpPr/>
          <p:nvPr/>
        </p:nvCxnSpPr>
        <p:spPr>
          <a:xfrm>
            <a:off x="3012758" y="269270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 Box 6"/>
          <p:cNvSpPr txBox="1"/>
          <p:nvPr/>
        </p:nvSpPr>
        <p:spPr>
          <a:xfrm>
            <a:off x="3012758" y="178719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2025</a:t>
            </a:r>
            <a:endParaRPr lang="en-GB" sz="1200">
              <a:effectLst/>
              <a:latin typeface="Times New Roman" panose="02020603050405020304" pitchFamily="18" charset="0"/>
              <a:ea typeface="Times New Roman" panose="02020603050405020304" pitchFamily="18" charset="0"/>
            </a:endParaRPr>
          </a:p>
        </p:txBody>
      </p:sp>
      <p:cxnSp>
        <p:nvCxnSpPr>
          <p:cNvPr id="34" name="Straight Connector 33"/>
          <p:cNvCxnSpPr/>
          <p:nvPr/>
        </p:nvCxnSpPr>
        <p:spPr>
          <a:xfrm>
            <a:off x="3012758" y="2064056"/>
            <a:ext cx="2456815" cy="5715"/>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385503" y="1546531"/>
            <a:ext cx="988060" cy="433066"/>
            <a:chOff x="3041015" y="1189358"/>
            <a:chExt cx="1584076" cy="434212"/>
          </a:xfrm>
          <a:solidFill>
            <a:srgbClr val="CC66FF"/>
          </a:solidFill>
        </p:grpSpPr>
        <p:sp>
          <p:nvSpPr>
            <p:cNvPr id="65" name="Text Box 5"/>
            <p:cNvSpPr txBox="1"/>
            <p:nvPr/>
          </p:nvSpPr>
          <p:spPr>
            <a:xfrm>
              <a:off x="3041015" y="1377012"/>
              <a:ext cx="1584076" cy="246558"/>
            </a:xfrm>
            <a:prstGeom prst="rect">
              <a:avLst/>
            </a:prstGeom>
            <a:grp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cs typeface="Arial" panose="020B0604020202020204" pitchFamily="34" charset="0"/>
                </a:rPr>
                <a:t>21-</a:t>
              </a:r>
              <a:r>
                <a:rPr lang="en-GB" sz="1000" b="1" dirty="0">
                  <a:effectLst/>
                  <a:latin typeface="Times New Roman" panose="02020603050405020304" pitchFamily="18" charset="0"/>
                  <a:ea typeface="Calibri" panose="020F0502020204030204" pitchFamily="34" charset="0"/>
                  <a:cs typeface="Arial" panose="020B0604020202020204" pitchFamily="34" charset="0"/>
                </a:rPr>
                <a:t>30</a:t>
              </a:r>
              <a:endParaRPr lang="en-GB" sz="1200" dirty="0">
                <a:effectLst/>
                <a:latin typeface="Times New Roman" panose="02020603050405020304" pitchFamily="18" charset="0"/>
                <a:ea typeface="Times New Roman" panose="02020603050405020304" pitchFamily="18" charset="0"/>
              </a:endParaRPr>
            </a:p>
          </p:txBody>
        </p:sp>
        <p:sp>
          <p:nvSpPr>
            <p:cNvPr id="67" name="Up Arrow 66"/>
            <p:cNvSpPr/>
            <p:nvPr/>
          </p:nvSpPr>
          <p:spPr>
            <a:xfrm>
              <a:off x="3730546" y="1189358"/>
              <a:ext cx="231776" cy="194007"/>
            </a:xfrm>
            <a:prstGeom prst="upArrow">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endParaRPr lang="en-GB" sz="1200" dirty="0">
                <a:effectLst/>
                <a:latin typeface="Times New Roman" panose="02020603050405020304" pitchFamily="18" charset="0"/>
                <a:ea typeface="Times New Roman" panose="02020603050405020304" pitchFamily="18" charset="0"/>
              </a:endParaRPr>
            </a:p>
          </p:txBody>
        </p:sp>
      </p:grpSp>
      <p:sp>
        <p:nvSpPr>
          <p:cNvPr id="36" name="Text Box 6"/>
          <p:cNvSpPr txBox="1"/>
          <p:nvPr/>
        </p:nvSpPr>
        <p:spPr>
          <a:xfrm>
            <a:off x="2225993" y="2992426"/>
            <a:ext cx="488315" cy="24511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36-</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37" name="Text Box 6"/>
          <p:cNvSpPr txBox="1"/>
          <p:nvPr/>
        </p:nvSpPr>
        <p:spPr>
          <a:xfrm>
            <a:off x="387033" y="3038146"/>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2035</a:t>
            </a:r>
            <a:endParaRPr lang="en-GB" sz="1200">
              <a:effectLst/>
              <a:latin typeface="Times New Roman" panose="02020603050405020304" pitchFamily="18" charset="0"/>
              <a:ea typeface="Times New Roman" panose="02020603050405020304" pitchFamily="18" charset="0"/>
            </a:endParaRPr>
          </a:p>
        </p:txBody>
      </p:sp>
      <p:cxnSp>
        <p:nvCxnSpPr>
          <p:cNvPr id="38" name="Straight Connector 37"/>
          <p:cNvCxnSpPr/>
          <p:nvPr/>
        </p:nvCxnSpPr>
        <p:spPr>
          <a:xfrm>
            <a:off x="357188" y="3309926"/>
            <a:ext cx="2456815" cy="5715"/>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 Box 6"/>
          <p:cNvSpPr txBox="1"/>
          <p:nvPr/>
        </p:nvSpPr>
        <p:spPr>
          <a:xfrm>
            <a:off x="2713673" y="2991791"/>
            <a:ext cx="162560" cy="24574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sp>
        <p:nvSpPr>
          <p:cNvPr id="40" name="Rectangle 39"/>
          <p:cNvSpPr/>
          <p:nvPr/>
        </p:nvSpPr>
        <p:spPr>
          <a:xfrm>
            <a:off x="2843848" y="2956231"/>
            <a:ext cx="40005" cy="321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Text Box 6"/>
          <p:cNvSpPr txBox="1"/>
          <p:nvPr/>
        </p:nvSpPr>
        <p:spPr>
          <a:xfrm>
            <a:off x="3005773" y="3033701"/>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2035</a:t>
            </a:r>
            <a:endParaRPr lang="en-GB" sz="1200">
              <a:effectLst/>
              <a:latin typeface="Times New Roman" panose="02020603050405020304" pitchFamily="18" charset="0"/>
              <a:ea typeface="Times New Roman" panose="02020603050405020304" pitchFamily="18" charset="0"/>
            </a:endParaRPr>
          </a:p>
        </p:txBody>
      </p:sp>
      <p:cxnSp>
        <p:nvCxnSpPr>
          <p:cNvPr id="42" name="Straight Connector 41"/>
          <p:cNvCxnSpPr/>
          <p:nvPr/>
        </p:nvCxnSpPr>
        <p:spPr>
          <a:xfrm>
            <a:off x="2975928" y="3305481"/>
            <a:ext cx="2456815" cy="5715"/>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4376738" y="2800656"/>
            <a:ext cx="988060" cy="433070"/>
            <a:chOff x="4032250" y="2437130"/>
            <a:chExt cx="1584076" cy="434215"/>
          </a:xfrm>
          <a:solidFill>
            <a:srgbClr val="CC66FF"/>
          </a:solidFill>
        </p:grpSpPr>
        <p:sp>
          <p:nvSpPr>
            <p:cNvPr id="61" name="Text Box 5"/>
            <p:cNvSpPr txBox="1"/>
            <p:nvPr/>
          </p:nvSpPr>
          <p:spPr>
            <a:xfrm>
              <a:off x="4032250" y="2624787"/>
              <a:ext cx="1584076" cy="246558"/>
            </a:xfrm>
            <a:prstGeom prst="rect">
              <a:avLst/>
            </a:prstGeom>
            <a:grp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cs typeface="Arial" panose="020B0604020202020204" pitchFamily="34" charset="0"/>
                </a:rPr>
                <a:t>31-</a:t>
              </a:r>
              <a:r>
                <a:rPr lang="en-GB" sz="1000" b="1">
                  <a:effectLst/>
                  <a:latin typeface="Times New Roman" panose="02020603050405020304" pitchFamily="18" charset="0"/>
                  <a:ea typeface="Calibri" panose="020F0502020204030204" pitchFamily="34" charset="0"/>
                  <a:cs typeface="Arial" panose="020B0604020202020204" pitchFamily="34" charset="0"/>
                </a:rPr>
                <a:t>40</a:t>
              </a:r>
              <a:endParaRPr lang="en-GB" sz="1200">
                <a:effectLst/>
                <a:latin typeface="Times New Roman" panose="02020603050405020304" pitchFamily="18" charset="0"/>
                <a:ea typeface="Times New Roman" panose="02020603050405020304" pitchFamily="18" charset="0"/>
              </a:endParaRPr>
            </a:p>
          </p:txBody>
        </p:sp>
        <p:sp>
          <p:nvSpPr>
            <p:cNvPr id="63" name="Up Arrow 62"/>
            <p:cNvSpPr/>
            <p:nvPr/>
          </p:nvSpPr>
          <p:spPr>
            <a:xfrm>
              <a:off x="4721780" y="2437130"/>
              <a:ext cx="231776" cy="194007"/>
            </a:xfrm>
            <a:prstGeom prst="upArrow">
              <a:avLst/>
            </a:prstGeom>
            <a:grp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Bef>
                  <a:spcPts val="600"/>
                </a:spcBef>
                <a:spcAft>
                  <a:spcPts val="600"/>
                </a:spcAft>
              </a:pPr>
              <a:endParaRPr lang="en-GB" sz="1200" dirty="0">
                <a:effectLst/>
                <a:latin typeface="Times New Roman" panose="02020603050405020304" pitchFamily="18" charset="0"/>
                <a:ea typeface="Times New Roman" panose="02020603050405020304" pitchFamily="18" charset="0"/>
              </a:endParaRPr>
            </a:p>
          </p:txBody>
        </p:sp>
      </p:grpSp>
      <p:sp>
        <p:nvSpPr>
          <p:cNvPr id="44" name="Text Box 17"/>
          <p:cNvSpPr txBox="1"/>
          <p:nvPr/>
        </p:nvSpPr>
        <p:spPr>
          <a:xfrm>
            <a:off x="3753168" y="690551"/>
            <a:ext cx="221615" cy="31051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15000"/>
              </a:lnSpc>
              <a:spcAft>
                <a:spcPts val="600"/>
              </a:spcAft>
            </a:pPr>
            <a:r>
              <a:rPr lang="en-GB" sz="1000">
                <a:effectLst/>
                <a:latin typeface="Times New Roman" panose="02020603050405020304" pitchFamily="18" charset="0"/>
                <a:ea typeface="Calibri" panose="020F0502020204030204" pitchFamily="34" charset="0"/>
              </a:rPr>
              <a:t> </a:t>
            </a:r>
            <a:endParaRPr lang="en-GB" sz="1200">
              <a:effectLst/>
              <a:latin typeface="Times New Roman" panose="02020603050405020304" pitchFamily="18" charset="0"/>
              <a:ea typeface="Times New Roman" panose="02020603050405020304" pitchFamily="18" charset="0"/>
            </a:endParaRPr>
          </a:p>
        </p:txBody>
      </p:sp>
      <p:sp>
        <p:nvSpPr>
          <p:cNvPr id="45" name="Text Box 17"/>
          <p:cNvSpPr txBox="1">
            <a:spLocks noChangeArrowheads="1"/>
          </p:cNvSpPr>
          <p:nvPr/>
        </p:nvSpPr>
        <p:spPr bwMode="auto">
          <a:xfrm>
            <a:off x="3640138" y="691821"/>
            <a:ext cx="862330" cy="31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none" lIns="91440" tIns="45720" rIns="91440" bIns="45720" anchor="t" anchorCtr="0" upright="1">
            <a:noAutofit/>
          </a:bodyPr>
          <a:lstStyle/>
          <a:p>
            <a:pPr algn="just">
              <a:lnSpc>
                <a:spcPct val="115000"/>
              </a:lnSpc>
              <a:spcAft>
                <a:spcPts val="600"/>
              </a:spcAft>
            </a:pPr>
            <a:r>
              <a:rPr lang="en-GB" sz="1000" b="1" dirty="0">
                <a:effectLst/>
                <a:latin typeface="Times New Roman" panose="02020603050405020304" pitchFamily="18" charset="0"/>
                <a:ea typeface="Calibri" panose="020F0502020204030204" pitchFamily="34" charset="0"/>
                <a:cs typeface="Arial" panose="020B0604020202020204" pitchFamily="34" charset="0"/>
              </a:rPr>
              <a:t>(b) </a:t>
            </a:r>
            <a:r>
              <a:rPr lang="en-GB" sz="1000" b="1" i="1" dirty="0">
                <a:effectLst/>
                <a:latin typeface="Times New Roman" panose="02020603050405020304" pitchFamily="18" charset="0"/>
                <a:ea typeface="Calibri" panose="020F0502020204030204" pitchFamily="34" charset="0"/>
              </a:rPr>
              <a:t>§24 track</a:t>
            </a:r>
            <a:endParaRPr lang="en-GB" sz="1200" dirty="0">
              <a:effectLst/>
              <a:latin typeface="Times New Roman" panose="02020603050405020304" pitchFamily="18" charset="0"/>
              <a:ea typeface="Times New Roman" panose="02020603050405020304" pitchFamily="18" charset="0"/>
            </a:endParaRPr>
          </a:p>
        </p:txBody>
      </p:sp>
      <p:sp>
        <p:nvSpPr>
          <p:cNvPr id="50" name="Rounded Rectangle 49"/>
          <p:cNvSpPr>
            <a:spLocks noChangeArrowheads="1"/>
          </p:cNvSpPr>
          <p:nvPr/>
        </p:nvSpPr>
        <p:spPr bwMode="auto">
          <a:xfrm>
            <a:off x="4336551" y="6436152"/>
            <a:ext cx="358775" cy="227330"/>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51" name="Text Box 77"/>
          <p:cNvSpPr txBox="1">
            <a:spLocks noChangeArrowheads="1"/>
          </p:cNvSpPr>
          <p:nvPr/>
        </p:nvSpPr>
        <p:spPr bwMode="auto">
          <a:xfrm>
            <a:off x="4685801" y="6470442"/>
            <a:ext cx="1975485" cy="19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0"/>
              </a:spcAft>
            </a:pPr>
            <a:r>
              <a:rPr lang="en-GB" sz="1000">
                <a:effectLst/>
                <a:latin typeface="Times New Roman" panose="02020603050405020304" pitchFamily="18" charset="0"/>
                <a:ea typeface="Calibri" panose="020F0502020204030204" pitchFamily="34" charset="0"/>
              </a:rPr>
              <a:t>= §23/§24 parallel national activities</a:t>
            </a:r>
            <a:endParaRPr lang="en-GB" sz="1200">
              <a:effectLst/>
              <a:latin typeface="Times New Roman" panose="02020603050405020304" pitchFamily="18" charset="0"/>
              <a:ea typeface="Times New Roman" panose="02020603050405020304" pitchFamily="18" charset="0"/>
            </a:endParaRPr>
          </a:p>
        </p:txBody>
      </p:sp>
      <p:sp>
        <p:nvSpPr>
          <p:cNvPr id="52" name="Rounded Rectangle 51"/>
          <p:cNvSpPr>
            <a:spLocks noChangeArrowheads="1"/>
          </p:cNvSpPr>
          <p:nvPr/>
        </p:nvSpPr>
        <p:spPr bwMode="auto">
          <a:xfrm>
            <a:off x="6846071" y="6446312"/>
            <a:ext cx="358775" cy="227330"/>
          </a:xfrm>
          <a:prstGeom prst="roundRect">
            <a:avLst>
              <a:gd name="adj" fmla="val 16667"/>
            </a:avLst>
          </a:prstGeom>
          <a:solidFill>
            <a:srgbClr val="00CC00"/>
          </a:solidFill>
          <a:ln w="19050">
            <a:noFill/>
            <a:round/>
            <a:headEnd/>
            <a:tailEnd/>
          </a:ln>
          <a:extLst/>
        </p:spPr>
        <p:txBody>
          <a:bodyPr rot="0" vert="horz" wrap="square" lIns="91440" tIns="45720" rIns="91440" bIns="45720" anchor="ctr" anchorCtr="0" upright="1">
            <a:noAutofit/>
          </a:bodyPr>
          <a:lstStyle/>
          <a:p>
            <a:endParaRPr lang="en-GB"/>
          </a:p>
        </p:txBody>
      </p:sp>
      <p:sp>
        <p:nvSpPr>
          <p:cNvPr id="53" name="Text Box 77"/>
          <p:cNvSpPr txBox="1">
            <a:spLocks noChangeArrowheads="1"/>
          </p:cNvSpPr>
          <p:nvPr/>
        </p:nvSpPr>
        <p:spPr bwMode="auto">
          <a:xfrm>
            <a:off x="7228341" y="6476157"/>
            <a:ext cx="1649095" cy="19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spcAft>
                <a:spcPts val="0"/>
              </a:spcAft>
            </a:pPr>
            <a:r>
              <a:rPr lang="en-GB" sz="1000">
                <a:effectLst/>
                <a:latin typeface="Times New Roman" panose="02020603050405020304" pitchFamily="18" charset="0"/>
                <a:ea typeface="Calibri" panose="020F0502020204030204" pitchFamily="34" charset="0"/>
              </a:rPr>
              <a:t>= harmonized national activities</a:t>
            </a:r>
            <a:endParaRPr lang="en-GB" sz="1200">
              <a:effectLst/>
              <a:latin typeface="Times New Roman" panose="02020603050405020304" pitchFamily="18" charset="0"/>
              <a:ea typeface="Times New Roman" panose="02020603050405020304" pitchFamily="18" charset="0"/>
            </a:endParaRPr>
          </a:p>
        </p:txBody>
      </p:sp>
      <p:sp>
        <p:nvSpPr>
          <p:cNvPr id="119" name="Oval 118"/>
          <p:cNvSpPr/>
          <p:nvPr/>
        </p:nvSpPr>
        <p:spPr>
          <a:xfrm>
            <a:off x="596516" y="140165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3256944" y="140165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100572" y="203008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3728864" y="2024844"/>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1604628" y="267816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232920" y="266179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072680" y="329022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7354149" y="3849929"/>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4736976" y="3273865"/>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a:spLocks noChangeArrowheads="1"/>
          </p:cNvSpPr>
          <p:nvPr/>
        </p:nvSpPr>
        <p:spPr bwMode="auto">
          <a:xfrm>
            <a:off x="260990" y="128501"/>
            <a:ext cx="8112389" cy="338554"/>
          </a:xfrm>
          <a:prstGeom prst="rect">
            <a:avLst/>
          </a:prstGeom>
          <a:noFill/>
          <a:ln w="9525">
            <a:noFill/>
            <a:miter lim="800000"/>
            <a:headEnd/>
            <a:tailEnd/>
          </a:ln>
        </p:spPr>
        <p:txBody>
          <a:bodyPr wrap="square">
            <a:spAutoFit/>
          </a:bodyPr>
          <a:lstStyle/>
          <a:p>
            <a:r>
              <a:rPr lang="is-IS" sz="1600" dirty="0">
                <a:solidFill>
                  <a:srgbClr val="660066"/>
                </a:solidFill>
                <a:latin typeface="Gill Sans" pitchFamily="34" charset="0"/>
              </a:rPr>
              <a:t>§23 ‘1 + 1 Step’ </a:t>
            </a:r>
            <a:r>
              <a:rPr lang="en-GB" sz="1600" dirty="0">
                <a:solidFill>
                  <a:srgbClr val="660066"/>
                </a:solidFill>
                <a:latin typeface="Gill Sans" pitchFamily="34" charset="0"/>
              </a:rPr>
              <a:t>Track &amp; §24 Track with </a:t>
            </a:r>
            <a:r>
              <a:rPr lang="en-GB" sz="1600" dirty="0">
                <a:solidFill>
                  <a:srgbClr val="FF0000"/>
                </a:solidFill>
                <a:latin typeface="Gill Sans" pitchFamily="34" charset="0"/>
              </a:rPr>
              <a:t>mid-term</a:t>
            </a:r>
            <a:r>
              <a:rPr lang="en-GB" sz="1600" dirty="0">
                <a:solidFill>
                  <a:srgbClr val="660066"/>
                </a:solidFill>
                <a:latin typeface="Gill Sans" pitchFamily="34" charset="0"/>
              </a:rPr>
              <a:t> updates</a:t>
            </a:r>
          </a:p>
        </p:txBody>
      </p:sp>
      <p:sp>
        <p:nvSpPr>
          <p:cNvPr id="164" name="Text Box 12"/>
          <p:cNvSpPr txBox="1"/>
          <p:nvPr/>
        </p:nvSpPr>
        <p:spPr>
          <a:xfrm>
            <a:off x="733426" y="1110918"/>
            <a:ext cx="488950" cy="247015"/>
          </a:xfrm>
          <a:prstGeom prst="rect">
            <a:avLst/>
          </a:prstGeom>
          <a:solidFill>
            <a:srgbClr val="FFC000"/>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21-</a:t>
            </a:r>
            <a:r>
              <a:rPr lang="en-GB" sz="1000" b="1" dirty="0">
                <a:effectLst/>
                <a:latin typeface="Times New Roman" panose="02020603050405020304" pitchFamily="18" charset="0"/>
                <a:ea typeface="Calibri" panose="020F0502020204030204" pitchFamily="34" charset="0"/>
              </a:rPr>
              <a:t>25</a:t>
            </a:r>
            <a:endParaRPr lang="en-GB" sz="1200" dirty="0">
              <a:effectLst/>
              <a:latin typeface="Times New Roman" panose="02020603050405020304" pitchFamily="18" charset="0"/>
              <a:ea typeface="Times New Roman" panose="02020603050405020304" pitchFamily="18" charset="0"/>
            </a:endParaRPr>
          </a:p>
        </p:txBody>
      </p:sp>
      <p:grpSp>
        <p:nvGrpSpPr>
          <p:cNvPr id="165" name="Group 164"/>
          <p:cNvGrpSpPr/>
          <p:nvPr/>
        </p:nvGrpSpPr>
        <p:grpSpPr>
          <a:xfrm>
            <a:off x="4153206" y="3871493"/>
            <a:ext cx="735792" cy="2295376"/>
            <a:chOff x="4153206" y="3871493"/>
            <a:chExt cx="735792" cy="2295376"/>
          </a:xfrm>
        </p:grpSpPr>
        <p:cxnSp>
          <p:nvCxnSpPr>
            <p:cNvPr id="166" name="Straight Arrow Connector 165"/>
            <p:cNvCxnSpPr>
              <a:cxnSpLocks noChangeShapeType="1"/>
            </p:cNvCxnSpPr>
            <p:nvPr/>
          </p:nvCxnSpPr>
          <p:spPr bwMode="auto">
            <a:xfrm flipV="1">
              <a:off x="4320239" y="3871493"/>
              <a:ext cx="568759" cy="322227"/>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67" name="Rounded Rectangle 166"/>
            <p:cNvSpPr>
              <a:spLocks noChangeArrowheads="1"/>
            </p:cNvSpPr>
            <p:nvPr/>
          </p:nvSpPr>
          <p:spPr bwMode="auto">
            <a:xfrm rot="5400000">
              <a:off x="3426518" y="4969683"/>
              <a:ext cx="2042060" cy="352311"/>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68" name="Text Box 77"/>
            <p:cNvSpPr txBox="1">
              <a:spLocks noChangeArrowheads="1"/>
            </p:cNvSpPr>
            <p:nvPr/>
          </p:nvSpPr>
          <p:spPr bwMode="auto">
            <a:xfrm rot="5400000">
              <a:off x="3343178" y="4970083"/>
              <a:ext cx="1976065" cy="356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1200"/>
                </a:spcBef>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 2025 NDC</a:t>
              </a:r>
              <a:endParaRPr lang="en-GB" sz="1200" dirty="0">
                <a:effectLst/>
                <a:latin typeface="Times New Roman" panose="02020603050405020304" pitchFamily="18" charset="0"/>
                <a:ea typeface="Times New Roman" panose="02020603050405020304" pitchFamily="18" charset="0"/>
              </a:endParaRPr>
            </a:p>
          </p:txBody>
        </p:sp>
      </p:grpSp>
      <p:grpSp>
        <p:nvGrpSpPr>
          <p:cNvPr id="46" name="Group 45"/>
          <p:cNvGrpSpPr/>
          <p:nvPr/>
        </p:nvGrpSpPr>
        <p:grpSpPr>
          <a:xfrm>
            <a:off x="4653388" y="3871593"/>
            <a:ext cx="283234" cy="2299401"/>
            <a:chOff x="4653388" y="3871593"/>
            <a:chExt cx="283234" cy="2299401"/>
          </a:xfrm>
        </p:grpSpPr>
        <p:grpSp>
          <p:nvGrpSpPr>
            <p:cNvPr id="173" name="Group 172"/>
            <p:cNvGrpSpPr/>
            <p:nvPr/>
          </p:nvGrpSpPr>
          <p:grpSpPr>
            <a:xfrm>
              <a:off x="4653388" y="3871593"/>
              <a:ext cx="271654" cy="2295475"/>
              <a:chOff x="1456781" y="3459372"/>
              <a:chExt cx="271654" cy="2295475"/>
            </a:xfrm>
          </p:grpSpPr>
          <p:cxnSp>
            <p:nvCxnSpPr>
              <p:cNvPr id="174" name="Straight Arrow Connector 173"/>
              <p:cNvCxnSpPr>
                <a:cxnSpLocks noChangeShapeType="1"/>
              </p:cNvCxnSpPr>
              <p:nvPr/>
            </p:nvCxnSpPr>
            <p:spPr bwMode="auto">
              <a:xfrm flipV="1">
                <a:off x="1539083" y="3459372"/>
                <a:ext cx="153608" cy="472440"/>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75" name="Rounded Rectangle 174"/>
              <p:cNvSpPr>
                <a:spLocks noChangeArrowheads="1"/>
              </p:cNvSpPr>
              <p:nvPr/>
            </p:nvSpPr>
            <p:spPr bwMode="auto">
              <a:xfrm rot="5400000">
                <a:off x="574428" y="4600840"/>
                <a:ext cx="2036360" cy="271654"/>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76" name="Text Box 77"/>
              <p:cNvSpPr txBox="1">
                <a:spLocks noChangeArrowheads="1"/>
              </p:cNvSpPr>
              <p:nvPr/>
            </p:nvSpPr>
            <p:spPr bwMode="auto">
              <a:xfrm rot="5400000">
                <a:off x="586935" y="4621628"/>
                <a:ext cx="1975965" cy="22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400"/>
                  </a:spcBef>
                  <a:spcAft>
                    <a:spcPts val="0"/>
                  </a:spcAft>
                </a:pPr>
                <a:r>
                  <a:rPr lang="en-GB" sz="1000" dirty="0">
                    <a:effectLst/>
                    <a:latin typeface="Times New Roman" panose="02020603050405020304" pitchFamily="18" charset="0"/>
                    <a:ea typeface="Calibri" panose="020F0502020204030204" pitchFamily="34" charset="0"/>
                  </a:rPr>
                  <a:t>Communication of</a:t>
                </a:r>
                <a:r>
                  <a:rPr lang="en-GB" sz="1200" dirty="0">
                    <a:effectLst/>
                    <a:latin typeface="Times New Roman" panose="02020603050405020304" pitchFamily="18" charset="0"/>
                    <a:ea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rPr>
                  <a:t>2030 NDC</a:t>
                </a:r>
                <a:endParaRPr lang="en-GB"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grpSp>
        <p:grpSp>
          <p:nvGrpSpPr>
            <p:cNvPr id="177" name="Group 176"/>
            <p:cNvGrpSpPr/>
            <p:nvPr/>
          </p:nvGrpSpPr>
          <p:grpSpPr>
            <a:xfrm>
              <a:off x="4664968" y="4134634"/>
              <a:ext cx="271654" cy="2036360"/>
              <a:chOff x="5572243" y="3397814"/>
              <a:chExt cx="271654" cy="2036360"/>
            </a:xfrm>
          </p:grpSpPr>
          <p:sp>
            <p:nvSpPr>
              <p:cNvPr id="178" name="Rounded Rectangle 177"/>
              <p:cNvSpPr>
                <a:spLocks noChangeArrowheads="1"/>
              </p:cNvSpPr>
              <p:nvPr/>
            </p:nvSpPr>
            <p:spPr bwMode="auto">
              <a:xfrm rot="5400000">
                <a:off x="4689890" y="4280167"/>
                <a:ext cx="2036360" cy="271654"/>
              </a:xfrm>
              <a:prstGeom prst="roundRect">
                <a:avLst>
                  <a:gd name="adj" fmla="val 16667"/>
                </a:avLst>
              </a:prstGeom>
              <a:solidFill>
                <a:srgbClr val="00CC00"/>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79" name="Text Box 77"/>
              <p:cNvSpPr txBox="1">
                <a:spLocks noChangeArrowheads="1"/>
              </p:cNvSpPr>
              <p:nvPr/>
            </p:nvSpPr>
            <p:spPr bwMode="auto">
              <a:xfrm rot="5400000">
                <a:off x="4722015" y="4311358"/>
                <a:ext cx="1975965" cy="22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400"/>
                  </a:spcBef>
                  <a:spcAft>
                    <a:spcPts val="0"/>
                  </a:spcAft>
                </a:pPr>
                <a:r>
                  <a:rPr lang="en-GB" sz="1000" dirty="0">
                    <a:effectLst/>
                    <a:latin typeface="Times New Roman" panose="02020603050405020304" pitchFamily="18" charset="0"/>
                    <a:ea typeface="Calibri" panose="020F0502020204030204" pitchFamily="34" charset="0"/>
                  </a:rPr>
                  <a:t>Communication of</a:t>
                </a:r>
                <a:r>
                  <a:rPr lang="en-GB" sz="1200" dirty="0">
                    <a:effectLst/>
                    <a:latin typeface="Times New Roman" panose="02020603050405020304" pitchFamily="18" charset="0"/>
                    <a:ea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rPr>
                  <a:t>2030 NDC</a:t>
                </a:r>
                <a:endParaRPr lang="en-GB"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grpSp>
      </p:grpSp>
      <p:grpSp>
        <p:nvGrpSpPr>
          <p:cNvPr id="180" name="Group 179"/>
          <p:cNvGrpSpPr/>
          <p:nvPr/>
        </p:nvGrpSpPr>
        <p:grpSpPr>
          <a:xfrm>
            <a:off x="5548296" y="3874033"/>
            <a:ext cx="589648" cy="2304072"/>
            <a:chOff x="5548296" y="3874033"/>
            <a:chExt cx="589648" cy="2304072"/>
          </a:xfrm>
        </p:grpSpPr>
        <p:cxnSp>
          <p:nvCxnSpPr>
            <p:cNvPr id="181" name="Straight Arrow Connector 180"/>
            <p:cNvCxnSpPr>
              <a:cxnSpLocks noChangeShapeType="1"/>
            </p:cNvCxnSpPr>
            <p:nvPr/>
          </p:nvCxnSpPr>
          <p:spPr bwMode="auto">
            <a:xfrm flipV="1">
              <a:off x="5695242" y="3874033"/>
              <a:ext cx="442702" cy="297836"/>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82" name="Rounded Rectangle 181"/>
            <p:cNvSpPr>
              <a:spLocks noChangeArrowheads="1"/>
            </p:cNvSpPr>
            <p:nvPr/>
          </p:nvSpPr>
          <p:spPr bwMode="auto">
            <a:xfrm rot="5400000">
              <a:off x="4714187" y="4981277"/>
              <a:ext cx="2041425" cy="352231"/>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83" name="Text Box 77"/>
            <p:cNvSpPr txBox="1">
              <a:spLocks noChangeArrowheads="1"/>
            </p:cNvSpPr>
            <p:nvPr/>
          </p:nvSpPr>
          <p:spPr bwMode="auto">
            <a:xfrm rot="5400000">
              <a:off x="4707518" y="5012646"/>
              <a:ext cx="1975447" cy="29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2035 NDC</a:t>
              </a:r>
              <a:endParaRPr lang="en-GB" sz="1200" dirty="0">
                <a:effectLst/>
                <a:latin typeface="Times New Roman" panose="02020603050405020304" pitchFamily="18" charset="0"/>
                <a:ea typeface="Times New Roman" panose="02020603050405020304" pitchFamily="18" charset="0"/>
              </a:endParaRPr>
            </a:p>
          </p:txBody>
        </p:sp>
      </p:grpSp>
      <p:grpSp>
        <p:nvGrpSpPr>
          <p:cNvPr id="184" name="Group 183"/>
          <p:cNvGrpSpPr/>
          <p:nvPr/>
        </p:nvGrpSpPr>
        <p:grpSpPr>
          <a:xfrm>
            <a:off x="7129791" y="3877208"/>
            <a:ext cx="287979" cy="2329837"/>
            <a:chOff x="7129791" y="3877208"/>
            <a:chExt cx="287979" cy="2329837"/>
          </a:xfrm>
        </p:grpSpPr>
        <p:grpSp>
          <p:nvGrpSpPr>
            <p:cNvPr id="185" name="Group 184"/>
            <p:cNvGrpSpPr>
              <a:grpSpLocks/>
            </p:cNvGrpSpPr>
            <p:nvPr/>
          </p:nvGrpSpPr>
          <p:grpSpPr bwMode="auto">
            <a:xfrm>
              <a:off x="7129791" y="4165498"/>
              <a:ext cx="271481" cy="2035810"/>
              <a:chOff x="4147" y="58"/>
              <a:chExt cx="2718" cy="20365"/>
            </a:xfrm>
            <a:solidFill>
              <a:schemeClr val="bg1"/>
            </a:solidFill>
          </p:grpSpPr>
          <p:sp>
            <p:nvSpPr>
              <p:cNvPr id="191" name="Rounded Rectangle 190"/>
              <p:cNvSpPr>
                <a:spLocks noChangeArrowheads="1"/>
              </p:cNvSpPr>
              <p:nvPr/>
            </p:nvSpPr>
            <p:spPr bwMode="auto">
              <a:xfrm rot="5400000">
                <a:off x="-4677" y="8882"/>
                <a:ext cx="20365" cy="2718"/>
              </a:xfrm>
              <a:prstGeom prst="roundRect">
                <a:avLst>
                  <a:gd name="adj" fmla="val 16667"/>
                </a:avLst>
              </a:prstGeom>
              <a:grp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2" name="Text Box 77"/>
              <p:cNvSpPr txBox="1">
                <a:spLocks noChangeArrowheads="1"/>
              </p:cNvSpPr>
              <p:nvPr/>
            </p:nvSpPr>
            <p:spPr bwMode="auto">
              <a:xfrm rot="5400000">
                <a:off x="-4338" y="9090"/>
                <a:ext cx="19761" cy="2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400"/>
                  </a:spcBef>
                  <a:spcAft>
                    <a:spcPts val="0"/>
                  </a:spcAft>
                </a:pPr>
                <a:r>
                  <a:rPr lang="en-GB" sz="1000" dirty="0">
                    <a:effectLst/>
                    <a:latin typeface="Times New Roman" panose="02020603050405020304" pitchFamily="18" charset="0"/>
                    <a:ea typeface="Calibri" panose="020F0502020204030204" pitchFamily="34" charset="0"/>
                  </a:rPr>
                  <a:t>Communication of</a:t>
                </a:r>
                <a:r>
                  <a:rPr lang="en-GB" sz="1200" dirty="0">
                    <a:effectLst/>
                    <a:latin typeface="Times New Roman" panose="02020603050405020304" pitchFamily="18" charset="0"/>
                    <a:ea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rPr>
                  <a:t>2040 NDC</a:t>
                </a:r>
                <a:endParaRPr lang="en-GB"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grpSp>
        <p:grpSp>
          <p:nvGrpSpPr>
            <p:cNvPr id="186" name="Group 185"/>
            <p:cNvGrpSpPr/>
            <p:nvPr/>
          </p:nvGrpSpPr>
          <p:grpSpPr>
            <a:xfrm>
              <a:off x="7134509" y="3877208"/>
              <a:ext cx="283261" cy="2329837"/>
              <a:chOff x="7134509" y="3877208"/>
              <a:chExt cx="283261" cy="2329837"/>
            </a:xfrm>
          </p:grpSpPr>
          <p:cxnSp>
            <p:nvCxnSpPr>
              <p:cNvPr id="187" name="Straight Arrow Connector 186"/>
              <p:cNvCxnSpPr>
                <a:cxnSpLocks noChangeShapeType="1"/>
              </p:cNvCxnSpPr>
              <p:nvPr/>
            </p:nvCxnSpPr>
            <p:spPr bwMode="auto">
              <a:xfrm rot="21380630" flipV="1">
                <a:off x="7264735" y="3877208"/>
                <a:ext cx="153035" cy="472440"/>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grpSp>
            <p:nvGrpSpPr>
              <p:cNvPr id="188" name="Group 187"/>
              <p:cNvGrpSpPr>
                <a:grpSpLocks/>
              </p:cNvGrpSpPr>
              <p:nvPr/>
            </p:nvGrpSpPr>
            <p:grpSpPr bwMode="auto">
              <a:xfrm>
                <a:off x="7134509" y="4171235"/>
                <a:ext cx="271481" cy="2035810"/>
                <a:chOff x="4147" y="58"/>
                <a:chExt cx="2718" cy="20365"/>
              </a:xfrm>
            </p:grpSpPr>
            <p:sp>
              <p:nvSpPr>
                <p:cNvPr id="189" name="Rounded Rectangle 188"/>
                <p:cNvSpPr>
                  <a:spLocks noChangeArrowheads="1"/>
                </p:cNvSpPr>
                <p:nvPr/>
              </p:nvSpPr>
              <p:spPr bwMode="auto">
                <a:xfrm rot="5400000">
                  <a:off x="-4677" y="8882"/>
                  <a:ext cx="20365" cy="2718"/>
                </a:xfrm>
                <a:prstGeom prst="roundRect">
                  <a:avLst>
                    <a:gd name="adj" fmla="val 16667"/>
                  </a:avLst>
                </a:prstGeom>
                <a:solidFill>
                  <a:srgbClr val="00CC00"/>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0" name="Text Box 77"/>
                <p:cNvSpPr txBox="1">
                  <a:spLocks noChangeArrowheads="1"/>
                </p:cNvSpPr>
                <p:nvPr/>
              </p:nvSpPr>
              <p:spPr bwMode="auto">
                <a:xfrm rot="5400000">
                  <a:off x="-4338" y="9090"/>
                  <a:ext cx="19761"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400"/>
                    </a:spcBef>
                    <a:spcAft>
                      <a:spcPts val="0"/>
                    </a:spcAft>
                  </a:pPr>
                  <a:r>
                    <a:rPr lang="en-GB" sz="1000" dirty="0">
                      <a:effectLst/>
                      <a:latin typeface="Times New Roman" panose="02020603050405020304" pitchFamily="18" charset="0"/>
                      <a:ea typeface="Calibri" panose="020F0502020204030204" pitchFamily="34" charset="0"/>
                    </a:rPr>
                    <a:t>Communication of</a:t>
                  </a:r>
                  <a:r>
                    <a:rPr lang="en-GB" sz="1200" dirty="0">
                      <a:effectLst/>
                      <a:latin typeface="Times New Roman" panose="02020603050405020304" pitchFamily="18" charset="0"/>
                      <a:ea typeface="Times New Roman" panose="02020603050405020304" pitchFamily="18" charset="0"/>
                    </a:rPr>
                    <a:t> </a:t>
                  </a:r>
                  <a:r>
                    <a:rPr lang="en-GB" sz="1000" dirty="0">
                      <a:effectLst/>
                      <a:latin typeface="Times New Roman" panose="02020603050405020304" pitchFamily="18" charset="0"/>
                      <a:ea typeface="Calibri" panose="020F0502020204030204" pitchFamily="34" charset="0"/>
                    </a:rPr>
                    <a:t>2040 NDC</a:t>
                  </a:r>
                  <a:endParaRPr lang="en-GB" sz="1200" dirty="0">
                    <a:effectLst/>
                    <a:latin typeface="Times New Roman" panose="02020603050405020304" pitchFamily="18" charset="0"/>
                    <a:ea typeface="Times New Roman" panose="02020603050405020304" pitchFamily="18" charset="0"/>
                  </a:endParaRPr>
                </a:p>
                <a:p>
                  <a:pPr algn="ctr">
                    <a:spcAft>
                      <a:spcPts val="0"/>
                    </a:spcAft>
                  </a:pPr>
                  <a:r>
                    <a:rPr lang="en-GB" sz="1000" dirty="0">
                      <a:effectLst/>
                      <a:latin typeface="Times New Roman" panose="02020603050405020304" pitchFamily="18" charset="0"/>
                      <a:ea typeface="Calibri" panose="020F0502020204030204" pitchFamily="34" charset="0"/>
                    </a:rPr>
                    <a:t> </a:t>
                  </a:r>
                  <a:endParaRPr lang="en-GB" sz="1200" dirty="0">
                    <a:effectLst/>
                    <a:latin typeface="Times New Roman" panose="02020603050405020304" pitchFamily="18" charset="0"/>
                    <a:ea typeface="Times New Roman" panose="02020603050405020304" pitchFamily="18" charset="0"/>
                  </a:endParaRPr>
                </a:p>
              </p:txBody>
            </p:sp>
          </p:grpSp>
        </p:grpSp>
      </p:grpSp>
      <p:grpSp>
        <p:nvGrpSpPr>
          <p:cNvPr id="193" name="Group 192"/>
          <p:cNvGrpSpPr/>
          <p:nvPr/>
        </p:nvGrpSpPr>
        <p:grpSpPr>
          <a:xfrm>
            <a:off x="7969587" y="3886205"/>
            <a:ext cx="693067" cy="2298543"/>
            <a:chOff x="7969587" y="3886205"/>
            <a:chExt cx="693067" cy="2298543"/>
          </a:xfrm>
        </p:grpSpPr>
        <p:cxnSp>
          <p:nvCxnSpPr>
            <p:cNvPr id="194" name="Straight Arrow Connector 193"/>
            <p:cNvCxnSpPr>
              <a:cxnSpLocks noChangeShapeType="1"/>
            </p:cNvCxnSpPr>
            <p:nvPr/>
          </p:nvCxnSpPr>
          <p:spPr bwMode="auto">
            <a:xfrm rot="21423106" flipV="1">
              <a:off x="8093995" y="3886205"/>
              <a:ext cx="568659" cy="321694"/>
            </a:xfrm>
            <a:prstGeom prst="straightConnector1">
              <a:avLst/>
            </a:prstGeom>
            <a:noFill/>
            <a:ln w="15875">
              <a:solidFill>
                <a:srgbClr val="00CC00"/>
              </a:solidFill>
              <a:round/>
              <a:headEnd/>
              <a:tailEnd type="oval" w="sm" len="sm"/>
            </a:ln>
            <a:extLst>
              <a:ext uri="{909E8E84-426E-40DD-AFC4-6F175D3DCCD1}">
                <a14:hiddenFill xmlns:a14="http://schemas.microsoft.com/office/drawing/2010/main">
                  <a:noFill/>
                </a14:hiddenFill>
              </a:ext>
            </a:extLst>
          </p:spPr>
        </p:cxnSp>
        <p:sp>
          <p:nvSpPr>
            <p:cNvPr id="195" name="Rounded Rectangle 194"/>
            <p:cNvSpPr>
              <a:spLocks noChangeArrowheads="1"/>
            </p:cNvSpPr>
            <p:nvPr/>
          </p:nvSpPr>
          <p:spPr bwMode="auto">
            <a:xfrm rot="5400000">
              <a:off x="7199062" y="4988292"/>
              <a:ext cx="2040790" cy="352122"/>
            </a:xfrm>
            <a:prstGeom prst="roundRect">
              <a:avLst>
                <a:gd name="adj" fmla="val 16667"/>
              </a:avLst>
            </a:prstGeom>
            <a:solidFill>
              <a:schemeClr val="bg1"/>
            </a:solidFill>
            <a:ln w="19050">
              <a:solidFill>
                <a:srgbClr val="00CC00"/>
              </a:solidFill>
              <a:round/>
              <a:headEnd/>
              <a:tailEnd/>
            </a:ln>
            <a:extLst/>
          </p:spPr>
          <p:txBody>
            <a:bodyPr rot="0" vert="horz" wrap="square" lIns="91440" tIns="45720" rIns="91440" bIns="45720" anchor="ctr" anchorCtr="0" upright="1">
              <a:noAutofit/>
            </a:bodyPr>
            <a:lstStyle/>
            <a:p>
              <a:endParaRPr lang="en-GB"/>
            </a:p>
          </p:txBody>
        </p:sp>
        <p:sp>
          <p:nvSpPr>
            <p:cNvPr id="196" name="Text Box 77"/>
            <p:cNvSpPr txBox="1">
              <a:spLocks noChangeArrowheads="1"/>
            </p:cNvSpPr>
            <p:nvPr/>
          </p:nvSpPr>
          <p:spPr bwMode="auto">
            <a:xfrm rot="5400000">
              <a:off x="7160030" y="4988693"/>
              <a:ext cx="1974832" cy="35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 wrap="square" lIns="0" tIns="0" rIns="0" bIns="0" anchor="t" anchorCtr="0" upright="1">
              <a:noAutofit/>
            </a:bodyPr>
            <a:lstStyle/>
            <a:p>
              <a:pPr algn="ctr">
                <a:spcBef>
                  <a:spcPts val="600"/>
                </a:spcBef>
                <a:spcAft>
                  <a:spcPts val="0"/>
                </a:spcAft>
              </a:pPr>
              <a:r>
                <a:rPr lang="en-GB" sz="1000" b="1" dirty="0">
                  <a:effectLst/>
                  <a:latin typeface="Times New Roman" panose="02020603050405020304" pitchFamily="18" charset="0"/>
                  <a:ea typeface="Calibri" panose="020F0502020204030204" pitchFamily="34" charset="0"/>
                </a:rPr>
                <a:t>§23</a:t>
              </a:r>
              <a:r>
                <a:rPr lang="en-GB" sz="1000" dirty="0">
                  <a:effectLst/>
                  <a:latin typeface="Times New Roman" panose="02020603050405020304" pitchFamily="18" charset="0"/>
                  <a:ea typeface="Calibri" panose="020F0502020204030204" pitchFamily="34" charset="0"/>
                </a:rPr>
                <a:t>: Communication of</a:t>
              </a:r>
              <a:r>
                <a:rPr lang="en-GB" sz="1200" dirty="0">
                  <a:effectLst/>
                  <a:latin typeface="Times New Roman" panose="02020603050405020304" pitchFamily="18" charset="0"/>
                  <a:ea typeface="MS Mincho" panose="02020609040205080304" pitchFamily="49" charset="-128"/>
                </a:rPr>
                <a:t> </a:t>
              </a:r>
              <a:r>
                <a:rPr lang="en-GB" sz="1000" dirty="0">
                  <a:effectLst/>
                  <a:latin typeface="Times New Roman" panose="02020603050405020304" pitchFamily="18" charset="0"/>
                  <a:ea typeface="Calibri" panose="020F0502020204030204" pitchFamily="34" charset="0"/>
                </a:rPr>
                <a:t>2045 NDC</a:t>
              </a:r>
              <a:endParaRPr lang="en-GB" sz="1200" dirty="0">
                <a:effectLst/>
                <a:latin typeface="Times New Roman" panose="02020603050405020304" pitchFamily="18" charset="0"/>
                <a:ea typeface="Times New Roman" panose="02020603050405020304" pitchFamily="18" charset="0"/>
              </a:endParaRPr>
            </a:p>
          </p:txBody>
        </p:sp>
      </p:grpSp>
      <p:sp>
        <p:nvSpPr>
          <p:cNvPr id="130" name="Oval 129"/>
          <p:cNvSpPr/>
          <p:nvPr/>
        </p:nvSpPr>
        <p:spPr>
          <a:xfrm>
            <a:off x="4844988" y="3825044"/>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6094009" y="3825044"/>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8589404" y="3825044"/>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5653651" y="3205076"/>
            <a:ext cx="3269998" cy="307777"/>
          </a:xfrm>
          <a:prstGeom prst="rect">
            <a:avLst/>
          </a:prstGeom>
          <a:noFill/>
        </p:spPr>
        <p:txBody>
          <a:bodyPr wrap="none" rtlCol="0">
            <a:spAutoFit/>
          </a:bodyPr>
          <a:lstStyle/>
          <a:p>
            <a:r>
              <a:rPr lang="en-GB" sz="1400" dirty="0"/>
              <a:t>‘RCP’ = Review </a:t>
            </a:r>
            <a:r>
              <a:rPr lang="en-GB" sz="1400"/>
              <a:t>&amp; Communication Period</a:t>
            </a:r>
          </a:p>
        </p:txBody>
      </p:sp>
    </p:spTree>
    <p:extLst>
      <p:ext uri="{BB962C8B-B14F-4D97-AF65-F5344CB8AC3E}">
        <p14:creationId xmlns:p14="http://schemas.microsoft.com/office/powerpoint/2010/main" val="359689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 name="Group 400"/>
          <p:cNvGrpSpPr/>
          <p:nvPr/>
        </p:nvGrpSpPr>
        <p:grpSpPr>
          <a:xfrm>
            <a:off x="543894" y="5691157"/>
            <a:ext cx="4732022" cy="483238"/>
            <a:chOff x="194945" y="5383527"/>
            <a:chExt cx="5014271" cy="512920"/>
          </a:xfrm>
        </p:grpSpPr>
        <p:sp>
          <p:nvSpPr>
            <p:cNvPr id="430" name="Text Box 2"/>
            <p:cNvSpPr txBox="1">
              <a:spLocks noChangeArrowheads="1"/>
            </p:cNvSpPr>
            <p:nvPr/>
          </p:nvSpPr>
          <p:spPr bwMode="auto">
            <a:xfrm>
              <a:off x="194945" y="5383527"/>
              <a:ext cx="1253490"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endParaRPr lang="en-GB" sz="1200" dirty="0">
                <a:effectLst/>
                <a:latin typeface="Times New Roman" panose="02020603050405020304" pitchFamily="18" charset="0"/>
                <a:ea typeface="Times New Roman" panose="02020603050405020304" pitchFamily="18" charset="0"/>
              </a:endParaRPr>
            </a:p>
          </p:txBody>
        </p:sp>
        <p:sp>
          <p:nvSpPr>
            <p:cNvPr id="431" name="Text Box 2"/>
            <p:cNvSpPr txBox="1">
              <a:spLocks noChangeArrowheads="1"/>
            </p:cNvSpPr>
            <p:nvPr/>
          </p:nvSpPr>
          <p:spPr bwMode="auto">
            <a:xfrm>
              <a:off x="1450912" y="5383530"/>
              <a:ext cx="1253489"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2025 RCP</a:t>
              </a:r>
              <a:endParaRPr lang="en-GB" sz="1200">
                <a:effectLst/>
                <a:latin typeface="Times New Roman" panose="02020603050405020304" pitchFamily="18" charset="0"/>
                <a:ea typeface="Times New Roman" panose="02020603050405020304" pitchFamily="18" charset="0"/>
              </a:endParaRPr>
            </a:p>
          </p:txBody>
        </p:sp>
        <p:sp>
          <p:nvSpPr>
            <p:cNvPr id="432" name="Text Box 2"/>
            <p:cNvSpPr txBox="1">
              <a:spLocks noChangeArrowheads="1"/>
            </p:cNvSpPr>
            <p:nvPr/>
          </p:nvSpPr>
          <p:spPr bwMode="auto">
            <a:xfrm>
              <a:off x="2703318" y="5383530"/>
              <a:ext cx="1253490"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2030 RCP</a:t>
              </a:r>
              <a:endParaRPr lang="en-GB" sz="1200">
                <a:effectLst/>
                <a:latin typeface="Times New Roman" panose="02020603050405020304" pitchFamily="18" charset="0"/>
                <a:ea typeface="Times New Roman" panose="02020603050405020304" pitchFamily="18" charset="0"/>
              </a:endParaRPr>
            </a:p>
          </p:txBody>
        </p:sp>
        <p:sp>
          <p:nvSpPr>
            <p:cNvPr id="433" name="Text Box 2"/>
            <p:cNvSpPr txBox="1">
              <a:spLocks noChangeArrowheads="1"/>
            </p:cNvSpPr>
            <p:nvPr/>
          </p:nvSpPr>
          <p:spPr bwMode="auto">
            <a:xfrm>
              <a:off x="3955726" y="5383530"/>
              <a:ext cx="1253490"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a:effectLst/>
                  <a:latin typeface="Times New Roman" panose="02020603050405020304" pitchFamily="18" charset="0"/>
                  <a:ea typeface="Calibri" panose="020F0502020204030204" pitchFamily="34" charset="0"/>
                </a:rPr>
                <a:t>2035 RCP</a:t>
              </a:r>
              <a:endParaRPr lang="en-GB" sz="1200">
                <a:effectLst/>
                <a:latin typeface="Times New Roman" panose="02020603050405020304" pitchFamily="18" charset="0"/>
                <a:ea typeface="Times New Roman" panose="02020603050405020304" pitchFamily="18" charset="0"/>
              </a:endParaRPr>
            </a:p>
          </p:txBody>
        </p:sp>
        <p:sp>
          <p:nvSpPr>
            <p:cNvPr id="434" name="Text Box 49"/>
            <p:cNvSpPr txBox="1">
              <a:spLocks noChangeArrowheads="1"/>
            </p:cNvSpPr>
            <p:nvPr/>
          </p:nvSpPr>
          <p:spPr bwMode="auto">
            <a:xfrm>
              <a:off x="1443795" y="5625473"/>
              <a:ext cx="250189"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21</a:t>
              </a:r>
              <a:endParaRPr lang="en-GB" sz="1200">
                <a:effectLst/>
                <a:latin typeface="Times New Roman" panose="02020603050405020304" pitchFamily="18" charset="0"/>
                <a:ea typeface="Times New Roman" panose="02020603050405020304" pitchFamily="18" charset="0"/>
              </a:endParaRPr>
            </a:p>
          </p:txBody>
        </p:sp>
        <p:sp>
          <p:nvSpPr>
            <p:cNvPr id="435" name="Text Box 49"/>
            <p:cNvSpPr txBox="1">
              <a:spLocks noChangeArrowheads="1"/>
            </p:cNvSpPr>
            <p:nvPr/>
          </p:nvSpPr>
          <p:spPr bwMode="auto">
            <a:xfrm>
              <a:off x="1692854"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22</a:t>
              </a:r>
              <a:endParaRPr lang="en-GB" sz="1200">
                <a:effectLst/>
                <a:latin typeface="Times New Roman" panose="02020603050405020304" pitchFamily="18" charset="0"/>
                <a:ea typeface="Times New Roman" panose="02020603050405020304" pitchFamily="18" charset="0"/>
              </a:endParaRPr>
            </a:p>
          </p:txBody>
        </p:sp>
        <p:sp>
          <p:nvSpPr>
            <p:cNvPr id="436" name="Text Box 49"/>
            <p:cNvSpPr txBox="1">
              <a:spLocks noChangeArrowheads="1"/>
            </p:cNvSpPr>
            <p:nvPr/>
          </p:nvSpPr>
          <p:spPr bwMode="auto">
            <a:xfrm>
              <a:off x="1945469"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23</a:t>
              </a:r>
              <a:endParaRPr lang="en-GB" sz="1200">
                <a:effectLst/>
                <a:latin typeface="Times New Roman" panose="02020603050405020304" pitchFamily="18" charset="0"/>
                <a:ea typeface="Times New Roman" panose="02020603050405020304" pitchFamily="18" charset="0"/>
              </a:endParaRPr>
            </a:p>
          </p:txBody>
        </p:sp>
        <p:sp>
          <p:nvSpPr>
            <p:cNvPr id="437" name="Text Box 49"/>
            <p:cNvSpPr txBox="1">
              <a:spLocks noChangeArrowheads="1"/>
            </p:cNvSpPr>
            <p:nvPr/>
          </p:nvSpPr>
          <p:spPr bwMode="auto">
            <a:xfrm>
              <a:off x="2194528"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24</a:t>
              </a:r>
              <a:endParaRPr lang="en-GB" sz="1200">
                <a:effectLst/>
                <a:latin typeface="Times New Roman" panose="02020603050405020304" pitchFamily="18" charset="0"/>
                <a:ea typeface="Times New Roman" panose="02020603050405020304" pitchFamily="18" charset="0"/>
              </a:endParaRPr>
            </a:p>
          </p:txBody>
        </p:sp>
        <p:sp>
          <p:nvSpPr>
            <p:cNvPr id="438" name="Text Box 49"/>
            <p:cNvSpPr txBox="1">
              <a:spLocks noChangeArrowheads="1"/>
            </p:cNvSpPr>
            <p:nvPr/>
          </p:nvSpPr>
          <p:spPr bwMode="auto">
            <a:xfrm>
              <a:off x="2447144"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25</a:t>
              </a:r>
              <a:endParaRPr lang="en-GB" sz="1200">
                <a:effectLst/>
                <a:latin typeface="Times New Roman" panose="02020603050405020304" pitchFamily="18" charset="0"/>
                <a:ea typeface="Times New Roman" panose="02020603050405020304" pitchFamily="18" charset="0"/>
              </a:endParaRPr>
            </a:p>
          </p:txBody>
        </p:sp>
        <p:sp>
          <p:nvSpPr>
            <p:cNvPr id="439" name="Text Box 49"/>
            <p:cNvSpPr txBox="1">
              <a:spLocks noChangeArrowheads="1"/>
            </p:cNvSpPr>
            <p:nvPr/>
          </p:nvSpPr>
          <p:spPr bwMode="auto">
            <a:xfrm>
              <a:off x="2696202"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26</a:t>
              </a:r>
              <a:endParaRPr lang="en-GB" sz="1200">
                <a:effectLst/>
                <a:latin typeface="Times New Roman" panose="02020603050405020304" pitchFamily="18" charset="0"/>
                <a:ea typeface="Times New Roman" panose="02020603050405020304" pitchFamily="18" charset="0"/>
              </a:endParaRPr>
            </a:p>
          </p:txBody>
        </p:sp>
        <p:sp>
          <p:nvSpPr>
            <p:cNvPr id="440" name="Text Box 49"/>
            <p:cNvSpPr txBox="1">
              <a:spLocks noChangeArrowheads="1"/>
            </p:cNvSpPr>
            <p:nvPr/>
          </p:nvSpPr>
          <p:spPr bwMode="auto">
            <a:xfrm>
              <a:off x="2948820"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27</a:t>
              </a:r>
              <a:endParaRPr lang="en-GB" sz="1200">
                <a:effectLst/>
                <a:latin typeface="Times New Roman" panose="02020603050405020304" pitchFamily="18" charset="0"/>
                <a:ea typeface="Times New Roman" panose="02020603050405020304" pitchFamily="18" charset="0"/>
              </a:endParaRPr>
            </a:p>
          </p:txBody>
        </p:sp>
        <p:sp>
          <p:nvSpPr>
            <p:cNvPr id="441" name="Text Box 49"/>
            <p:cNvSpPr txBox="1">
              <a:spLocks noChangeArrowheads="1"/>
            </p:cNvSpPr>
            <p:nvPr/>
          </p:nvSpPr>
          <p:spPr bwMode="auto">
            <a:xfrm>
              <a:off x="319787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28</a:t>
              </a:r>
              <a:endParaRPr lang="en-GB" sz="1200">
                <a:effectLst/>
                <a:latin typeface="Times New Roman" panose="02020603050405020304" pitchFamily="18" charset="0"/>
                <a:ea typeface="Times New Roman" panose="02020603050405020304" pitchFamily="18" charset="0"/>
              </a:endParaRPr>
            </a:p>
          </p:txBody>
        </p:sp>
        <p:sp>
          <p:nvSpPr>
            <p:cNvPr id="442" name="Text Box 49"/>
            <p:cNvSpPr txBox="1">
              <a:spLocks noChangeArrowheads="1"/>
            </p:cNvSpPr>
            <p:nvPr/>
          </p:nvSpPr>
          <p:spPr bwMode="auto">
            <a:xfrm>
              <a:off x="3450493"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29</a:t>
              </a:r>
              <a:endParaRPr lang="en-GB" sz="1200">
                <a:effectLst/>
                <a:latin typeface="Times New Roman" panose="02020603050405020304" pitchFamily="18" charset="0"/>
                <a:ea typeface="Times New Roman" panose="02020603050405020304" pitchFamily="18" charset="0"/>
              </a:endParaRPr>
            </a:p>
          </p:txBody>
        </p:sp>
        <p:sp>
          <p:nvSpPr>
            <p:cNvPr id="443" name="Text Box 49"/>
            <p:cNvSpPr txBox="1">
              <a:spLocks noChangeArrowheads="1"/>
            </p:cNvSpPr>
            <p:nvPr/>
          </p:nvSpPr>
          <p:spPr bwMode="auto">
            <a:xfrm>
              <a:off x="3699553"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30</a:t>
              </a:r>
              <a:endParaRPr lang="en-GB" sz="1200">
                <a:effectLst/>
                <a:latin typeface="Times New Roman" panose="02020603050405020304" pitchFamily="18" charset="0"/>
                <a:ea typeface="Times New Roman" panose="02020603050405020304" pitchFamily="18" charset="0"/>
              </a:endParaRPr>
            </a:p>
          </p:txBody>
        </p:sp>
        <p:sp>
          <p:nvSpPr>
            <p:cNvPr id="444" name="Text Box 49"/>
            <p:cNvSpPr txBox="1">
              <a:spLocks noChangeArrowheads="1"/>
            </p:cNvSpPr>
            <p:nvPr/>
          </p:nvSpPr>
          <p:spPr bwMode="auto">
            <a:xfrm>
              <a:off x="395216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31</a:t>
              </a:r>
              <a:endParaRPr lang="en-GB" sz="1200">
                <a:effectLst/>
                <a:latin typeface="Times New Roman" panose="02020603050405020304" pitchFamily="18" charset="0"/>
                <a:ea typeface="Times New Roman" panose="02020603050405020304" pitchFamily="18" charset="0"/>
              </a:endParaRPr>
            </a:p>
          </p:txBody>
        </p:sp>
        <p:sp>
          <p:nvSpPr>
            <p:cNvPr id="445" name="Text Box 49"/>
            <p:cNvSpPr txBox="1">
              <a:spLocks noChangeArrowheads="1"/>
            </p:cNvSpPr>
            <p:nvPr/>
          </p:nvSpPr>
          <p:spPr bwMode="auto">
            <a:xfrm>
              <a:off x="420122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32</a:t>
              </a:r>
              <a:endParaRPr lang="en-GB" sz="1200">
                <a:effectLst/>
                <a:latin typeface="Times New Roman" panose="02020603050405020304" pitchFamily="18" charset="0"/>
                <a:ea typeface="Times New Roman" panose="02020603050405020304" pitchFamily="18" charset="0"/>
              </a:endParaRPr>
            </a:p>
          </p:txBody>
        </p:sp>
        <p:sp>
          <p:nvSpPr>
            <p:cNvPr id="446" name="Text Box 49"/>
            <p:cNvSpPr txBox="1">
              <a:spLocks noChangeArrowheads="1"/>
            </p:cNvSpPr>
            <p:nvPr/>
          </p:nvSpPr>
          <p:spPr bwMode="auto">
            <a:xfrm>
              <a:off x="4457401"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33</a:t>
              </a:r>
              <a:endParaRPr lang="en-GB" sz="1200">
                <a:effectLst/>
                <a:latin typeface="Times New Roman" panose="02020603050405020304" pitchFamily="18" charset="0"/>
                <a:ea typeface="Times New Roman" panose="02020603050405020304" pitchFamily="18" charset="0"/>
              </a:endParaRPr>
            </a:p>
          </p:txBody>
        </p:sp>
        <p:sp>
          <p:nvSpPr>
            <p:cNvPr id="447" name="Text Box 49"/>
            <p:cNvSpPr txBox="1">
              <a:spLocks noChangeArrowheads="1"/>
            </p:cNvSpPr>
            <p:nvPr/>
          </p:nvSpPr>
          <p:spPr bwMode="auto">
            <a:xfrm>
              <a:off x="4695785" y="5625473"/>
              <a:ext cx="250172" cy="27097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34</a:t>
              </a:r>
              <a:endParaRPr lang="en-GB" sz="1200">
                <a:effectLst/>
                <a:latin typeface="Times New Roman" panose="02020603050405020304" pitchFamily="18" charset="0"/>
                <a:ea typeface="Times New Roman" panose="02020603050405020304" pitchFamily="18" charset="0"/>
              </a:endParaRPr>
            </a:p>
          </p:txBody>
        </p:sp>
        <p:sp>
          <p:nvSpPr>
            <p:cNvPr id="448" name="Text Box 49"/>
            <p:cNvSpPr txBox="1">
              <a:spLocks noChangeArrowheads="1"/>
            </p:cNvSpPr>
            <p:nvPr/>
          </p:nvSpPr>
          <p:spPr bwMode="auto">
            <a:xfrm>
              <a:off x="4948402" y="5625473"/>
              <a:ext cx="250073" cy="27097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35</a:t>
              </a:r>
              <a:endParaRPr lang="en-GB" sz="1200">
                <a:effectLst/>
                <a:latin typeface="Times New Roman" panose="02020603050405020304" pitchFamily="18" charset="0"/>
                <a:ea typeface="Times New Roman" panose="02020603050405020304" pitchFamily="18" charset="0"/>
              </a:endParaRPr>
            </a:p>
          </p:txBody>
        </p:sp>
        <p:sp>
          <p:nvSpPr>
            <p:cNvPr id="449" name="Text Box 49"/>
            <p:cNvSpPr txBox="1">
              <a:spLocks noChangeArrowheads="1"/>
            </p:cNvSpPr>
            <p:nvPr/>
          </p:nvSpPr>
          <p:spPr bwMode="auto">
            <a:xfrm>
              <a:off x="194945"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16</a:t>
              </a:r>
              <a:endParaRPr lang="en-GB" sz="1200">
                <a:effectLst/>
                <a:latin typeface="Times New Roman" panose="02020603050405020304" pitchFamily="18" charset="0"/>
                <a:ea typeface="Times New Roman" panose="02020603050405020304" pitchFamily="18" charset="0"/>
              </a:endParaRPr>
            </a:p>
          </p:txBody>
        </p:sp>
        <p:sp>
          <p:nvSpPr>
            <p:cNvPr id="450" name="Text Box 49"/>
            <p:cNvSpPr txBox="1">
              <a:spLocks noChangeArrowheads="1"/>
            </p:cNvSpPr>
            <p:nvPr/>
          </p:nvSpPr>
          <p:spPr bwMode="auto">
            <a:xfrm>
              <a:off x="693062"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18</a:t>
              </a:r>
              <a:endParaRPr lang="en-GB" sz="1200">
                <a:effectLst/>
                <a:latin typeface="Times New Roman" panose="02020603050405020304" pitchFamily="18" charset="0"/>
                <a:ea typeface="Times New Roman" panose="02020603050405020304" pitchFamily="18" charset="0"/>
              </a:endParaRPr>
            </a:p>
          </p:txBody>
        </p:sp>
        <p:sp>
          <p:nvSpPr>
            <p:cNvPr id="451" name="Text Box 49"/>
            <p:cNvSpPr txBox="1">
              <a:spLocks noChangeArrowheads="1"/>
            </p:cNvSpPr>
            <p:nvPr/>
          </p:nvSpPr>
          <p:spPr bwMode="auto">
            <a:xfrm>
              <a:off x="447561"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17</a:t>
              </a:r>
              <a:endParaRPr lang="en-GB" sz="1200" dirty="0">
                <a:effectLst/>
                <a:latin typeface="Times New Roman" panose="02020603050405020304" pitchFamily="18" charset="0"/>
                <a:ea typeface="Times New Roman" panose="02020603050405020304" pitchFamily="18" charset="0"/>
              </a:endParaRPr>
            </a:p>
          </p:txBody>
        </p:sp>
        <p:sp>
          <p:nvSpPr>
            <p:cNvPr id="452" name="Text Box 49"/>
            <p:cNvSpPr txBox="1">
              <a:spLocks noChangeArrowheads="1"/>
            </p:cNvSpPr>
            <p:nvPr/>
          </p:nvSpPr>
          <p:spPr bwMode="auto">
            <a:xfrm>
              <a:off x="119473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20</a:t>
              </a:r>
              <a:endParaRPr lang="en-GB" sz="1200">
                <a:effectLst/>
                <a:latin typeface="Times New Roman" panose="02020603050405020304" pitchFamily="18" charset="0"/>
                <a:ea typeface="Times New Roman" panose="02020603050405020304" pitchFamily="18" charset="0"/>
              </a:endParaRPr>
            </a:p>
          </p:txBody>
        </p:sp>
        <p:sp>
          <p:nvSpPr>
            <p:cNvPr id="453" name="Text Box 49"/>
            <p:cNvSpPr txBox="1">
              <a:spLocks noChangeArrowheads="1"/>
            </p:cNvSpPr>
            <p:nvPr/>
          </p:nvSpPr>
          <p:spPr bwMode="auto">
            <a:xfrm>
              <a:off x="942121"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19</a:t>
              </a:r>
              <a:endParaRPr lang="en-GB" sz="1200">
                <a:effectLst/>
                <a:latin typeface="Times New Roman" panose="02020603050405020304" pitchFamily="18" charset="0"/>
                <a:ea typeface="Times New Roman" panose="02020603050405020304" pitchFamily="18" charset="0"/>
              </a:endParaRPr>
            </a:p>
          </p:txBody>
        </p:sp>
      </p:grpSp>
      <p:sp>
        <p:nvSpPr>
          <p:cNvPr id="403" name="Text Box 11"/>
          <p:cNvSpPr txBox="1">
            <a:spLocks noChangeArrowheads="1"/>
          </p:cNvSpPr>
          <p:nvPr/>
        </p:nvSpPr>
        <p:spPr bwMode="auto">
          <a:xfrm>
            <a:off x="3678254" y="990888"/>
            <a:ext cx="229870" cy="4699635"/>
          </a:xfrm>
          <a:prstGeom prst="rect">
            <a:avLst/>
          </a:prstGeom>
          <a:solidFill>
            <a:srgbClr val="92D050"/>
          </a:solidFill>
          <a:ln>
            <a:noFill/>
          </a:ln>
          <a:extLst/>
        </p:spPr>
        <p:txBody>
          <a:bodyPr rot="0" vert="vert" wrap="square" lIns="0" tIns="45720" rIns="36000" bIns="144000" anchor="t" anchorCtr="0" upright="1">
            <a:noAutofit/>
          </a:bodyPr>
          <a:lstStyle/>
          <a:p>
            <a:pPr algn="r">
              <a:lnSpc>
                <a:spcPct val="115000"/>
              </a:lnSpc>
              <a:spcAft>
                <a:spcPts val="0"/>
              </a:spcAft>
            </a:pPr>
            <a:r>
              <a:rPr lang="en-GB" sz="1000">
                <a:effectLst/>
                <a:latin typeface="Times New Roman" panose="02020603050405020304" pitchFamily="18" charset="0"/>
                <a:ea typeface="Calibri" panose="020F0502020204030204" pitchFamily="34" charset="0"/>
              </a:rPr>
              <a:t>National Determination and Submission of NDCs and National Review of NDCs   </a:t>
            </a:r>
            <a:endParaRPr lang="en-GB" sz="1200">
              <a:effectLst/>
              <a:latin typeface="Times New Roman" panose="02020603050405020304" pitchFamily="18" charset="0"/>
              <a:ea typeface="Times New Roman" panose="02020603050405020304" pitchFamily="18" charset="0"/>
            </a:endParaRPr>
          </a:p>
          <a:p>
            <a:pPr algn="ctr">
              <a:spcAft>
                <a:spcPts val="0"/>
              </a:spcAft>
            </a:pPr>
            <a:r>
              <a:rPr lang="en-GB" sz="1200">
                <a:effectLst/>
                <a:latin typeface="Times New Roman" panose="02020603050405020304" pitchFamily="18" charset="0"/>
                <a:ea typeface="Times New Roman" panose="02020603050405020304" pitchFamily="18" charset="0"/>
              </a:rPr>
              <a:t> </a:t>
            </a:r>
          </a:p>
        </p:txBody>
      </p:sp>
      <p:sp>
        <p:nvSpPr>
          <p:cNvPr id="405" name="Text Box 11"/>
          <p:cNvSpPr txBox="1">
            <a:spLocks noChangeArrowheads="1"/>
          </p:cNvSpPr>
          <p:nvPr/>
        </p:nvSpPr>
        <p:spPr bwMode="auto">
          <a:xfrm>
            <a:off x="3436954" y="990888"/>
            <a:ext cx="223520" cy="4700270"/>
          </a:xfrm>
          <a:prstGeom prst="rect">
            <a:avLst/>
          </a:prstGeom>
          <a:solidFill>
            <a:srgbClr val="FF9900"/>
          </a:solidFill>
          <a:ln>
            <a:noFill/>
          </a:ln>
          <a:extLst/>
        </p:spPr>
        <p:txBody>
          <a:bodyPr rot="0" vert="vert" wrap="square" lIns="0" tIns="45720" rIns="36000" bIns="45720" anchor="t" anchorCtr="0" upright="1">
            <a:noAutofit/>
          </a:bodyPr>
          <a:lstStyle/>
          <a:p>
            <a:pPr algn="ctr">
              <a:lnSpc>
                <a:spcPct val="105000"/>
              </a:lnSpc>
              <a:spcAft>
                <a:spcPts val="800"/>
              </a:spcAft>
            </a:pPr>
            <a:r>
              <a:rPr lang="en-GB" sz="1000">
                <a:effectLst/>
                <a:latin typeface="Times New Roman" panose="02020603050405020304" pitchFamily="18" charset="0"/>
                <a:ea typeface="Calibri" panose="020F0502020204030204" pitchFamily="34" charset="0"/>
              </a:rPr>
              <a:t>Global Stocktake </a:t>
            </a:r>
            <a:endParaRPr lang="en-GB" sz="1200">
              <a:effectLst/>
              <a:latin typeface="Times New Roman" panose="02020603050405020304" pitchFamily="18" charset="0"/>
              <a:ea typeface="Times New Roman" panose="02020603050405020304" pitchFamily="18" charset="0"/>
            </a:endParaRPr>
          </a:p>
          <a:p>
            <a:pPr algn="ctr">
              <a:lnSpc>
                <a:spcPct val="105000"/>
              </a:lnSpc>
              <a:spcAft>
                <a:spcPts val="800"/>
              </a:spcAft>
            </a:pP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sp>
        <p:nvSpPr>
          <p:cNvPr id="408" name="Text Box 11"/>
          <p:cNvSpPr txBox="1">
            <a:spLocks noChangeArrowheads="1"/>
          </p:cNvSpPr>
          <p:nvPr/>
        </p:nvSpPr>
        <p:spPr bwMode="auto">
          <a:xfrm>
            <a:off x="2946734" y="990888"/>
            <a:ext cx="459740" cy="4690110"/>
          </a:xfrm>
          <a:prstGeom prst="rect">
            <a:avLst/>
          </a:prstGeom>
          <a:solidFill>
            <a:srgbClr val="33CCFF"/>
          </a:solidFill>
          <a:ln>
            <a:noFill/>
          </a:ln>
          <a:extLst/>
        </p:spPr>
        <p:txBody>
          <a:bodyPr rot="0" vert="vert" wrap="square" lIns="0" tIns="45720" rIns="36000" bIns="45720" anchor="t" anchorCtr="0" upright="1">
            <a:noAutofit/>
          </a:bodyPr>
          <a:lstStyle/>
          <a:p>
            <a:pPr algn="ctr">
              <a:spcBef>
                <a:spcPts val="1000"/>
              </a:spcBef>
              <a:spcAft>
                <a:spcPts val="0"/>
              </a:spcAft>
            </a:pPr>
            <a:r>
              <a:rPr lang="en-GB" sz="1000">
                <a:effectLst/>
                <a:latin typeface="Times New Roman" panose="02020603050405020304" pitchFamily="18" charset="0"/>
                <a:ea typeface="Calibri" panose="020F0502020204030204" pitchFamily="34" charset="0"/>
              </a:rPr>
              <a:t>Synthesis Report of NDCs</a:t>
            </a:r>
            <a:endParaRPr lang="en-GB" sz="1200">
              <a:effectLst/>
              <a:latin typeface="Times New Roman" panose="02020603050405020304" pitchFamily="18" charset="0"/>
              <a:ea typeface="Times New Roman" panose="02020603050405020304" pitchFamily="18" charset="0"/>
            </a:endParaRPr>
          </a:p>
          <a:p>
            <a:pPr algn="ctr">
              <a:spcBef>
                <a:spcPts val="1200"/>
              </a:spcBef>
              <a:spcAft>
                <a:spcPts val="0"/>
              </a:spcAft>
            </a:pPr>
            <a:r>
              <a:rPr lang="en-GB" sz="1000">
                <a:effectLst/>
                <a:latin typeface="Times New Roman" panose="02020603050405020304" pitchFamily="18" charset="0"/>
                <a:ea typeface="Calibri" panose="020F0502020204030204" pitchFamily="34" charset="0"/>
              </a:rPr>
              <a:t> </a:t>
            </a:r>
            <a:endParaRPr lang="en-GB" sz="1200">
              <a:effectLst/>
              <a:latin typeface="Times New Roman" panose="02020603050405020304" pitchFamily="18" charset="0"/>
              <a:ea typeface="Times New Roman" panose="02020603050405020304" pitchFamily="18" charset="0"/>
            </a:endParaRPr>
          </a:p>
        </p:txBody>
      </p:sp>
      <p:sp>
        <p:nvSpPr>
          <p:cNvPr id="409" name="Text Box 11"/>
          <p:cNvSpPr txBox="1">
            <a:spLocks noChangeArrowheads="1"/>
          </p:cNvSpPr>
          <p:nvPr/>
        </p:nvSpPr>
        <p:spPr bwMode="auto">
          <a:xfrm>
            <a:off x="2480009" y="987078"/>
            <a:ext cx="229870" cy="4701540"/>
          </a:xfrm>
          <a:prstGeom prst="rect">
            <a:avLst/>
          </a:prstGeom>
          <a:solidFill>
            <a:srgbClr val="92D050"/>
          </a:solidFill>
          <a:ln>
            <a:noFill/>
          </a:ln>
          <a:extLst/>
        </p:spPr>
        <p:txBody>
          <a:bodyPr rot="0" vert="vert" wrap="square" lIns="0" tIns="45720" rIns="36000" bIns="144000" anchor="t" anchorCtr="0" upright="1">
            <a:noAutofit/>
          </a:bodyPr>
          <a:lstStyle/>
          <a:p>
            <a:pPr algn="r">
              <a:lnSpc>
                <a:spcPct val="115000"/>
              </a:lnSpc>
              <a:spcAft>
                <a:spcPts val="0"/>
              </a:spcAft>
            </a:pPr>
            <a:r>
              <a:rPr lang="en-GB" sz="1000" dirty="0">
                <a:effectLst/>
                <a:latin typeface="Times New Roman" panose="02020603050405020304" pitchFamily="18" charset="0"/>
                <a:ea typeface="Calibri" panose="020F0502020204030204" pitchFamily="34" charset="0"/>
              </a:rPr>
              <a:t>National Determination and Submission of NDCs and National Review of NDCs   </a:t>
            </a:r>
            <a:endParaRPr lang="en-GB" sz="1200" dirty="0">
              <a:effectLst/>
              <a:latin typeface="Times New Roman" panose="02020603050405020304" pitchFamily="18" charset="0"/>
              <a:ea typeface="Times New Roman" panose="02020603050405020304" pitchFamily="18" charset="0"/>
            </a:endParaRPr>
          </a:p>
        </p:txBody>
      </p:sp>
      <p:sp>
        <p:nvSpPr>
          <p:cNvPr id="410" name="Text Box 11"/>
          <p:cNvSpPr txBox="1">
            <a:spLocks noChangeArrowheads="1"/>
          </p:cNvSpPr>
          <p:nvPr/>
        </p:nvSpPr>
        <p:spPr bwMode="auto">
          <a:xfrm>
            <a:off x="1301449" y="980728"/>
            <a:ext cx="214630" cy="4699635"/>
          </a:xfrm>
          <a:prstGeom prst="rect">
            <a:avLst/>
          </a:prstGeom>
          <a:solidFill>
            <a:srgbClr val="92D050"/>
          </a:solidFill>
          <a:ln w="25400">
            <a:noFill/>
            <a:miter lim="800000"/>
            <a:headEnd/>
            <a:tailEnd/>
          </a:ln>
          <a:extLst/>
        </p:spPr>
        <p:txBody>
          <a:bodyPr rot="0" vert="vert" wrap="square" lIns="0" tIns="45720" rIns="0" bIns="45720" anchor="t" anchorCtr="0" upright="1">
            <a:noAutofit/>
          </a:bodyPr>
          <a:lstStyle/>
          <a:p>
            <a:pPr algn="ctr">
              <a:lnSpc>
                <a:spcPct val="115000"/>
              </a:lnSpc>
              <a:spcAft>
                <a:spcPts val="0"/>
              </a:spcAft>
            </a:pPr>
            <a:r>
              <a:rPr lang="en-GB" sz="1000" dirty="0">
                <a:effectLst/>
                <a:latin typeface="Times New Roman" panose="02020603050405020304" pitchFamily="18" charset="0"/>
                <a:ea typeface="Calibri" panose="020F0502020204030204" pitchFamily="34" charset="0"/>
              </a:rPr>
              <a:t>      National Determination and Submission of NDCs</a:t>
            </a:r>
            <a:endParaRPr lang="en-GB" sz="1200" dirty="0">
              <a:effectLst/>
              <a:latin typeface="Times New Roman" panose="02020603050405020304" pitchFamily="18" charset="0"/>
              <a:ea typeface="Times New Roman" panose="02020603050405020304" pitchFamily="18" charset="0"/>
            </a:endParaRPr>
          </a:p>
        </p:txBody>
      </p:sp>
      <p:sp>
        <p:nvSpPr>
          <p:cNvPr id="412" name="Text Box 11"/>
          <p:cNvSpPr txBox="1">
            <a:spLocks noChangeArrowheads="1"/>
          </p:cNvSpPr>
          <p:nvPr/>
        </p:nvSpPr>
        <p:spPr bwMode="auto">
          <a:xfrm>
            <a:off x="1049354" y="980728"/>
            <a:ext cx="223520" cy="4700270"/>
          </a:xfrm>
          <a:prstGeom prst="rect">
            <a:avLst/>
          </a:prstGeom>
          <a:solidFill>
            <a:srgbClr val="FF9900"/>
          </a:solidFill>
          <a:ln>
            <a:noFill/>
          </a:ln>
          <a:extLst/>
        </p:spPr>
        <p:txBody>
          <a:bodyPr rot="0" vert="vert" wrap="square" lIns="0" tIns="45720" rIns="36000" bIns="45720" anchor="t" anchorCtr="0" upright="1">
            <a:noAutofit/>
          </a:bodyPr>
          <a:lstStyle/>
          <a:p>
            <a:pPr algn="ctr">
              <a:lnSpc>
                <a:spcPct val="105000"/>
              </a:lnSpc>
              <a:spcAft>
                <a:spcPts val="800"/>
              </a:spcAft>
            </a:pPr>
            <a:r>
              <a:rPr lang="en-GB" sz="1000">
                <a:effectLst/>
                <a:latin typeface="Times New Roman" panose="02020603050405020304" pitchFamily="18" charset="0"/>
                <a:ea typeface="Calibri" panose="020F0502020204030204" pitchFamily="34" charset="0"/>
              </a:rPr>
              <a:t>Facilitative Dialogue</a:t>
            </a:r>
            <a:endParaRPr lang="en-GB" sz="1200">
              <a:effectLst/>
              <a:latin typeface="Times New Roman" panose="02020603050405020304" pitchFamily="18" charset="0"/>
              <a:ea typeface="Times New Roman" panose="02020603050405020304" pitchFamily="18" charset="0"/>
            </a:endParaRPr>
          </a:p>
          <a:p>
            <a:pPr algn="ctr">
              <a:lnSpc>
                <a:spcPct val="105000"/>
              </a:lnSpc>
              <a:spcAft>
                <a:spcPts val="800"/>
              </a:spcAft>
            </a:pP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sp>
        <p:nvSpPr>
          <p:cNvPr id="413" name="Text Box 11"/>
          <p:cNvSpPr txBox="1">
            <a:spLocks noChangeArrowheads="1"/>
          </p:cNvSpPr>
          <p:nvPr/>
        </p:nvSpPr>
        <p:spPr bwMode="auto">
          <a:xfrm>
            <a:off x="4850464" y="990888"/>
            <a:ext cx="229235" cy="4699635"/>
          </a:xfrm>
          <a:prstGeom prst="rect">
            <a:avLst/>
          </a:prstGeom>
          <a:solidFill>
            <a:srgbClr val="92D050"/>
          </a:solidFill>
          <a:ln>
            <a:noFill/>
          </a:ln>
          <a:extLst/>
        </p:spPr>
        <p:txBody>
          <a:bodyPr rot="0" vert="vert" wrap="square" lIns="0" tIns="45720" rIns="36000" bIns="144000" anchor="t" anchorCtr="0" upright="1">
            <a:noAutofit/>
          </a:bodyPr>
          <a:lstStyle/>
          <a:p>
            <a:pPr algn="r">
              <a:lnSpc>
                <a:spcPct val="115000"/>
              </a:lnSpc>
              <a:spcAft>
                <a:spcPts val="0"/>
              </a:spcAft>
            </a:pPr>
            <a:r>
              <a:rPr lang="en-GB" sz="1000">
                <a:effectLst/>
                <a:latin typeface="Times New Roman" panose="02020603050405020304" pitchFamily="18" charset="0"/>
                <a:ea typeface="Calibri" panose="020F0502020204030204" pitchFamily="34" charset="0"/>
              </a:rPr>
              <a:t>National Determination and Submission of NDCs and National Review of NDCs   </a:t>
            </a:r>
            <a:endParaRPr lang="en-GB" sz="1200">
              <a:effectLst/>
              <a:latin typeface="Times New Roman" panose="02020603050405020304" pitchFamily="18" charset="0"/>
              <a:ea typeface="Times New Roman" panose="02020603050405020304" pitchFamily="18" charset="0"/>
            </a:endParaRPr>
          </a:p>
          <a:p>
            <a:pPr algn="ctr">
              <a:spcAft>
                <a:spcPts val="0"/>
              </a:spcAft>
            </a:pPr>
            <a:r>
              <a:rPr lang="en-GB" sz="1200">
                <a:effectLst/>
                <a:latin typeface="Times New Roman" panose="02020603050405020304" pitchFamily="18" charset="0"/>
                <a:ea typeface="Times New Roman" panose="02020603050405020304" pitchFamily="18" charset="0"/>
              </a:rPr>
              <a:t> </a:t>
            </a:r>
          </a:p>
        </p:txBody>
      </p:sp>
      <p:sp>
        <p:nvSpPr>
          <p:cNvPr id="415" name="Text Box 11"/>
          <p:cNvSpPr txBox="1">
            <a:spLocks noChangeArrowheads="1"/>
          </p:cNvSpPr>
          <p:nvPr/>
        </p:nvSpPr>
        <p:spPr bwMode="auto">
          <a:xfrm>
            <a:off x="4605354" y="990888"/>
            <a:ext cx="223520" cy="4699635"/>
          </a:xfrm>
          <a:prstGeom prst="rect">
            <a:avLst/>
          </a:prstGeom>
          <a:solidFill>
            <a:srgbClr val="FF9900"/>
          </a:solidFill>
          <a:ln>
            <a:noFill/>
          </a:ln>
          <a:extLst/>
        </p:spPr>
        <p:txBody>
          <a:bodyPr rot="0" vert="vert" wrap="square" lIns="0" tIns="45720" rIns="36000" bIns="45720" anchor="t" anchorCtr="0" upright="1">
            <a:noAutofit/>
          </a:bodyPr>
          <a:lstStyle/>
          <a:p>
            <a:pPr algn="ctr">
              <a:lnSpc>
                <a:spcPct val="105000"/>
              </a:lnSpc>
              <a:spcAft>
                <a:spcPts val="800"/>
              </a:spcAft>
            </a:pPr>
            <a:r>
              <a:rPr lang="en-GB" sz="1000">
                <a:effectLst/>
                <a:latin typeface="Times New Roman" panose="02020603050405020304" pitchFamily="18" charset="0"/>
                <a:ea typeface="Calibri" panose="020F0502020204030204" pitchFamily="34" charset="0"/>
              </a:rPr>
              <a:t>Global Stocktake </a:t>
            </a:r>
            <a:endParaRPr lang="en-GB" sz="1200">
              <a:effectLst/>
              <a:latin typeface="Times New Roman" panose="02020603050405020304" pitchFamily="18" charset="0"/>
              <a:ea typeface="Times New Roman" panose="02020603050405020304" pitchFamily="18" charset="0"/>
            </a:endParaRPr>
          </a:p>
          <a:p>
            <a:pPr algn="ctr">
              <a:lnSpc>
                <a:spcPct val="105000"/>
              </a:lnSpc>
              <a:spcAft>
                <a:spcPts val="800"/>
              </a:spcAft>
            </a:pP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sp>
        <p:nvSpPr>
          <p:cNvPr id="418" name="Text Box 11"/>
          <p:cNvSpPr txBox="1">
            <a:spLocks noChangeArrowheads="1"/>
          </p:cNvSpPr>
          <p:nvPr/>
        </p:nvSpPr>
        <p:spPr bwMode="auto">
          <a:xfrm>
            <a:off x="4125294" y="990888"/>
            <a:ext cx="459105" cy="4689475"/>
          </a:xfrm>
          <a:prstGeom prst="rect">
            <a:avLst/>
          </a:prstGeom>
          <a:solidFill>
            <a:srgbClr val="33CCFF"/>
          </a:solidFill>
          <a:ln>
            <a:noFill/>
          </a:ln>
          <a:extLst/>
        </p:spPr>
        <p:txBody>
          <a:bodyPr rot="0" vert="vert" wrap="square" lIns="0" tIns="45720" rIns="36000" bIns="45720" anchor="t" anchorCtr="0" upright="1">
            <a:noAutofit/>
          </a:bodyPr>
          <a:lstStyle/>
          <a:p>
            <a:pPr algn="ctr">
              <a:spcBef>
                <a:spcPts val="1000"/>
              </a:spcBef>
              <a:spcAft>
                <a:spcPts val="0"/>
              </a:spcAft>
            </a:pPr>
            <a:r>
              <a:rPr lang="en-GB" sz="1000" dirty="0">
                <a:effectLst/>
                <a:latin typeface="Times New Roman" panose="02020603050405020304" pitchFamily="18" charset="0"/>
                <a:ea typeface="Calibri" panose="020F0502020204030204" pitchFamily="34" charset="0"/>
              </a:rPr>
              <a:t>Synthesis Report of NDCs</a:t>
            </a:r>
            <a:endParaRPr lang="en-GB" sz="1200" dirty="0">
              <a:effectLst/>
              <a:latin typeface="Times New Roman" panose="02020603050405020304" pitchFamily="18" charset="0"/>
              <a:ea typeface="Times New Roman" panose="02020603050405020304" pitchFamily="18" charset="0"/>
            </a:endParaRPr>
          </a:p>
          <a:p>
            <a:pPr>
              <a:spcAft>
                <a:spcPts val="0"/>
              </a:spcAft>
            </a:pPr>
            <a:r>
              <a:rPr lang="en-GB" sz="1200" dirty="0">
                <a:effectLst/>
                <a:latin typeface="Times New Roman" panose="02020603050405020304" pitchFamily="18" charset="0"/>
                <a:ea typeface="Times New Roman" panose="02020603050405020304" pitchFamily="18" charset="0"/>
              </a:rPr>
              <a:t> </a:t>
            </a:r>
          </a:p>
          <a:p>
            <a:pPr algn="ctr">
              <a:spcBef>
                <a:spcPts val="1100"/>
              </a:spcBef>
              <a:spcAft>
                <a:spcPts val="0"/>
              </a:spcAft>
            </a:pPr>
            <a:r>
              <a:rPr lang="en-GB" sz="1200" dirty="0">
                <a:solidFill>
                  <a:srgbClr val="D60093"/>
                </a:solidFill>
                <a:effectLst/>
                <a:latin typeface="Times New Roman" panose="02020603050405020304" pitchFamily="18" charset="0"/>
                <a:ea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spcAft>
                <a:spcPts val="0"/>
              </a:spcAft>
            </a:pPr>
            <a:r>
              <a:rPr lang="en-GB" sz="1200" dirty="0">
                <a:effectLst/>
                <a:latin typeface="Times New Roman" panose="02020603050405020304" pitchFamily="18" charset="0"/>
                <a:ea typeface="Times New Roman" panose="02020603050405020304" pitchFamily="18" charset="0"/>
              </a:rPr>
              <a:t> </a:t>
            </a:r>
          </a:p>
        </p:txBody>
      </p:sp>
      <p:sp>
        <p:nvSpPr>
          <p:cNvPr id="426" name="Text Box 11"/>
          <p:cNvSpPr txBox="1">
            <a:spLocks noChangeArrowheads="1"/>
          </p:cNvSpPr>
          <p:nvPr/>
        </p:nvSpPr>
        <p:spPr bwMode="auto">
          <a:xfrm>
            <a:off x="1532620" y="980728"/>
            <a:ext cx="167770" cy="46980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 wrap="square" lIns="0" tIns="45720" rIns="0" bIns="45720" anchor="t" anchorCtr="0" upright="1">
            <a:noAutofit/>
          </a:bodyPr>
          <a:lstStyle/>
          <a:p>
            <a:pPr algn="ctr">
              <a:lnSpc>
                <a:spcPct val="115000"/>
              </a:lnSpc>
              <a:spcBef>
                <a:spcPts val="100"/>
              </a:spcBef>
              <a:spcAft>
                <a:spcPts val="0"/>
              </a:spcAft>
            </a:pPr>
            <a:r>
              <a:rPr lang="en-GB" sz="1000">
                <a:effectLst/>
                <a:latin typeface="Times New Roman" panose="02020603050405020304" pitchFamily="18" charset="0"/>
                <a:ea typeface="Calibri" panose="020F0502020204030204" pitchFamily="34" charset="0"/>
              </a:rPr>
              <a:t>Clarification of Submissions</a:t>
            </a:r>
            <a:endParaRPr lang="en-GB" sz="1200">
              <a:effectLst/>
              <a:latin typeface="Times New Roman" panose="02020603050405020304" pitchFamily="18" charset="0"/>
              <a:ea typeface="Times New Roman" panose="02020603050405020304" pitchFamily="18" charset="0"/>
            </a:endParaRPr>
          </a:p>
        </p:txBody>
      </p:sp>
      <p:sp>
        <p:nvSpPr>
          <p:cNvPr id="427" name="Text Box 11"/>
          <p:cNvSpPr txBox="1">
            <a:spLocks noChangeArrowheads="1"/>
          </p:cNvSpPr>
          <p:nvPr/>
        </p:nvSpPr>
        <p:spPr bwMode="auto">
          <a:xfrm>
            <a:off x="2710218" y="985354"/>
            <a:ext cx="167770" cy="46980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 wrap="square" lIns="0" tIns="45720" rIns="0" bIns="45720" anchor="t" anchorCtr="0" upright="1">
            <a:noAutofit/>
          </a:bodyPr>
          <a:lstStyle/>
          <a:p>
            <a:pPr algn="ctr">
              <a:lnSpc>
                <a:spcPct val="115000"/>
              </a:lnSpc>
              <a:spcBef>
                <a:spcPts val="100"/>
              </a:spcBef>
              <a:spcAft>
                <a:spcPts val="0"/>
              </a:spcAft>
            </a:pPr>
            <a:r>
              <a:rPr lang="en-GB" sz="1000">
                <a:effectLst/>
                <a:latin typeface="Times New Roman" panose="02020603050405020304" pitchFamily="18" charset="0"/>
                <a:ea typeface="Calibri" panose="020F0502020204030204" pitchFamily="34" charset="0"/>
              </a:rPr>
              <a:t>Clarification of Submissions</a:t>
            </a:r>
            <a:endParaRPr lang="en-GB" sz="1200">
              <a:effectLst/>
              <a:latin typeface="Times New Roman" panose="02020603050405020304" pitchFamily="18" charset="0"/>
              <a:ea typeface="Times New Roman" panose="02020603050405020304" pitchFamily="18" charset="0"/>
            </a:endParaRPr>
          </a:p>
        </p:txBody>
      </p:sp>
      <p:sp>
        <p:nvSpPr>
          <p:cNvPr id="428" name="Text Box 11"/>
          <p:cNvSpPr txBox="1">
            <a:spLocks noChangeArrowheads="1"/>
          </p:cNvSpPr>
          <p:nvPr/>
        </p:nvSpPr>
        <p:spPr bwMode="auto">
          <a:xfrm>
            <a:off x="3905650" y="991878"/>
            <a:ext cx="167770" cy="46980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 wrap="square" lIns="0" tIns="45720" rIns="0" bIns="45720" anchor="t" anchorCtr="0" upright="1">
            <a:noAutofit/>
          </a:bodyPr>
          <a:lstStyle/>
          <a:p>
            <a:pPr algn="ctr">
              <a:lnSpc>
                <a:spcPct val="115000"/>
              </a:lnSpc>
              <a:spcBef>
                <a:spcPts val="100"/>
              </a:spcBef>
              <a:spcAft>
                <a:spcPts val="0"/>
              </a:spcAft>
            </a:pPr>
            <a:r>
              <a:rPr lang="en-GB" sz="1000">
                <a:effectLst/>
                <a:latin typeface="Times New Roman" panose="02020603050405020304" pitchFamily="18" charset="0"/>
                <a:ea typeface="Calibri" panose="020F0502020204030204" pitchFamily="34" charset="0"/>
              </a:rPr>
              <a:t>Clarification of Submissions</a:t>
            </a:r>
            <a:endParaRPr lang="en-GB" sz="1200">
              <a:effectLst/>
              <a:latin typeface="Times New Roman" panose="02020603050405020304" pitchFamily="18" charset="0"/>
              <a:ea typeface="Times New Roman" panose="02020603050405020304" pitchFamily="18" charset="0"/>
            </a:endParaRPr>
          </a:p>
        </p:txBody>
      </p:sp>
      <p:sp>
        <p:nvSpPr>
          <p:cNvPr id="429" name="Text Box 11"/>
          <p:cNvSpPr txBox="1">
            <a:spLocks noChangeArrowheads="1"/>
          </p:cNvSpPr>
          <p:nvPr/>
        </p:nvSpPr>
        <p:spPr bwMode="auto">
          <a:xfrm>
            <a:off x="5082776" y="985354"/>
            <a:ext cx="167770" cy="46980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vert" wrap="square" lIns="0" tIns="45720" rIns="0" bIns="45720" anchor="t" anchorCtr="0" upright="1">
            <a:noAutofit/>
          </a:bodyPr>
          <a:lstStyle/>
          <a:p>
            <a:pPr algn="ctr">
              <a:lnSpc>
                <a:spcPct val="115000"/>
              </a:lnSpc>
              <a:spcBef>
                <a:spcPts val="100"/>
              </a:spcBef>
              <a:spcAft>
                <a:spcPts val="0"/>
              </a:spcAft>
            </a:pPr>
            <a:r>
              <a:rPr lang="en-GB" sz="1000">
                <a:effectLst/>
                <a:latin typeface="Times New Roman" panose="02020603050405020304" pitchFamily="18" charset="0"/>
                <a:ea typeface="Calibri" panose="020F0502020204030204" pitchFamily="34" charset="0"/>
              </a:rPr>
              <a:t>Clarification of Submissions</a:t>
            </a:r>
            <a:endParaRPr lang="en-GB" sz="1200">
              <a:effectLst/>
              <a:latin typeface="Times New Roman" panose="02020603050405020304" pitchFamily="18" charset="0"/>
              <a:ea typeface="Times New Roman" panose="02020603050405020304" pitchFamily="18" charset="0"/>
            </a:endParaRPr>
          </a:p>
        </p:txBody>
      </p:sp>
      <p:sp>
        <p:nvSpPr>
          <p:cNvPr id="421" name="Text Box 11"/>
          <p:cNvSpPr txBox="1">
            <a:spLocks noChangeArrowheads="1"/>
          </p:cNvSpPr>
          <p:nvPr/>
        </p:nvSpPr>
        <p:spPr bwMode="auto">
          <a:xfrm>
            <a:off x="2238074" y="987078"/>
            <a:ext cx="223520" cy="4702175"/>
          </a:xfrm>
          <a:prstGeom prst="rect">
            <a:avLst/>
          </a:prstGeom>
          <a:solidFill>
            <a:srgbClr val="FF9900"/>
          </a:solidFill>
          <a:ln>
            <a:noFill/>
          </a:ln>
          <a:extLst/>
        </p:spPr>
        <p:txBody>
          <a:bodyPr rot="0" vert="vert" wrap="square" lIns="0" tIns="45720" rIns="36000" bIns="45720" anchor="t" anchorCtr="0" upright="1">
            <a:noAutofit/>
          </a:bodyPr>
          <a:lstStyle/>
          <a:p>
            <a:pPr algn="ctr">
              <a:lnSpc>
                <a:spcPct val="105000"/>
              </a:lnSpc>
              <a:spcAft>
                <a:spcPts val="800"/>
              </a:spcAft>
            </a:pPr>
            <a:r>
              <a:rPr lang="en-GB" sz="1000">
                <a:effectLst/>
                <a:latin typeface="Times New Roman" panose="02020603050405020304" pitchFamily="18" charset="0"/>
                <a:ea typeface="Calibri" panose="020F0502020204030204" pitchFamily="34" charset="0"/>
              </a:rPr>
              <a:t>Global Stocktake </a:t>
            </a:r>
            <a:endParaRPr lang="en-GB" sz="1200">
              <a:effectLst/>
              <a:latin typeface="Times New Roman" panose="02020603050405020304" pitchFamily="18" charset="0"/>
              <a:ea typeface="Times New Roman" panose="02020603050405020304" pitchFamily="18" charset="0"/>
            </a:endParaRPr>
          </a:p>
          <a:p>
            <a:pPr algn="ctr">
              <a:lnSpc>
                <a:spcPct val="105000"/>
              </a:lnSpc>
              <a:spcAft>
                <a:spcPts val="800"/>
              </a:spcAft>
            </a:pPr>
            <a:r>
              <a:rPr lang="en-GB" sz="1200">
                <a:effectLst/>
                <a:latin typeface="Times New Roman" panose="02020603050405020304" pitchFamily="18" charset="0"/>
                <a:ea typeface="MS Mincho" panose="02020609040205080304" pitchFamily="49" charset="-128"/>
              </a:rPr>
              <a:t> </a:t>
            </a:r>
            <a:endParaRPr lang="en-GB" sz="1200">
              <a:effectLst/>
              <a:latin typeface="Times New Roman" panose="02020603050405020304" pitchFamily="18" charset="0"/>
              <a:ea typeface="Times New Roman" panose="02020603050405020304" pitchFamily="18" charset="0"/>
            </a:endParaRPr>
          </a:p>
        </p:txBody>
      </p:sp>
      <p:sp>
        <p:nvSpPr>
          <p:cNvPr id="424" name="Text Box 11"/>
          <p:cNvSpPr txBox="1">
            <a:spLocks noChangeArrowheads="1"/>
          </p:cNvSpPr>
          <p:nvPr/>
        </p:nvSpPr>
        <p:spPr bwMode="auto">
          <a:xfrm>
            <a:off x="1751029" y="987078"/>
            <a:ext cx="459740" cy="4692015"/>
          </a:xfrm>
          <a:prstGeom prst="rect">
            <a:avLst/>
          </a:prstGeom>
          <a:solidFill>
            <a:srgbClr val="33CCFF"/>
          </a:solidFill>
          <a:ln>
            <a:noFill/>
          </a:ln>
          <a:extLst/>
        </p:spPr>
        <p:txBody>
          <a:bodyPr rot="0" vert="vert" wrap="square" lIns="0" tIns="45720" rIns="36000" bIns="45720" anchor="t" anchorCtr="0" upright="1">
            <a:noAutofit/>
          </a:bodyPr>
          <a:lstStyle/>
          <a:p>
            <a:pPr algn="ctr">
              <a:spcBef>
                <a:spcPts val="1000"/>
              </a:spcBef>
              <a:spcAft>
                <a:spcPts val="0"/>
              </a:spcAft>
            </a:pPr>
            <a:r>
              <a:rPr lang="en-GB" sz="1000" dirty="0">
                <a:effectLst/>
                <a:latin typeface="Times New Roman" panose="02020603050405020304" pitchFamily="18" charset="0"/>
                <a:ea typeface="Calibri" panose="020F0502020204030204" pitchFamily="34" charset="0"/>
              </a:rPr>
              <a:t>Synthesis Report of NDCs</a:t>
            </a:r>
            <a:endParaRPr lang="en-GB" sz="1200" dirty="0">
              <a:effectLst/>
              <a:latin typeface="Times New Roman" panose="02020603050405020304" pitchFamily="18" charset="0"/>
              <a:ea typeface="Times New Roman" panose="02020603050405020304" pitchFamily="18" charset="0"/>
            </a:endParaRPr>
          </a:p>
        </p:txBody>
      </p:sp>
      <p:sp>
        <p:nvSpPr>
          <p:cNvPr id="425" name="Rectangle 424"/>
          <p:cNvSpPr>
            <a:spLocks noChangeArrowheads="1"/>
          </p:cNvSpPr>
          <p:nvPr/>
        </p:nvSpPr>
        <p:spPr bwMode="auto">
          <a:xfrm>
            <a:off x="493729" y="6133118"/>
            <a:ext cx="5076825" cy="128905"/>
          </a:xfrm>
          <a:prstGeom prst="rect">
            <a:avLst/>
          </a:prstGeom>
          <a:solidFill>
            <a:schemeClr val="bg1"/>
          </a:solidFill>
          <a:ln>
            <a:noFill/>
          </a:ln>
          <a:extLst/>
        </p:spPr>
        <p:txBody>
          <a:bodyPr rot="0" vert="horz" wrap="square" lIns="91440" tIns="45720" rIns="91440" bIns="45720" anchor="ctr" anchorCtr="0" upright="1">
            <a:noAutofit/>
          </a:bodyPr>
          <a:lstStyle/>
          <a:p>
            <a:endParaRPr lang="en-GB"/>
          </a:p>
        </p:txBody>
      </p:sp>
      <p:sp>
        <p:nvSpPr>
          <p:cNvPr id="455" name="Rectangle 1"/>
          <p:cNvSpPr>
            <a:spLocks noChangeArrowheads="1"/>
          </p:cNvSpPr>
          <p:nvPr/>
        </p:nvSpPr>
        <p:spPr bwMode="auto">
          <a:xfrm>
            <a:off x="251225" y="237630"/>
            <a:ext cx="7308850" cy="338554"/>
          </a:xfrm>
          <a:prstGeom prst="rect">
            <a:avLst/>
          </a:prstGeom>
          <a:noFill/>
          <a:ln w="9525">
            <a:noFill/>
            <a:miter lim="800000"/>
            <a:headEnd/>
            <a:tailEnd/>
          </a:ln>
        </p:spPr>
        <p:txBody>
          <a:bodyPr>
            <a:spAutoFit/>
          </a:bodyPr>
          <a:lstStyle/>
          <a:p>
            <a:r>
              <a:rPr lang="en-GB" sz="1600" dirty="0">
                <a:solidFill>
                  <a:srgbClr val="660066"/>
                </a:solidFill>
                <a:latin typeface="Gill Sans" pitchFamily="34" charset="0"/>
              </a:rPr>
              <a:t>The Review Cycle</a:t>
            </a:r>
          </a:p>
        </p:txBody>
      </p:sp>
      <p:sp>
        <p:nvSpPr>
          <p:cNvPr id="2" name="TextBox 1"/>
          <p:cNvSpPr txBox="1"/>
          <p:nvPr/>
        </p:nvSpPr>
        <p:spPr>
          <a:xfrm>
            <a:off x="5448536" y="3669821"/>
            <a:ext cx="3608920" cy="1384995"/>
          </a:xfrm>
          <a:prstGeom prst="rect">
            <a:avLst/>
          </a:prstGeom>
          <a:noFill/>
        </p:spPr>
        <p:txBody>
          <a:bodyPr wrap="square" rtlCol="0">
            <a:spAutoFit/>
          </a:bodyPr>
          <a:lstStyle/>
          <a:p>
            <a:r>
              <a:rPr lang="en-GB" sz="1200" dirty="0"/>
              <a:t>§25: Parties are to </a:t>
            </a:r>
            <a:r>
              <a:rPr lang="en-GB" sz="1200" b="1" i="1" dirty="0"/>
              <a:t>submit </a:t>
            </a:r>
            <a:r>
              <a:rPr lang="en-GB" sz="1200" dirty="0"/>
              <a:t>(≠ communicate) their NDCs “</a:t>
            </a:r>
            <a:r>
              <a:rPr lang="en-GB" sz="1200" i="1" dirty="0"/>
              <a:t>at least 9 to 12 months in advance of the relevant session of the </a:t>
            </a:r>
            <a:r>
              <a:rPr lang="en-GB" sz="1200" dirty="0"/>
              <a:t>CMA </a:t>
            </a:r>
          </a:p>
          <a:p>
            <a:r>
              <a:rPr lang="en-GB" sz="1200" b="1" i="1" dirty="0"/>
              <a:t>with a view to facilitating the clarity, transparency and understanding of these contributions, </a:t>
            </a:r>
          </a:p>
          <a:p>
            <a:r>
              <a:rPr lang="en-GB" sz="1200" b="1" i="1" dirty="0"/>
              <a:t>including through a synthesis report prepared by the secretariat</a:t>
            </a:r>
            <a:r>
              <a:rPr lang="en-GB" sz="1200" i="1" dirty="0"/>
              <a:t>”</a:t>
            </a:r>
            <a:r>
              <a:rPr lang="en-GB" sz="1200" dirty="0"/>
              <a:t>. </a:t>
            </a:r>
            <a:endParaRPr lang="en-US" sz="1200" dirty="0"/>
          </a:p>
        </p:txBody>
      </p:sp>
      <p:sp>
        <p:nvSpPr>
          <p:cNvPr id="3" name="Rectangle 2"/>
          <p:cNvSpPr/>
          <p:nvPr/>
        </p:nvSpPr>
        <p:spPr>
          <a:xfrm>
            <a:off x="5448536" y="1904635"/>
            <a:ext cx="3526667" cy="1200329"/>
          </a:xfrm>
          <a:prstGeom prst="rect">
            <a:avLst/>
          </a:prstGeom>
        </p:spPr>
        <p:txBody>
          <a:bodyPr wrap="square">
            <a:spAutoFit/>
          </a:bodyPr>
          <a:lstStyle/>
          <a:p>
            <a:r>
              <a:rPr lang="en-GB" sz="1200" dirty="0"/>
              <a:t>Art 14.2. The CMA shall undertake its first global stocktake in 2023 and every five years thereafter.</a:t>
            </a:r>
          </a:p>
          <a:p>
            <a:r>
              <a:rPr lang="en-US" sz="1200" dirty="0"/>
              <a:t> </a:t>
            </a:r>
            <a:endParaRPr lang="en-GB" sz="1200" dirty="0">
              <a:latin typeface="Times New Roman" charset="0"/>
              <a:ea typeface="Calibri" charset="0"/>
            </a:endParaRPr>
          </a:p>
          <a:p>
            <a:r>
              <a:rPr lang="en-GB" sz="1200" dirty="0">
                <a:latin typeface="Times New Roman" charset="0"/>
                <a:ea typeface="Calibri" charset="0"/>
              </a:rPr>
              <a:t>The outcome of the Stocktake is meant to inform Parties in </a:t>
            </a:r>
            <a:r>
              <a:rPr lang="en-GB" sz="1200" b="1" i="1" dirty="0">
                <a:latin typeface="Times New Roman" charset="0"/>
                <a:ea typeface="Calibri" charset="0"/>
              </a:rPr>
              <a:t>updating and enhancing their actions and support</a:t>
            </a:r>
            <a:r>
              <a:rPr lang="en-GB" sz="1200" dirty="0">
                <a:latin typeface="Times New Roman" charset="0"/>
                <a:ea typeface="Calibri" charset="0"/>
              </a:rPr>
              <a:t>.</a:t>
            </a:r>
            <a:r>
              <a:rPr lang="en-US" sz="1200" dirty="0"/>
              <a:t> </a:t>
            </a:r>
          </a:p>
        </p:txBody>
      </p:sp>
      <p:sp>
        <p:nvSpPr>
          <p:cNvPr id="46" name="TextBox 45"/>
          <p:cNvSpPr txBox="1"/>
          <p:nvPr/>
        </p:nvSpPr>
        <p:spPr>
          <a:xfrm>
            <a:off x="2238767" y="6197570"/>
            <a:ext cx="3269998" cy="307777"/>
          </a:xfrm>
          <a:prstGeom prst="rect">
            <a:avLst/>
          </a:prstGeom>
          <a:noFill/>
        </p:spPr>
        <p:txBody>
          <a:bodyPr wrap="none" rtlCol="0">
            <a:spAutoFit/>
          </a:bodyPr>
          <a:lstStyle/>
          <a:p>
            <a:r>
              <a:rPr lang="en-GB" sz="1400" dirty="0"/>
              <a:t>‘RCP’ = Review </a:t>
            </a:r>
            <a:r>
              <a:rPr lang="en-GB" sz="1400"/>
              <a:t>&amp; Communication Period</a:t>
            </a:r>
          </a:p>
        </p:txBody>
      </p:sp>
    </p:spTree>
    <p:extLst>
      <p:ext uri="{BB962C8B-B14F-4D97-AF65-F5344CB8AC3E}">
        <p14:creationId xmlns:p14="http://schemas.microsoft.com/office/powerpoint/2010/main" val="32390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0" animBg="1"/>
      <p:bldP spid="405" grpId="0" animBg="1"/>
      <p:bldP spid="408" grpId="0" animBg="1"/>
      <p:bldP spid="409" grpId="0" animBg="1"/>
      <p:bldP spid="410" grpId="0" animBg="1"/>
      <p:bldP spid="412" grpId="0" animBg="1"/>
      <p:bldP spid="413" grpId="0" animBg="1"/>
      <p:bldP spid="415" grpId="0" animBg="1"/>
      <p:bldP spid="418" grpId="0" animBg="1"/>
      <p:bldP spid="426" grpId="0" animBg="1"/>
      <p:bldP spid="427" grpId="0" animBg="1"/>
      <p:bldP spid="428" grpId="0" animBg="1"/>
      <p:bldP spid="429" grpId="0" animBg="1"/>
      <p:bldP spid="421" grpId="0" animBg="1"/>
      <p:bldP spid="42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4588"/>
          <a:stretch/>
        </p:blipFill>
        <p:spPr>
          <a:xfrm>
            <a:off x="1136576" y="1196752"/>
            <a:ext cx="7178040" cy="4085672"/>
          </a:xfrm>
          <a:prstGeom prst="rect">
            <a:avLst/>
          </a:prstGeom>
        </p:spPr>
      </p:pic>
    </p:spTree>
    <p:extLst>
      <p:ext uri="{BB962C8B-B14F-4D97-AF65-F5344CB8AC3E}">
        <p14:creationId xmlns:p14="http://schemas.microsoft.com/office/powerpoint/2010/main" val="2280317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1341"/>
          <a:stretch/>
        </p:blipFill>
        <p:spPr>
          <a:xfrm>
            <a:off x="272480" y="2240868"/>
            <a:ext cx="8483600" cy="3348372"/>
          </a:xfrm>
          <a:prstGeom prst="rect">
            <a:avLst/>
          </a:prstGeom>
        </p:spPr>
      </p:pic>
      <p:pic>
        <p:nvPicPr>
          <p:cNvPr id="3" name="Picture 2"/>
          <p:cNvPicPr>
            <a:picLocks noChangeAspect="1"/>
          </p:cNvPicPr>
          <p:nvPr/>
        </p:nvPicPr>
        <p:blipFill>
          <a:blip r:embed="rId3"/>
          <a:stretch>
            <a:fillRect/>
          </a:stretch>
        </p:blipFill>
        <p:spPr>
          <a:xfrm>
            <a:off x="6357156" y="147164"/>
            <a:ext cx="2032000" cy="1595120"/>
          </a:xfrm>
          <a:prstGeom prst="rect">
            <a:avLst/>
          </a:prstGeom>
        </p:spPr>
      </p:pic>
      <p:sp>
        <p:nvSpPr>
          <p:cNvPr id="4" name="Rectangle 3"/>
          <p:cNvSpPr>
            <a:spLocks noChangeArrowheads="1"/>
          </p:cNvSpPr>
          <p:nvPr/>
        </p:nvSpPr>
        <p:spPr bwMode="auto">
          <a:xfrm>
            <a:off x="272442" y="267945"/>
            <a:ext cx="7308850" cy="369332"/>
          </a:xfrm>
          <a:prstGeom prst="rect">
            <a:avLst/>
          </a:prstGeom>
          <a:noFill/>
          <a:ln w="9525">
            <a:noFill/>
            <a:miter lim="800000"/>
            <a:headEnd/>
            <a:tailEnd/>
          </a:ln>
        </p:spPr>
        <p:txBody>
          <a:bodyPr>
            <a:spAutoFit/>
          </a:bodyPr>
          <a:lstStyle/>
          <a:p>
            <a:r>
              <a:rPr lang="en-GB" sz="1800" dirty="0">
                <a:solidFill>
                  <a:srgbClr val="660066"/>
                </a:solidFill>
                <a:latin typeface="Gill Sans" pitchFamily="34" charset="0"/>
              </a:rPr>
              <a:t>Why?</a:t>
            </a:r>
          </a:p>
        </p:txBody>
      </p:sp>
    </p:spTree>
    <p:extLst>
      <p:ext uri="{BB962C8B-B14F-4D97-AF65-F5344CB8AC3E}">
        <p14:creationId xmlns:p14="http://schemas.microsoft.com/office/powerpoint/2010/main" val="868612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24508" y="368660"/>
            <a:ext cx="8028892"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Definitions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688" y="1700808"/>
            <a:ext cx="5449824" cy="360273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075" b="21681"/>
          <a:stretch/>
        </p:blipFill>
        <p:spPr>
          <a:xfrm>
            <a:off x="1974000" y="2800176"/>
            <a:ext cx="5791200" cy="1404000"/>
          </a:xfrm>
          <a:prstGeom prst="rect">
            <a:avLst/>
          </a:prstGeom>
        </p:spPr>
      </p:pic>
    </p:spTree>
    <p:extLst>
      <p:ext uri="{BB962C8B-B14F-4D97-AF65-F5344CB8AC3E}">
        <p14:creationId xmlns:p14="http://schemas.microsoft.com/office/powerpoint/2010/main" val="379332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0A9DD-B98B-8143-A038-A3E6EBC09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624" y="1464754"/>
            <a:ext cx="6738620" cy="4000500"/>
          </a:xfrm>
          <a:prstGeom prst="rect">
            <a:avLst/>
          </a:prstGeom>
        </p:spPr>
      </p:pic>
      <p:pic>
        <p:nvPicPr>
          <p:cNvPr id="2" name="Picture 1">
            <a:extLst>
              <a:ext uri="{FF2B5EF4-FFF2-40B4-BE49-F238E27FC236}">
                <a16:creationId xmlns:a16="http://schemas.microsoft.com/office/drawing/2014/main" id="{73E4EEE9-A985-154F-AC69-C124231C696D}"/>
              </a:ext>
            </a:extLst>
          </p:cNvPr>
          <p:cNvPicPr>
            <a:picLocks noChangeAspect="1"/>
          </p:cNvPicPr>
          <p:nvPr/>
        </p:nvPicPr>
        <p:blipFill>
          <a:blip r:embed="rId3"/>
          <a:stretch>
            <a:fillRect/>
          </a:stretch>
        </p:blipFill>
        <p:spPr>
          <a:xfrm>
            <a:off x="560512" y="692696"/>
            <a:ext cx="5942765" cy="3996444"/>
          </a:xfrm>
          <a:prstGeom prst="rect">
            <a:avLst/>
          </a:prstGeom>
        </p:spPr>
      </p:pic>
    </p:spTree>
    <p:extLst>
      <p:ext uri="{BB962C8B-B14F-4D97-AF65-F5344CB8AC3E}">
        <p14:creationId xmlns:p14="http://schemas.microsoft.com/office/powerpoint/2010/main" val="15849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812540" y="3267554"/>
            <a:ext cx="7887160" cy="41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40" y="1361009"/>
            <a:ext cx="2724912" cy="1801368"/>
          </a:xfrm>
          <a:prstGeom prst="rect">
            <a:avLst/>
          </a:prstGeom>
        </p:spPr>
      </p:pic>
      <p:cxnSp>
        <p:nvCxnSpPr>
          <p:cNvPr id="7" name="Straight Arrow Connector 6"/>
          <p:cNvCxnSpPr/>
          <p:nvPr/>
        </p:nvCxnSpPr>
        <p:spPr>
          <a:xfrm>
            <a:off x="1496616" y="2965313"/>
            <a:ext cx="1984" cy="504000"/>
          </a:xfrm>
          <a:prstGeom prst="straightConnector1">
            <a:avLst/>
          </a:prstGeom>
          <a:ln>
            <a:solidFill>
              <a:srgbClr val="00B050"/>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7" idx="4"/>
          </p:cNvCxnSpPr>
          <p:nvPr/>
        </p:nvCxnSpPr>
        <p:spPr>
          <a:xfrm>
            <a:off x="2367062" y="3035164"/>
            <a:ext cx="4663" cy="234950"/>
          </a:xfrm>
          <a:prstGeom prst="straightConnector1">
            <a:avLst/>
          </a:prstGeom>
          <a:ln>
            <a:solidFill>
              <a:srgbClr val="FF0000"/>
            </a:solidFill>
            <a:prstDash val="sysDot"/>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496616" y="3485245"/>
            <a:ext cx="1548000" cy="0"/>
          </a:xfrm>
          <a:prstGeom prst="straightConnector1">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367062" y="3270114"/>
            <a:ext cx="4464000" cy="0"/>
          </a:xfrm>
          <a:prstGeom prst="straightConnector1">
            <a:avLst/>
          </a:prstGeom>
          <a:ln w="2857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7" name="Oval 36"/>
          <p:cNvSpPr>
            <a:spLocks noChangeAspect="1"/>
          </p:cNvSpPr>
          <p:nvPr/>
        </p:nvSpPr>
        <p:spPr>
          <a:xfrm>
            <a:off x="1683062" y="1678847"/>
            <a:ext cx="1368000" cy="13563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a:spLocks noChangeAspect="1"/>
          </p:cNvSpPr>
          <p:nvPr/>
        </p:nvSpPr>
        <p:spPr>
          <a:xfrm>
            <a:off x="1298616" y="2567094"/>
            <a:ext cx="396000" cy="396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p:cNvCxnSpPr/>
          <p:nvPr/>
        </p:nvCxnSpPr>
        <p:spPr>
          <a:xfrm>
            <a:off x="3051062" y="3485245"/>
            <a:ext cx="1548000" cy="0"/>
          </a:xfrm>
          <a:prstGeom prst="straightConnector1">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599062" y="3485245"/>
            <a:ext cx="1548000" cy="0"/>
          </a:xfrm>
          <a:prstGeom prst="straightConnector1">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147062" y="3485245"/>
            <a:ext cx="1548000" cy="0"/>
          </a:xfrm>
          <a:prstGeom prst="straightConnector1">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831062" y="3269221"/>
            <a:ext cx="1224000" cy="0"/>
          </a:xfrm>
          <a:prstGeom prst="straightConnector1">
            <a:avLst/>
          </a:prstGeom>
          <a:ln w="28575">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741227" y="1338473"/>
            <a:ext cx="4464496" cy="646331"/>
          </a:xfrm>
          <a:prstGeom prst="rect">
            <a:avLst/>
          </a:prstGeom>
          <a:noFill/>
        </p:spPr>
        <p:txBody>
          <a:bodyPr wrap="square" rtlCol="0">
            <a:spAutoFit/>
          </a:bodyPr>
          <a:lstStyle/>
          <a:p>
            <a:r>
              <a:rPr lang="en-US" sz="1800" dirty="0"/>
              <a:t>Example: Two different cycles with different periodicities and starting points</a:t>
            </a:r>
          </a:p>
        </p:txBody>
      </p:sp>
      <p:sp>
        <p:nvSpPr>
          <p:cNvPr id="50" name="TextBox 49"/>
          <p:cNvSpPr txBox="1"/>
          <p:nvPr/>
        </p:nvSpPr>
        <p:spPr>
          <a:xfrm>
            <a:off x="4304928" y="2872519"/>
            <a:ext cx="875561" cy="338554"/>
          </a:xfrm>
          <a:prstGeom prst="rect">
            <a:avLst/>
          </a:prstGeom>
          <a:noFill/>
        </p:spPr>
        <p:txBody>
          <a:bodyPr wrap="none" rtlCol="0">
            <a:spAutoFit/>
          </a:bodyPr>
          <a:lstStyle/>
          <a:p>
            <a:r>
              <a:rPr lang="en-US" sz="1600" dirty="0">
                <a:solidFill>
                  <a:srgbClr val="FF0000"/>
                </a:solidFill>
              </a:rPr>
              <a:t>Period </a:t>
            </a:r>
            <a:r>
              <a:rPr lang="en-US" sz="1600" i="1" dirty="0">
                <a:solidFill>
                  <a:srgbClr val="FF0000"/>
                </a:solidFill>
              </a:rPr>
              <a:t>n</a:t>
            </a:r>
            <a:endParaRPr lang="en-US" sz="1600" dirty="0">
              <a:solidFill>
                <a:srgbClr val="FF0000"/>
              </a:solidFill>
            </a:endParaRPr>
          </a:p>
        </p:txBody>
      </p:sp>
      <p:sp>
        <p:nvSpPr>
          <p:cNvPr id="51" name="TextBox 50"/>
          <p:cNvSpPr txBox="1"/>
          <p:nvPr/>
        </p:nvSpPr>
        <p:spPr>
          <a:xfrm>
            <a:off x="7634878" y="2874422"/>
            <a:ext cx="1116011" cy="338554"/>
          </a:xfrm>
          <a:prstGeom prst="rect">
            <a:avLst/>
          </a:prstGeom>
          <a:noFill/>
        </p:spPr>
        <p:txBody>
          <a:bodyPr wrap="none" rtlCol="0">
            <a:spAutoFit/>
          </a:bodyPr>
          <a:lstStyle/>
          <a:p>
            <a:r>
              <a:rPr lang="en-US" sz="1600">
                <a:solidFill>
                  <a:srgbClr val="FF0000"/>
                </a:solidFill>
              </a:rPr>
              <a:t>Period </a:t>
            </a:r>
            <a:r>
              <a:rPr lang="en-US" sz="1600" i="1">
                <a:solidFill>
                  <a:srgbClr val="FF0000"/>
                </a:solidFill>
              </a:rPr>
              <a:t>n+1</a:t>
            </a:r>
            <a:endParaRPr lang="en-US" sz="1600" dirty="0">
              <a:solidFill>
                <a:srgbClr val="FF0000"/>
              </a:solidFill>
            </a:endParaRPr>
          </a:p>
        </p:txBody>
      </p:sp>
      <p:sp>
        <p:nvSpPr>
          <p:cNvPr id="52" name="TextBox 51"/>
          <p:cNvSpPr txBox="1"/>
          <p:nvPr/>
        </p:nvSpPr>
        <p:spPr>
          <a:xfrm>
            <a:off x="1832835" y="3501008"/>
            <a:ext cx="920445" cy="338554"/>
          </a:xfrm>
          <a:prstGeom prst="rect">
            <a:avLst/>
          </a:prstGeom>
          <a:noFill/>
        </p:spPr>
        <p:txBody>
          <a:bodyPr wrap="none" rtlCol="0">
            <a:spAutoFit/>
          </a:bodyPr>
          <a:lstStyle/>
          <a:p>
            <a:r>
              <a:rPr lang="en-US" sz="1600" dirty="0">
                <a:solidFill>
                  <a:srgbClr val="00B050"/>
                </a:solidFill>
              </a:rPr>
              <a:t>Period </a:t>
            </a:r>
            <a:r>
              <a:rPr lang="en-US" sz="1600" i="1" dirty="0">
                <a:solidFill>
                  <a:srgbClr val="00B050"/>
                </a:solidFill>
              </a:rPr>
              <a:t>m</a:t>
            </a:r>
            <a:endParaRPr lang="en-US" sz="1600" dirty="0">
              <a:solidFill>
                <a:srgbClr val="00B050"/>
              </a:solidFill>
            </a:endParaRPr>
          </a:p>
        </p:txBody>
      </p:sp>
      <p:sp>
        <p:nvSpPr>
          <p:cNvPr id="53" name="TextBox 52"/>
          <p:cNvSpPr txBox="1"/>
          <p:nvPr/>
        </p:nvSpPr>
        <p:spPr>
          <a:xfrm>
            <a:off x="3296816" y="3501008"/>
            <a:ext cx="1160895" cy="338554"/>
          </a:xfrm>
          <a:prstGeom prst="rect">
            <a:avLst/>
          </a:prstGeom>
          <a:noFill/>
        </p:spPr>
        <p:txBody>
          <a:bodyPr wrap="none" rtlCol="0">
            <a:spAutoFit/>
          </a:bodyPr>
          <a:lstStyle/>
          <a:p>
            <a:r>
              <a:rPr lang="en-US" sz="1600" dirty="0">
                <a:solidFill>
                  <a:srgbClr val="00B050"/>
                </a:solidFill>
              </a:rPr>
              <a:t>Period </a:t>
            </a:r>
            <a:r>
              <a:rPr lang="en-US" sz="1600" i="1" dirty="0">
                <a:solidFill>
                  <a:srgbClr val="00B050"/>
                </a:solidFill>
              </a:rPr>
              <a:t>m+1</a:t>
            </a:r>
            <a:endParaRPr lang="en-US" sz="1600" dirty="0">
              <a:solidFill>
                <a:srgbClr val="00B050"/>
              </a:solidFill>
            </a:endParaRPr>
          </a:p>
        </p:txBody>
      </p:sp>
      <p:sp>
        <p:nvSpPr>
          <p:cNvPr id="54" name="TextBox 53"/>
          <p:cNvSpPr txBox="1"/>
          <p:nvPr/>
        </p:nvSpPr>
        <p:spPr>
          <a:xfrm>
            <a:off x="4844988" y="3501008"/>
            <a:ext cx="1160895" cy="338554"/>
          </a:xfrm>
          <a:prstGeom prst="rect">
            <a:avLst/>
          </a:prstGeom>
          <a:noFill/>
        </p:spPr>
        <p:txBody>
          <a:bodyPr wrap="none" rtlCol="0">
            <a:spAutoFit/>
          </a:bodyPr>
          <a:lstStyle/>
          <a:p>
            <a:r>
              <a:rPr lang="en-US" sz="1600" dirty="0">
                <a:solidFill>
                  <a:srgbClr val="00B050"/>
                </a:solidFill>
              </a:rPr>
              <a:t>Period </a:t>
            </a:r>
            <a:r>
              <a:rPr lang="en-US" sz="1600" i="1" dirty="0">
                <a:solidFill>
                  <a:srgbClr val="00B050"/>
                </a:solidFill>
              </a:rPr>
              <a:t>m+2</a:t>
            </a:r>
            <a:endParaRPr lang="en-US" sz="1600" dirty="0">
              <a:solidFill>
                <a:srgbClr val="00B050"/>
              </a:solidFill>
            </a:endParaRPr>
          </a:p>
        </p:txBody>
      </p:sp>
      <p:sp>
        <p:nvSpPr>
          <p:cNvPr id="55" name="TextBox 54"/>
          <p:cNvSpPr txBox="1"/>
          <p:nvPr/>
        </p:nvSpPr>
        <p:spPr>
          <a:xfrm>
            <a:off x="6465168" y="3520974"/>
            <a:ext cx="1160895" cy="338554"/>
          </a:xfrm>
          <a:prstGeom prst="rect">
            <a:avLst/>
          </a:prstGeom>
          <a:noFill/>
        </p:spPr>
        <p:txBody>
          <a:bodyPr wrap="none" rtlCol="0">
            <a:spAutoFit/>
          </a:bodyPr>
          <a:lstStyle/>
          <a:p>
            <a:r>
              <a:rPr lang="en-US" sz="1600" dirty="0">
                <a:solidFill>
                  <a:srgbClr val="00B050"/>
                </a:solidFill>
              </a:rPr>
              <a:t>Period </a:t>
            </a:r>
            <a:r>
              <a:rPr lang="en-US" sz="1600" i="1" dirty="0">
                <a:solidFill>
                  <a:srgbClr val="00B050"/>
                </a:solidFill>
              </a:rPr>
              <a:t>m+3</a:t>
            </a:r>
            <a:endParaRPr lang="en-US" sz="1600" dirty="0">
              <a:solidFill>
                <a:srgbClr val="00B050"/>
              </a:solidFill>
            </a:endParaRPr>
          </a:p>
        </p:txBody>
      </p:sp>
      <p:cxnSp>
        <p:nvCxnSpPr>
          <p:cNvPr id="56" name="Straight Arrow Connector 55"/>
          <p:cNvCxnSpPr/>
          <p:nvPr/>
        </p:nvCxnSpPr>
        <p:spPr>
          <a:xfrm>
            <a:off x="7689304" y="3485245"/>
            <a:ext cx="468000" cy="0"/>
          </a:xfrm>
          <a:prstGeom prst="straightConnector1">
            <a:avLst/>
          </a:prstGeom>
          <a:ln w="28575">
            <a:solidFill>
              <a:srgbClr val="00B05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890907" y="5433633"/>
            <a:ext cx="3553469" cy="483235"/>
            <a:chOff x="1443795" y="5383530"/>
            <a:chExt cx="3765421" cy="512917"/>
          </a:xfrm>
        </p:grpSpPr>
        <p:sp>
          <p:nvSpPr>
            <p:cNvPr id="113" name="Text Box 2"/>
            <p:cNvSpPr txBox="1">
              <a:spLocks noChangeArrowheads="1"/>
            </p:cNvSpPr>
            <p:nvPr/>
          </p:nvSpPr>
          <p:spPr bwMode="auto">
            <a:xfrm>
              <a:off x="1450912" y="5383530"/>
              <a:ext cx="1253489"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solidFill>
                    <a:srgbClr val="FF0000"/>
                  </a:solidFill>
                  <a:effectLst/>
                  <a:latin typeface="Times New Roman" panose="02020603050405020304" pitchFamily="18" charset="0"/>
                  <a:ea typeface="Calibri" panose="020F0502020204030204" pitchFamily="34" charset="0"/>
                </a:rPr>
                <a:t>2025</a:t>
              </a:r>
              <a:r>
                <a:rPr lang="en-GB" sz="1000" b="1" dirty="0">
                  <a:effectLst/>
                  <a:latin typeface="Times New Roman" panose="02020603050405020304" pitchFamily="18" charset="0"/>
                  <a:ea typeface="Calibri" panose="020F0502020204030204" pitchFamily="34" charset="0"/>
                </a:rPr>
                <a:t> RCP</a:t>
              </a:r>
              <a:endParaRPr lang="en-GB" sz="1200" dirty="0">
                <a:effectLst/>
                <a:latin typeface="Times New Roman" panose="02020603050405020304" pitchFamily="18" charset="0"/>
                <a:ea typeface="Times New Roman" panose="02020603050405020304" pitchFamily="18" charset="0"/>
              </a:endParaRPr>
            </a:p>
          </p:txBody>
        </p:sp>
        <p:sp>
          <p:nvSpPr>
            <p:cNvPr id="114" name="Text Box 2"/>
            <p:cNvSpPr txBox="1">
              <a:spLocks noChangeArrowheads="1"/>
            </p:cNvSpPr>
            <p:nvPr/>
          </p:nvSpPr>
          <p:spPr bwMode="auto">
            <a:xfrm>
              <a:off x="2703318" y="5383530"/>
              <a:ext cx="1253490"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solidFill>
                    <a:srgbClr val="FF0000"/>
                  </a:solidFill>
                  <a:effectLst/>
                  <a:latin typeface="Times New Roman" panose="02020603050405020304" pitchFamily="18" charset="0"/>
                  <a:ea typeface="Calibri" panose="020F0502020204030204" pitchFamily="34" charset="0"/>
                </a:rPr>
                <a:t>2030</a:t>
              </a:r>
              <a:r>
                <a:rPr lang="en-GB" sz="1000" b="1" dirty="0">
                  <a:effectLst/>
                  <a:latin typeface="Times New Roman" panose="02020603050405020304" pitchFamily="18" charset="0"/>
                  <a:ea typeface="Calibri" panose="020F0502020204030204" pitchFamily="34" charset="0"/>
                </a:rPr>
                <a:t> RCP</a:t>
              </a:r>
              <a:endParaRPr lang="en-GB" sz="1200" dirty="0">
                <a:effectLst/>
                <a:latin typeface="Times New Roman" panose="02020603050405020304" pitchFamily="18" charset="0"/>
                <a:ea typeface="Times New Roman" panose="02020603050405020304" pitchFamily="18" charset="0"/>
              </a:endParaRPr>
            </a:p>
          </p:txBody>
        </p:sp>
        <p:sp>
          <p:nvSpPr>
            <p:cNvPr id="115" name="Text Box 2"/>
            <p:cNvSpPr txBox="1">
              <a:spLocks noChangeArrowheads="1"/>
            </p:cNvSpPr>
            <p:nvPr/>
          </p:nvSpPr>
          <p:spPr bwMode="auto">
            <a:xfrm>
              <a:off x="3955726" y="5383530"/>
              <a:ext cx="1253490" cy="238125"/>
            </a:xfrm>
            <a:prstGeom prst="rect">
              <a:avLst/>
            </a:prstGeom>
            <a:solidFill>
              <a:schemeClr val="lt1">
                <a:lumMod val="100000"/>
                <a:lumOff val="0"/>
              </a:schemeClr>
            </a:solidFill>
            <a:ln w="12700">
              <a:solidFill>
                <a:schemeClr val="tx1">
                  <a:lumMod val="100000"/>
                  <a:lumOff val="0"/>
                </a:schemeClr>
              </a:solidFill>
              <a:miter lim="800000"/>
              <a:headEnd/>
              <a:tailEnd/>
            </a:ln>
          </p:spPr>
          <p:txBody>
            <a:bodyPr rot="0" vert="horz" wrap="square" lIns="91440" tIns="36000" rIns="91440" bIns="45720" anchor="t" anchorCtr="0" upright="1">
              <a:noAutofit/>
            </a:bodyPr>
            <a:lstStyle/>
            <a:p>
              <a:pPr algn="ctr">
                <a:lnSpc>
                  <a:spcPct val="105000"/>
                </a:lnSpc>
                <a:spcAft>
                  <a:spcPts val="800"/>
                </a:spcAft>
              </a:pPr>
              <a:r>
                <a:rPr lang="en-GB" sz="1000" b="1" dirty="0">
                  <a:solidFill>
                    <a:srgbClr val="FF0000"/>
                  </a:solidFill>
                  <a:effectLst/>
                  <a:latin typeface="Times New Roman" panose="02020603050405020304" pitchFamily="18" charset="0"/>
                  <a:ea typeface="Calibri" panose="020F0502020204030204" pitchFamily="34" charset="0"/>
                </a:rPr>
                <a:t>2035 </a:t>
              </a:r>
              <a:r>
                <a:rPr lang="en-GB" sz="1000" b="1" dirty="0">
                  <a:effectLst/>
                  <a:latin typeface="Times New Roman" panose="02020603050405020304" pitchFamily="18" charset="0"/>
                  <a:ea typeface="Calibri" panose="020F0502020204030204" pitchFamily="34" charset="0"/>
                </a:rPr>
                <a:t>RCP</a:t>
              </a:r>
              <a:endParaRPr lang="en-GB" sz="1200" dirty="0">
                <a:effectLst/>
                <a:latin typeface="Times New Roman" panose="02020603050405020304" pitchFamily="18" charset="0"/>
                <a:ea typeface="Times New Roman" panose="02020603050405020304" pitchFamily="18" charset="0"/>
              </a:endParaRPr>
            </a:p>
          </p:txBody>
        </p:sp>
        <p:sp>
          <p:nvSpPr>
            <p:cNvPr id="116" name="Text Box 49"/>
            <p:cNvSpPr txBox="1">
              <a:spLocks noChangeArrowheads="1"/>
            </p:cNvSpPr>
            <p:nvPr/>
          </p:nvSpPr>
          <p:spPr bwMode="auto">
            <a:xfrm>
              <a:off x="1443795" y="5625473"/>
              <a:ext cx="250189"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21</a:t>
              </a:r>
              <a:endParaRPr lang="en-GB" sz="1200">
                <a:effectLst/>
                <a:latin typeface="Times New Roman" panose="02020603050405020304" pitchFamily="18" charset="0"/>
                <a:ea typeface="Times New Roman" panose="02020603050405020304" pitchFamily="18" charset="0"/>
              </a:endParaRPr>
            </a:p>
          </p:txBody>
        </p:sp>
        <p:sp>
          <p:nvSpPr>
            <p:cNvPr id="117" name="Text Box 49"/>
            <p:cNvSpPr txBox="1">
              <a:spLocks noChangeArrowheads="1"/>
            </p:cNvSpPr>
            <p:nvPr/>
          </p:nvSpPr>
          <p:spPr bwMode="auto">
            <a:xfrm>
              <a:off x="1692854"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22</a:t>
              </a:r>
              <a:endParaRPr lang="en-GB" sz="1200">
                <a:effectLst/>
                <a:latin typeface="Times New Roman" panose="02020603050405020304" pitchFamily="18" charset="0"/>
                <a:ea typeface="Times New Roman" panose="02020603050405020304" pitchFamily="18" charset="0"/>
              </a:endParaRPr>
            </a:p>
          </p:txBody>
        </p:sp>
        <p:sp>
          <p:nvSpPr>
            <p:cNvPr id="118" name="Text Box 49"/>
            <p:cNvSpPr txBox="1">
              <a:spLocks noChangeArrowheads="1"/>
            </p:cNvSpPr>
            <p:nvPr/>
          </p:nvSpPr>
          <p:spPr bwMode="auto">
            <a:xfrm>
              <a:off x="1945469"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23</a:t>
              </a:r>
              <a:endParaRPr lang="en-GB" sz="1200">
                <a:effectLst/>
                <a:latin typeface="Times New Roman" panose="02020603050405020304" pitchFamily="18" charset="0"/>
                <a:ea typeface="Times New Roman" panose="02020603050405020304" pitchFamily="18" charset="0"/>
              </a:endParaRPr>
            </a:p>
          </p:txBody>
        </p:sp>
        <p:sp>
          <p:nvSpPr>
            <p:cNvPr id="119" name="Text Box 49"/>
            <p:cNvSpPr txBox="1">
              <a:spLocks noChangeArrowheads="1"/>
            </p:cNvSpPr>
            <p:nvPr/>
          </p:nvSpPr>
          <p:spPr bwMode="auto">
            <a:xfrm>
              <a:off x="2194528"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24</a:t>
              </a:r>
              <a:endParaRPr lang="en-GB" sz="1200">
                <a:effectLst/>
                <a:latin typeface="Times New Roman" panose="02020603050405020304" pitchFamily="18" charset="0"/>
                <a:ea typeface="Times New Roman" panose="02020603050405020304" pitchFamily="18" charset="0"/>
              </a:endParaRPr>
            </a:p>
          </p:txBody>
        </p:sp>
        <p:sp>
          <p:nvSpPr>
            <p:cNvPr id="120" name="Text Box 49"/>
            <p:cNvSpPr txBox="1">
              <a:spLocks noChangeArrowheads="1"/>
            </p:cNvSpPr>
            <p:nvPr/>
          </p:nvSpPr>
          <p:spPr bwMode="auto">
            <a:xfrm>
              <a:off x="2447144"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dirty="0">
                  <a:solidFill>
                    <a:srgbClr val="FF0000"/>
                  </a:solidFill>
                  <a:effectLst/>
                  <a:latin typeface="Times New Roman" panose="02020603050405020304" pitchFamily="18" charset="0"/>
                  <a:ea typeface="Calibri" panose="020F0502020204030204" pitchFamily="34" charset="0"/>
                </a:rPr>
                <a:t>25</a:t>
              </a:r>
              <a:endParaRPr lang="en-GB" sz="1200" dirty="0">
                <a:solidFill>
                  <a:srgbClr val="FF0000"/>
                </a:solidFill>
                <a:effectLst/>
                <a:latin typeface="Times New Roman" panose="02020603050405020304" pitchFamily="18" charset="0"/>
                <a:ea typeface="Times New Roman" panose="02020603050405020304" pitchFamily="18" charset="0"/>
              </a:endParaRPr>
            </a:p>
          </p:txBody>
        </p:sp>
        <p:sp>
          <p:nvSpPr>
            <p:cNvPr id="121" name="Text Box 49"/>
            <p:cNvSpPr txBox="1">
              <a:spLocks noChangeArrowheads="1"/>
            </p:cNvSpPr>
            <p:nvPr/>
          </p:nvSpPr>
          <p:spPr bwMode="auto">
            <a:xfrm>
              <a:off x="2696202"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26</a:t>
              </a:r>
              <a:endParaRPr lang="en-GB" sz="1200">
                <a:effectLst/>
                <a:latin typeface="Times New Roman" panose="02020603050405020304" pitchFamily="18" charset="0"/>
                <a:ea typeface="Times New Roman" panose="02020603050405020304" pitchFamily="18" charset="0"/>
              </a:endParaRPr>
            </a:p>
          </p:txBody>
        </p:sp>
        <p:sp>
          <p:nvSpPr>
            <p:cNvPr id="122" name="Text Box 49"/>
            <p:cNvSpPr txBox="1">
              <a:spLocks noChangeArrowheads="1"/>
            </p:cNvSpPr>
            <p:nvPr/>
          </p:nvSpPr>
          <p:spPr bwMode="auto">
            <a:xfrm>
              <a:off x="2948820"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27</a:t>
              </a:r>
              <a:endParaRPr lang="en-GB" sz="1200">
                <a:effectLst/>
                <a:latin typeface="Times New Roman" panose="02020603050405020304" pitchFamily="18" charset="0"/>
                <a:ea typeface="Times New Roman" panose="02020603050405020304" pitchFamily="18" charset="0"/>
              </a:endParaRPr>
            </a:p>
          </p:txBody>
        </p:sp>
        <p:sp>
          <p:nvSpPr>
            <p:cNvPr id="123" name="Text Box 49"/>
            <p:cNvSpPr txBox="1">
              <a:spLocks noChangeArrowheads="1"/>
            </p:cNvSpPr>
            <p:nvPr/>
          </p:nvSpPr>
          <p:spPr bwMode="auto">
            <a:xfrm>
              <a:off x="319787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28</a:t>
              </a:r>
              <a:endParaRPr lang="en-GB" sz="1200">
                <a:effectLst/>
                <a:latin typeface="Times New Roman" panose="02020603050405020304" pitchFamily="18" charset="0"/>
                <a:ea typeface="Times New Roman" panose="02020603050405020304" pitchFamily="18" charset="0"/>
              </a:endParaRPr>
            </a:p>
          </p:txBody>
        </p:sp>
        <p:sp>
          <p:nvSpPr>
            <p:cNvPr id="124" name="Text Box 49"/>
            <p:cNvSpPr txBox="1">
              <a:spLocks noChangeArrowheads="1"/>
            </p:cNvSpPr>
            <p:nvPr/>
          </p:nvSpPr>
          <p:spPr bwMode="auto">
            <a:xfrm>
              <a:off x="3450493"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29</a:t>
              </a:r>
              <a:endParaRPr lang="en-GB" sz="1200">
                <a:effectLst/>
                <a:latin typeface="Times New Roman" panose="02020603050405020304" pitchFamily="18" charset="0"/>
                <a:ea typeface="Times New Roman" panose="02020603050405020304" pitchFamily="18" charset="0"/>
              </a:endParaRPr>
            </a:p>
          </p:txBody>
        </p:sp>
        <p:sp>
          <p:nvSpPr>
            <p:cNvPr id="125" name="Text Box 49"/>
            <p:cNvSpPr txBox="1">
              <a:spLocks noChangeArrowheads="1"/>
            </p:cNvSpPr>
            <p:nvPr/>
          </p:nvSpPr>
          <p:spPr bwMode="auto">
            <a:xfrm>
              <a:off x="3699553"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dirty="0">
                  <a:solidFill>
                    <a:srgbClr val="FF0000"/>
                  </a:solidFill>
                  <a:effectLst/>
                  <a:latin typeface="Times New Roman" panose="02020603050405020304" pitchFamily="18" charset="0"/>
                  <a:ea typeface="Calibri" panose="020F0502020204030204" pitchFamily="34" charset="0"/>
                </a:rPr>
                <a:t>30</a:t>
              </a:r>
              <a:endParaRPr lang="en-GB" sz="1200" dirty="0">
                <a:solidFill>
                  <a:srgbClr val="FF0000"/>
                </a:solidFill>
                <a:effectLst/>
                <a:latin typeface="Times New Roman" panose="02020603050405020304" pitchFamily="18" charset="0"/>
                <a:ea typeface="Times New Roman" panose="02020603050405020304" pitchFamily="18" charset="0"/>
              </a:endParaRPr>
            </a:p>
          </p:txBody>
        </p:sp>
        <p:sp>
          <p:nvSpPr>
            <p:cNvPr id="126" name="Text Box 49"/>
            <p:cNvSpPr txBox="1">
              <a:spLocks noChangeArrowheads="1"/>
            </p:cNvSpPr>
            <p:nvPr/>
          </p:nvSpPr>
          <p:spPr bwMode="auto">
            <a:xfrm>
              <a:off x="395216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31</a:t>
              </a:r>
              <a:endParaRPr lang="en-GB" sz="1200">
                <a:effectLst/>
                <a:latin typeface="Times New Roman" panose="02020603050405020304" pitchFamily="18" charset="0"/>
                <a:ea typeface="Times New Roman" panose="02020603050405020304" pitchFamily="18" charset="0"/>
              </a:endParaRPr>
            </a:p>
          </p:txBody>
        </p:sp>
        <p:sp>
          <p:nvSpPr>
            <p:cNvPr id="127" name="Text Box 49"/>
            <p:cNvSpPr txBox="1">
              <a:spLocks noChangeArrowheads="1"/>
            </p:cNvSpPr>
            <p:nvPr/>
          </p:nvSpPr>
          <p:spPr bwMode="auto">
            <a:xfrm>
              <a:off x="4201227"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dirty="0">
                  <a:effectLst/>
                  <a:latin typeface="Times New Roman" panose="02020603050405020304" pitchFamily="18" charset="0"/>
                  <a:ea typeface="Calibri" panose="020F0502020204030204" pitchFamily="34" charset="0"/>
                </a:rPr>
                <a:t>32</a:t>
              </a:r>
              <a:endParaRPr lang="en-GB" sz="1200" dirty="0">
                <a:effectLst/>
                <a:latin typeface="Times New Roman" panose="02020603050405020304" pitchFamily="18" charset="0"/>
                <a:ea typeface="Times New Roman" panose="02020603050405020304" pitchFamily="18" charset="0"/>
              </a:endParaRPr>
            </a:p>
          </p:txBody>
        </p:sp>
        <p:sp>
          <p:nvSpPr>
            <p:cNvPr id="128" name="Text Box 49"/>
            <p:cNvSpPr txBox="1">
              <a:spLocks noChangeArrowheads="1"/>
            </p:cNvSpPr>
            <p:nvPr/>
          </p:nvSpPr>
          <p:spPr bwMode="auto">
            <a:xfrm>
              <a:off x="4457401" y="5625473"/>
              <a:ext cx="249555" cy="27051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33</a:t>
              </a:r>
              <a:endParaRPr lang="en-GB" sz="1200">
                <a:effectLst/>
                <a:latin typeface="Times New Roman" panose="02020603050405020304" pitchFamily="18" charset="0"/>
                <a:ea typeface="Times New Roman" panose="02020603050405020304" pitchFamily="18" charset="0"/>
              </a:endParaRPr>
            </a:p>
          </p:txBody>
        </p:sp>
        <p:sp>
          <p:nvSpPr>
            <p:cNvPr id="129" name="Text Box 49"/>
            <p:cNvSpPr txBox="1">
              <a:spLocks noChangeArrowheads="1"/>
            </p:cNvSpPr>
            <p:nvPr/>
          </p:nvSpPr>
          <p:spPr bwMode="auto">
            <a:xfrm>
              <a:off x="4695785" y="5625473"/>
              <a:ext cx="250172" cy="27097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a:effectLst/>
                  <a:latin typeface="Times New Roman" panose="02020603050405020304" pitchFamily="18" charset="0"/>
                  <a:ea typeface="Calibri" panose="020F0502020204030204" pitchFamily="34" charset="0"/>
                </a:rPr>
                <a:t>34</a:t>
              </a:r>
              <a:endParaRPr lang="en-GB" sz="1200">
                <a:effectLst/>
                <a:latin typeface="Times New Roman" panose="02020603050405020304" pitchFamily="18" charset="0"/>
                <a:ea typeface="Times New Roman" panose="02020603050405020304" pitchFamily="18" charset="0"/>
              </a:endParaRPr>
            </a:p>
          </p:txBody>
        </p:sp>
        <p:sp>
          <p:nvSpPr>
            <p:cNvPr id="130" name="Text Box 49"/>
            <p:cNvSpPr txBox="1">
              <a:spLocks noChangeArrowheads="1"/>
            </p:cNvSpPr>
            <p:nvPr/>
          </p:nvSpPr>
          <p:spPr bwMode="auto">
            <a:xfrm>
              <a:off x="4948402" y="5625473"/>
              <a:ext cx="250073" cy="270974"/>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0" tIns="45720" rIns="0" bIns="45720" anchor="t" anchorCtr="0" upright="1">
              <a:noAutofit/>
            </a:bodyPr>
            <a:lstStyle/>
            <a:p>
              <a:pPr algn="ctr">
                <a:lnSpc>
                  <a:spcPct val="115000"/>
                </a:lnSpc>
                <a:spcAft>
                  <a:spcPts val="600"/>
                </a:spcAft>
              </a:pPr>
              <a:r>
                <a:rPr lang="en-GB" sz="1000" dirty="0">
                  <a:solidFill>
                    <a:srgbClr val="FF0000"/>
                  </a:solidFill>
                  <a:effectLst/>
                  <a:latin typeface="Times New Roman" panose="02020603050405020304" pitchFamily="18" charset="0"/>
                  <a:ea typeface="Calibri" panose="020F0502020204030204" pitchFamily="34" charset="0"/>
                </a:rPr>
                <a:t>35</a:t>
              </a:r>
              <a:endParaRPr lang="en-GB" sz="1200" dirty="0">
                <a:solidFill>
                  <a:srgbClr val="FF0000"/>
                </a:solidFill>
                <a:effectLst/>
                <a:latin typeface="Times New Roman" panose="02020603050405020304" pitchFamily="18" charset="0"/>
                <a:ea typeface="Times New Roman" panose="02020603050405020304" pitchFamily="18" charset="0"/>
              </a:endParaRPr>
            </a:p>
          </p:txBody>
        </p:sp>
      </p:grpSp>
      <p:sp>
        <p:nvSpPr>
          <p:cNvPr id="137" name="TextBox 136"/>
          <p:cNvSpPr txBox="1"/>
          <p:nvPr/>
        </p:nvSpPr>
        <p:spPr>
          <a:xfrm>
            <a:off x="704476" y="3944851"/>
            <a:ext cx="8424988" cy="1323439"/>
          </a:xfrm>
          <a:prstGeom prst="rect">
            <a:avLst/>
          </a:prstGeom>
          <a:noFill/>
        </p:spPr>
        <p:txBody>
          <a:bodyPr wrap="square" rtlCol="0">
            <a:spAutoFit/>
          </a:bodyPr>
          <a:lstStyle/>
          <a:p>
            <a:r>
              <a:rPr lang="en-US" sz="2000" dirty="0"/>
              <a:t>Review Cycle and Communication Cycle both have five-year periodicity and the same end ‘points’: 31 December 2025, 30, 35</a:t>
            </a:r>
            <a:r>
              <a:rPr lang="is-IS" sz="2000" dirty="0"/>
              <a:t>…</a:t>
            </a:r>
          </a:p>
          <a:p>
            <a:endParaRPr lang="is-IS" sz="2000" dirty="0"/>
          </a:p>
          <a:p>
            <a:r>
              <a:rPr lang="is-IS" sz="2000" dirty="0"/>
              <a:t>The Cycles share common five-year “</a:t>
            </a:r>
            <a:r>
              <a:rPr lang="is-IS" sz="2000" b="1" dirty="0"/>
              <a:t>Review and Commumication Periods</a:t>
            </a:r>
            <a:r>
              <a:rPr lang="is-IS" sz="2000" dirty="0"/>
              <a:t>”</a:t>
            </a:r>
            <a:endParaRPr lang="en-US" sz="2000" dirty="0"/>
          </a:p>
        </p:txBody>
      </p:sp>
      <p:sp>
        <p:nvSpPr>
          <p:cNvPr id="4" name="Oval 3"/>
          <p:cNvSpPr>
            <a:spLocks noChangeAspect="1"/>
          </p:cNvSpPr>
          <p:nvPr/>
        </p:nvSpPr>
        <p:spPr>
          <a:xfrm>
            <a:off x="2827561" y="2726584"/>
            <a:ext cx="126693" cy="126693"/>
          </a:xfrm>
          <a:prstGeom prst="ellipse">
            <a:avLst/>
          </a:prstGeom>
          <a:solidFill>
            <a:schemeClr val="accent6"/>
          </a:solid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a:spLocks noChangeAspect="1"/>
          </p:cNvSpPr>
          <p:nvPr/>
        </p:nvSpPr>
        <p:spPr>
          <a:xfrm>
            <a:off x="2917923" y="3205850"/>
            <a:ext cx="126693" cy="126693"/>
          </a:xfrm>
          <a:prstGeom prst="ellipse">
            <a:avLst/>
          </a:prstGeom>
          <a:solidFill>
            <a:schemeClr val="accent6"/>
          </a:solid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a:spLocks noChangeAspect="1"/>
          </p:cNvSpPr>
          <p:nvPr/>
        </p:nvSpPr>
        <p:spPr>
          <a:xfrm>
            <a:off x="7598615" y="3207577"/>
            <a:ext cx="126693" cy="126693"/>
          </a:xfrm>
          <a:prstGeom prst="ellipse">
            <a:avLst/>
          </a:prstGeom>
          <a:solidFill>
            <a:schemeClr val="accent6"/>
          </a:solid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a:spLocks noChangeAspect="1"/>
          </p:cNvSpPr>
          <p:nvPr/>
        </p:nvSpPr>
        <p:spPr>
          <a:xfrm>
            <a:off x="1892660" y="1784024"/>
            <a:ext cx="126693" cy="126693"/>
          </a:xfrm>
          <a:prstGeom prst="ellipse">
            <a:avLst/>
          </a:prstGeom>
          <a:solidFill>
            <a:srgbClr val="FFC000"/>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a:off x="5210944" y="3205850"/>
            <a:ext cx="126693" cy="126693"/>
          </a:xfrm>
          <a:prstGeom prst="ellipse">
            <a:avLst/>
          </a:prstGeom>
          <a:solidFill>
            <a:srgbClr val="FFC000"/>
          </a:solidFill>
          <a:ln w="158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a:spLocks noChangeAspect="1"/>
          </p:cNvSpPr>
          <p:nvPr/>
        </p:nvSpPr>
        <p:spPr>
          <a:xfrm>
            <a:off x="2306891" y="3205885"/>
            <a:ext cx="126693" cy="126693"/>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a:spLocks noChangeAspect="1"/>
          </p:cNvSpPr>
          <p:nvPr/>
        </p:nvSpPr>
        <p:spPr>
          <a:xfrm>
            <a:off x="6787477" y="3207577"/>
            <a:ext cx="126693" cy="126693"/>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a:spLocks noChangeAspect="1"/>
          </p:cNvSpPr>
          <p:nvPr/>
        </p:nvSpPr>
        <p:spPr>
          <a:xfrm>
            <a:off x="2303715" y="2971008"/>
            <a:ext cx="126693" cy="126693"/>
          </a:xfrm>
          <a:prstGeom prst="ellipse">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1444828" y="2921973"/>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444828" y="3443014"/>
            <a:ext cx="6284723" cy="94420"/>
            <a:chOff x="1444828" y="3143427"/>
            <a:chExt cx="6284723" cy="94420"/>
          </a:xfrm>
        </p:grpSpPr>
        <p:sp>
          <p:nvSpPr>
            <p:cNvPr id="68" name="Oval 67"/>
            <p:cNvSpPr>
              <a:spLocks noChangeAspect="1"/>
            </p:cNvSpPr>
            <p:nvPr/>
          </p:nvSpPr>
          <p:spPr>
            <a:xfrm>
              <a:off x="1444828" y="3153385"/>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a:spLocks noChangeAspect="1"/>
            </p:cNvSpPr>
            <p:nvPr/>
          </p:nvSpPr>
          <p:spPr>
            <a:xfrm>
              <a:off x="2995815" y="3148778"/>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a:spLocks noChangeAspect="1"/>
            </p:cNvSpPr>
            <p:nvPr/>
          </p:nvSpPr>
          <p:spPr>
            <a:xfrm>
              <a:off x="4546802" y="3148778"/>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a:spLocks noChangeAspect="1"/>
            </p:cNvSpPr>
            <p:nvPr/>
          </p:nvSpPr>
          <p:spPr>
            <a:xfrm>
              <a:off x="6099073" y="3143427"/>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a:spLocks noChangeAspect="1"/>
            </p:cNvSpPr>
            <p:nvPr/>
          </p:nvSpPr>
          <p:spPr>
            <a:xfrm>
              <a:off x="7645089" y="3153317"/>
              <a:ext cx="84462" cy="84462"/>
            </a:xfrm>
            <a:prstGeom prst="ellipse">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itle 1"/>
          <p:cNvSpPr txBox="1">
            <a:spLocks/>
          </p:cNvSpPr>
          <p:nvPr/>
        </p:nvSpPr>
        <p:spPr>
          <a:xfrm>
            <a:off x="524508" y="368660"/>
            <a:ext cx="8028892"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Definitions</a:t>
            </a:r>
          </a:p>
        </p:txBody>
      </p:sp>
      <p:sp>
        <p:nvSpPr>
          <p:cNvPr id="3" name="TextBox 2"/>
          <p:cNvSpPr txBox="1"/>
          <p:nvPr/>
        </p:nvSpPr>
        <p:spPr>
          <a:xfrm>
            <a:off x="2624468" y="2298881"/>
            <a:ext cx="731290" cy="400110"/>
          </a:xfrm>
          <a:prstGeom prst="rect">
            <a:avLst/>
          </a:prstGeom>
          <a:noFill/>
        </p:spPr>
        <p:txBody>
          <a:bodyPr wrap="none" rtlCol="0">
            <a:spAutoFit/>
          </a:bodyPr>
          <a:lstStyle/>
          <a:p>
            <a:r>
              <a:rPr lang="en-US" sz="1000"/>
              <a:t>Recurring </a:t>
            </a:r>
          </a:p>
          <a:p>
            <a:r>
              <a:rPr lang="en-US" sz="1000" dirty="0"/>
              <a:t>Event 1</a:t>
            </a:r>
          </a:p>
        </p:txBody>
      </p:sp>
      <p:sp>
        <p:nvSpPr>
          <p:cNvPr id="74" name="TextBox 73"/>
          <p:cNvSpPr txBox="1"/>
          <p:nvPr/>
        </p:nvSpPr>
        <p:spPr>
          <a:xfrm>
            <a:off x="1196672" y="1400433"/>
            <a:ext cx="731290" cy="400110"/>
          </a:xfrm>
          <a:prstGeom prst="rect">
            <a:avLst/>
          </a:prstGeom>
          <a:noFill/>
        </p:spPr>
        <p:txBody>
          <a:bodyPr wrap="none" rtlCol="0">
            <a:spAutoFit/>
          </a:bodyPr>
          <a:lstStyle/>
          <a:p>
            <a:r>
              <a:rPr lang="en-US" sz="1000" dirty="0"/>
              <a:t>Recurring </a:t>
            </a:r>
          </a:p>
          <a:p>
            <a:r>
              <a:rPr lang="en-US" sz="1000" dirty="0"/>
              <a:t>Event 2</a:t>
            </a:r>
          </a:p>
        </p:txBody>
      </p:sp>
      <p:sp>
        <p:nvSpPr>
          <p:cNvPr id="75" name="TextBox 74"/>
          <p:cNvSpPr txBox="1"/>
          <p:nvPr/>
        </p:nvSpPr>
        <p:spPr>
          <a:xfrm>
            <a:off x="1963503" y="2421992"/>
            <a:ext cx="755335" cy="553998"/>
          </a:xfrm>
          <a:prstGeom prst="rect">
            <a:avLst/>
          </a:prstGeom>
          <a:noFill/>
        </p:spPr>
        <p:txBody>
          <a:bodyPr wrap="none" rtlCol="0">
            <a:spAutoFit/>
          </a:bodyPr>
          <a:lstStyle/>
          <a:p>
            <a:r>
              <a:rPr lang="en-US" sz="1000" dirty="0"/>
              <a:t>Recurring </a:t>
            </a:r>
          </a:p>
          <a:p>
            <a:r>
              <a:rPr lang="en-US" sz="1000" dirty="0"/>
              <a:t>Event 0 </a:t>
            </a:r>
          </a:p>
          <a:p>
            <a:r>
              <a:rPr lang="en-US" sz="1000" dirty="0"/>
              <a:t>(Start/End)</a:t>
            </a:r>
          </a:p>
        </p:txBody>
      </p:sp>
    </p:spTree>
    <p:extLst>
      <p:ext uri="{BB962C8B-B14F-4D97-AF65-F5344CB8AC3E}">
        <p14:creationId xmlns:p14="http://schemas.microsoft.com/office/powerpoint/2010/main" val="27417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7">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8" grpId="0" animBg="1"/>
      <p:bldP spid="59" grpId="0" animBg="1"/>
      <p:bldP spid="62" grpId="0" animBg="1"/>
      <p:bldP spid="63" grpId="0" animBg="1"/>
      <p:bldP spid="65" grpId="0" animBg="1"/>
      <p:bldP spid="3" grpId="0"/>
      <p:bldP spid="74"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920">
            <a:extLst>
              <a:ext uri="{FF2B5EF4-FFF2-40B4-BE49-F238E27FC236}">
                <a16:creationId xmlns:a16="http://schemas.microsoft.com/office/drawing/2014/main" id="{E7630BD4-C13D-3746-A987-2BF92A595303}"/>
              </a:ext>
            </a:extLst>
          </p:cNvPr>
          <p:cNvSpPr txBox="1"/>
          <p:nvPr/>
        </p:nvSpPr>
        <p:spPr>
          <a:xfrm>
            <a:off x="1528900" y="2454769"/>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Text Box 928">
            <a:extLst>
              <a:ext uri="{FF2B5EF4-FFF2-40B4-BE49-F238E27FC236}">
                <a16:creationId xmlns:a16="http://schemas.microsoft.com/office/drawing/2014/main" id="{69B9F5F2-3C8F-E54B-85BD-17D47D670900}"/>
              </a:ext>
            </a:extLst>
          </p:cNvPr>
          <p:cNvSpPr txBox="1"/>
          <p:nvPr/>
        </p:nvSpPr>
        <p:spPr>
          <a:xfrm>
            <a:off x="1528900" y="2071986"/>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88418ABE-E7A4-8E43-9E98-826D3EBF81C5}"/>
              </a:ext>
            </a:extLst>
          </p:cNvPr>
          <p:cNvCxnSpPr/>
          <p:nvPr/>
        </p:nvCxnSpPr>
        <p:spPr>
          <a:xfrm>
            <a:off x="1335333" y="2861239"/>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61" name="Title 1">
            <a:extLst>
              <a:ext uri="{FF2B5EF4-FFF2-40B4-BE49-F238E27FC236}">
                <a16:creationId xmlns:a16="http://schemas.microsoft.com/office/drawing/2014/main" id="{9B200845-D02A-644C-A90B-3D86B8DD6353}"/>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1. Material Interpretations: Periods of Implementation or Target Periods</a:t>
            </a:r>
          </a:p>
        </p:txBody>
      </p:sp>
      <p:sp>
        <p:nvSpPr>
          <p:cNvPr id="68" name="Oval 67">
            <a:extLst>
              <a:ext uri="{FF2B5EF4-FFF2-40B4-BE49-F238E27FC236}">
                <a16:creationId xmlns:a16="http://schemas.microsoft.com/office/drawing/2014/main" id="{648BFDA4-44BC-3549-8A90-E8F09E24D0C2}"/>
              </a:ext>
            </a:extLst>
          </p:cNvPr>
          <p:cNvSpPr/>
          <p:nvPr/>
        </p:nvSpPr>
        <p:spPr>
          <a:xfrm>
            <a:off x="1388604" y="2825235"/>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4A29E38-9D26-FF45-A87D-43BA37216CBD}"/>
              </a:ext>
            </a:extLst>
          </p:cNvPr>
          <p:cNvGrpSpPr/>
          <p:nvPr/>
        </p:nvGrpSpPr>
        <p:grpSpPr>
          <a:xfrm>
            <a:off x="2817645" y="2071986"/>
            <a:ext cx="1556974" cy="836376"/>
            <a:chOff x="2817645" y="1487619"/>
            <a:chExt cx="1556974" cy="836376"/>
          </a:xfrm>
        </p:grpSpPr>
        <p:sp>
          <p:nvSpPr>
            <p:cNvPr id="40" name="Text Box 930">
              <a:extLst>
                <a:ext uri="{FF2B5EF4-FFF2-40B4-BE49-F238E27FC236}">
                  <a16:creationId xmlns:a16="http://schemas.microsoft.com/office/drawing/2014/main" id="{94996365-C1CB-3F40-B2E3-2F05C1157362}"/>
                </a:ext>
              </a:extLst>
            </p:cNvPr>
            <p:cNvSpPr txBox="1"/>
            <p:nvPr/>
          </p:nvSpPr>
          <p:spPr>
            <a:xfrm>
              <a:off x="2951891"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 Box 931">
              <a:extLst>
                <a:ext uri="{FF2B5EF4-FFF2-40B4-BE49-F238E27FC236}">
                  <a16:creationId xmlns:a16="http://schemas.microsoft.com/office/drawing/2014/main" id="{67F9DE2A-47D7-8148-AE5E-E145430A9BAD}"/>
                </a:ext>
              </a:extLst>
            </p:cNvPr>
            <p:cNvSpPr txBox="1"/>
            <p:nvPr/>
          </p:nvSpPr>
          <p:spPr>
            <a:xfrm>
              <a:off x="2951891"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9" name="Oval 68">
              <a:extLst>
                <a:ext uri="{FF2B5EF4-FFF2-40B4-BE49-F238E27FC236}">
                  <a16:creationId xmlns:a16="http://schemas.microsoft.com/office/drawing/2014/main" id="{404C9291-B3BF-044B-9110-69435A21B142}"/>
                </a:ext>
              </a:extLst>
            </p:cNvPr>
            <p:cNvSpPr/>
            <p:nvPr/>
          </p:nvSpPr>
          <p:spPr>
            <a:xfrm>
              <a:off x="2817645" y="224086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343645D-761B-0A4A-B484-AEDD068340E7}"/>
              </a:ext>
            </a:extLst>
          </p:cNvPr>
          <p:cNvGrpSpPr/>
          <p:nvPr/>
        </p:nvGrpSpPr>
        <p:grpSpPr>
          <a:xfrm>
            <a:off x="4257805" y="2071986"/>
            <a:ext cx="1539804" cy="836376"/>
            <a:chOff x="4257805" y="1487619"/>
            <a:chExt cx="1539804" cy="836376"/>
          </a:xfrm>
        </p:grpSpPr>
        <p:sp>
          <p:nvSpPr>
            <p:cNvPr id="42" name="Text Box 932">
              <a:extLst>
                <a:ext uri="{FF2B5EF4-FFF2-40B4-BE49-F238E27FC236}">
                  <a16:creationId xmlns:a16="http://schemas.microsoft.com/office/drawing/2014/main" id="{B4B31FB9-47DE-0241-A750-D7B7DAC7EA2A}"/>
                </a:ext>
              </a:extLst>
            </p:cNvPr>
            <p:cNvSpPr txBox="1"/>
            <p:nvPr/>
          </p:nvSpPr>
          <p:spPr>
            <a:xfrm>
              <a:off x="4374881"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Text Box 935">
              <a:extLst>
                <a:ext uri="{FF2B5EF4-FFF2-40B4-BE49-F238E27FC236}">
                  <a16:creationId xmlns:a16="http://schemas.microsoft.com/office/drawing/2014/main" id="{5C53C73C-55EF-B442-85E8-0609EFAF9403}"/>
                </a:ext>
              </a:extLst>
            </p:cNvPr>
            <p:cNvSpPr txBox="1"/>
            <p:nvPr/>
          </p:nvSpPr>
          <p:spPr>
            <a:xfrm>
              <a:off x="4374881"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TP.3</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0" name="Oval 69">
              <a:extLst>
                <a:ext uri="{FF2B5EF4-FFF2-40B4-BE49-F238E27FC236}">
                  <a16:creationId xmlns:a16="http://schemas.microsoft.com/office/drawing/2014/main" id="{67486386-7196-4A40-A553-7E7D4826138D}"/>
                </a:ext>
              </a:extLst>
            </p:cNvPr>
            <p:cNvSpPr/>
            <p:nvPr/>
          </p:nvSpPr>
          <p:spPr>
            <a:xfrm>
              <a:off x="4257805" y="224086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42578B42-0DCA-A044-A4BF-F7070DF9066A}"/>
              </a:ext>
            </a:extLst>
          </p:cNvPr>
          <p:cNvGrpSpPr/>
          <p:nvPr/>
        </p:nvGrpSpPr>
        <p:grpSpPr>
          <a:xfrm>
            <a:off x="5697965" y="2071986"/>
            <a:ext cx="1522635" cy="836376"/>
            <a:chOff x="5697965" y="1487619"/>
            <a:chExt cx="1522635" cy="836376"/>
          </a:xfrm>
        </p:grpSpPr>
        <p:sp>
          <p:nvSpPr>
            <p:cNvPr id="44" name="Text Box 937">
              <a:extLst>
                <a:ext uri="{FF2B5EF4-FFF2-40B4-BE49-F238E27FC236}">
                  <a16:creationId xmlns:a16="http://schemas.microsoft.com/office/drawing/2014/main" id="{277C50B2-8317-024A-9B8C-C4D13A330736}"/>
                </a:ext>
              </a:extLst>
            </p:cNvPr>
            <p:cNvSpPr txBox="1"/>
            <p:nvPr/>
          </p:nvSpPr>
          <p:spPr>
            <a:xfrm>
              <a:off x="5797872" y="1870402"/>
              <a:ext cx="1422728" cy="325365"/>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5" name="Text Box 939">
              <a:extLst>
                <a:ext uri="{FF2B5EF4-FFF2-40B4-BE49-F238E27FC236}">
                  <a16:creationId xmlns:a16="http://schemas.microsoft.com/office/drawing/2014/main" id="{20F557BD-A14A-2A47-9293-D6452DA55386}"/>
                </a:ext>
              </a:extLst>
            </p:cNvPr>
            <p:cNvSpPr txBox="1"/>
            <p:nvPr/>
          </p:nvSpPr>
          <p:spPr>
            <a:xfrm>
              <a:off x="5797872" y="1487619"/>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TP.4</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1" name="Oval 70">
              <a:extLst>
                <a:ext uri="{FF2B5EF4-FFF2-40B4-BE49-F238E27FC236}">
                  <a16:creationId xmlns:a16="http://schemas.microsoft.com/office/drawing/2014/main" id="{E69F04D3-6D69-7E40-8853-7E6D00960103}"/>
                </a:ext>
              </a:extLst>
            </p:cNvPr>
            <p:cNvSpPr/>
            <p:nvPr/>
          </p:nvSpPr>
          <p:spPr>
            <a:xfrm>
              <a:off x="5697965" y="2240868"/>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6D6ABE1-B2D1-9E44-917D-704B201A8FCB}"/>
              </a:ext>
            </a:extLst>
          </p:cNvPr>
          <p:cNvGrpSpPr/>
          <p:nvPr/>
        </p:nvGrpSpPr>
        <p:grpSpPr>
          <a:xfrm>
            <a:off x="1298594" y="3257283"/>
            <a:ext cx="6334930" cy="991603"/>
            <a:chOff x="1298594" y="2545409"/>
            <a:chExt cx="6334930" cy="991603"/>
          </a:xfrm>
        </p:grpSpPr>
        <p:cxnSp>
          <p:nvCxnSpPr>
            <p:cNvPr id="88" name="Straight Arrow Connector 87">
              <a:extLst>
                <a:ext uri="{FF2B5EF4-FFF2-40B4-BE49-F238E27FC236}">
                  <a16:creationId xmlns:a16="http://schemas.microsoft.com/office/drawing/2014/main" id="{1BE585B5-2A1A-BA4D-AE5E-5E415B23E20E}"/>
                </a:ext>
              </a:extLst>
            </p:cNvPr>
            <p:cNvCxnSpPr/>
            <p:nvPr/>
          </p:nvCxnSpPr>
          <p:spPr>
            <a:xfrm>
              <a:off x="1298594" y="3470467"/>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89" name="Text Box 942">
              <a:extLst>
                <a:ext uri="{FF2B5EF4-FFF2-40B4-BE49-F238E27FC236}">
                  <a16:creationId xmlns:a16="http://schemas.microsoft.com/office/drawing/2014/main" id="{DC32D519-506B-3A46-B3FE-5114C90759C2}"/>
                </a:ext>
              </a:extLst>
            </p:cNvPr>
            <p:cNvSpPr txBox="1"/>
            <p:nvPr/>
          </p:nvSpPr>
          <p:spPr>
            <a:xfrm>
              <a:off x="2494915" y="2545409"/>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0" name="Text Box 946">
              <a:extLst>
                <a:ext uri="{FF2B5EF4-FFF2-40B4-BE49-F238E27FC236}">
                  <a16:creationId xmlns:a16="http://schemas.microsoft.com/office/drawing/2014/main" id="{3D090ECD-F7A2-F94D-903C-E76C347E1757}"/>
                </a:ext>
              </a:extLst>
            </p:cNvPr>
            <p:cNvSpPr txBox="1"/>
            <p:nvPr/>
          </p:nvSpPr>
          <p:spPr>
            <a:xfrm>
              <a:off x="1525266" y="2944142"/>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1" name="Text Box 947">
              <a:extLst>
                <a:ext uri="{FF2B5EF4-FFF2-40B4-BE49-F238E27FC236}">
                  <a16:creationId xmlns:a16="http://schemas.microsoft.com/office/drawing/2014/main" id="{102A1EAD-BC5E-D74A-BFF5-E08B066310C9}"/>
                </a:ext>
              </a:extLst>
            </p:cNvPr>
            <p:cNvSpPr txBox="1"/>
            <p:nvPr/>
          </p:nvSpPr>
          <p:spPr>
            <a:xfrm>
              <a:off x="2897885" y="2944142"/>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IP.2</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2" name="Text Box 948">
              <a:extLst>
                <a:ext uri="{FF2B5EF4-FFF2-40B4-BE49-F238E27FC236}">
                  <a16:creationId xmlns:a16="http://schemas.microsoft.com/office/drawing/2014/main" id="{79F7130B-F3A7-C647-95D0-C7C8E4E36884}"/>
                </a:ext>
              </a:extLst>
            </p:cNvPr>
            <p:cNvSpPr txBox="1"/>
            <p:nvPr/>
          </p:nvSpPr>
          <p:spPr>
            <a:xfrm>
              <a:off x="4320875" y="2944142"/>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IP.3</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3" name="Text Box 949">
              <a:extLst>
                <a:ext uri="{FF2B5EF4-FFF2-40B4-BE49-F238E27FC236}">
                  <a16:creationId xmlns:a16="http://schemas.microsoft.com/office/drawing/2014/main" id="{7CB020A8-B465-8C4D-BE6F-F38C51F7332A}"/>
                </a:ext>
              </a:extLst>
            </p:cNvPr>
            <p:cNvSpPr txBox="1"/>
            <p:nvPr/>
          </p:nvSpPr>
          <p:spPr>
            <a:xfrm>
              <a:off x="5743866" y="2944142"/>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IP.4</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4" name="Text Box 950">
              <a:extLst>
                <a:ext uri="{FF2B5EF4-FFF2-40B4-BE49-F238E27FC236}">
                  <a16:creationId xmlns:a16="http://schemas.microsoft.com/office/drawing/2014/main" id="{DEBC42B4-E7CE-FC4A-88AA-C53BBA46F50F}"/>
                </a:ext>
              </a:extLst>
            </p:cNvPr>
            <p:cNvSpPr txBox="1"/>
            <p:nvPr/>
          </p:nvSpPr>
          <p:spPr>
            <a:xfrm>
              <a:off x="3917904" y="2545409"/>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TP.2</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5" name="Text Box 951">
              <a:extLst>
                <a:ext uri="{FF2B5EF4-FFF2-40B4-BE49-F238E27FC236}">
                  <a16:creationId xmlns:a16="http://schemas.microsoft.com/office/drawing/2014/main" id="{CC9A4FBC-D3FF-1641-B9BD-F80E7A7E306C}"/>
                </a:ext>
              </a:extLst>
            </p:cNvPr>
            <p:cNvSpPr txBox="1"/>
            <p:nvPr/>
          </p:nvSpPr>
          <p:spPr>
            <a:xfrm>
              <a:off x="5340894" y="2545409"/>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TP.3</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6" name="Text Box 952">
              <a:extLst>
                <a:ext uri="{FF2B5EF4-FFF2-40B4-BE49-F238E27FC236}">
                  <a16:creationId xmlns:a16="http://schemas.microsoft.com/office/drawing/2014/main" id="{19499CA5-35D7-C441-8D01-16E47E179587}"/>
                </a:ext>
              </a:extLst>
            </p:cNvPr>
            <p:cNvSpPr txBox="1"/>
            <p:nvPr/>
          </p:nvSpPr>
          <p:spPr>
            <a:xfrm>
              <a:off x="6763885" y="2545409"/>
              <a:ext cx="392477" cy="331014"/>
            </a:xfrm>
            <a:prstGeom prst="rect">
              <a:avLst/>
            </a:prstGeom>
            <a:solidFill>
              <a:srgbClr val="5B9BD5"/>
            </a:solidFill>
            <a:ln w="6350">
              <a:solidFill>
                <a:prstClr val="black"/>
              </a:solidFill>
            </a:ln>
          </p:spPr>
          <p:txBody>
            <a:bodyPr rot="0" spcFirstLastPara="0" vert="horz" wrap="square" lIns="0" tIns="1080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TP.4</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7" name="Oval 96">
              <a:extLst>
                <a:ext uri="{FF2B5EF4-FFF2-40B4-BE49-F238E27FC236}">
                  <a16:creationId xmlns:a16="http://schemas.microsoft.com/office/drawing/2014/main" id="{75E74EA7-817E-8C44-A9B8-8D716C12F74E}"/>
                </a:ext>
              </a:extLst>
            </p:cNvPr>
            <p:cNvSpPr/>
            <p:nvPr/>
          </p:nvSpPr>
          <p:spPr>
            <a:xfrm>
              <a:off x="1388604" y="3453885"/>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8E873A3-447F-974F-9FA9-27F1C6E7DC94}"/>
                </a:ext>
              </a:extLst>
            </p:cNvPr>
            <p:cNvSpPr/>
            <p:nvPr/>
          </p:nvSpPr>
          <p:spPr>
            <a:xfrm>
              <a:off x="2781641" y="342900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3F30A5A-D4DF-C74C-B07E-4AA85F3DAC4B}"/>
                </a:ext>
              </a:extLst>
            </p:cNvPr>
            <p:cNvSpPr/>
            <p:nvPr/>
          </p:nvSpPr>
          <p:spPr>
            <a:xfrm>
              <a:off x="4221801" y="342900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C80F04A4-6E30-4A4E-8638-7982E73448D3}"/>
                </a:ext>
              </a:extLst>
            </p:cNvPr>
            <p:cNvSpPr/>
            <p:nvPr/>
          </p:nvSpPr>
          <p:spPr>
            <a:xfrm>
              <a:off x="5625957" y="3429000"/>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 Box 921">
            <a:extLst>
              <a:ext uri="{FF2B5EF4-FFF2-40B4-BE49-F238E27FC236}">
                <a16:creationId xmlns:a16="http://schemas.microsoft.com/office/drawing/2014/main" id="{F1C549D2-DF51-F042-872D-5B6746574C36}"/>
              </a:ext>
            </a:extLst>
          </p:cNvPr>
          <p:cNvSpPr txBox="1"/>
          <p:nvPr/>
        </p:nvSpPr>
        <p:spPr>
          <a:xfrm>
            <a:off x="2963659" y="5589240"/>
            <a:ext cx="2845456"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02" name="Straight Arrow Connector 101">
            <a:extLst>
              <a:ext uri="{FF2B5EF4-FFF2-40B4-BE49-F238E27FC236}">
                <a16:creationId xmlns:a16="http://schemas.microsoft.com/office/drawing/2014/main" id="{A0619155-80CC-914B-9439-CB64BAAE5190}"/>
              </a:ext>
            </a:extLst>
          </p:cNvPr>
          <p:cNvCxnSpPr/>
          <p:nvPr/>
        </p:nvCxnSpPr>
        <p:spPr>
          <a:xfrm>
            <a:off x="1476195" y="6478221"/>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103" name="Text Box 940">
            <a:extLst>
              <a:ext uri="{FF2B5EF4-FFF2-40B4-BE49-F238E27FC236}">
                <a16:creationId xmlns:a16="http://schemas.microsoft.com/office/drawing/2014/main" id="{A461B2D8-ED64-E045-9EB3-102AB0A3616E}"/>
              </a:ext>
            </a:extLst>
          </p:cNvPr>
          <p:cNvSpPr txBox="1"/>
          <p:nvPr/>
        </p:nvSpPr>
        <p:spPr>
          <a:xfrm>
            <a:off x="1525100" y="4692733"/>
            <a:ext cx="2845456"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TP.1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4" name="Text Box 946">
            <a:extLst>
              <a:ext uri="{FF2B5EF4-FFF2-40B4-BE49-F238E27FC236}">
                <a16:creationId xmlns:a16="http://schemas.microsoft.com/office/drawing/2014/main" id="{825D9C8F-A071-DE42-A524-603759203D0B}"/>
              </a:ext>
            </a:extLst>
          </p:cNvPr>
          <p:cNvSpPr txBox="1"/>
          <p:nvPr/>
        </p:nvSpPr>
        <p:spPr>
          <a:xfrm>
            <a:off x="2963659" y="5086727"/>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5" name="Text Box 947">
            <a:extLst>
              <a:ext uri="{FF2B5EF4-FFF2-40B4-BE49-F238E27FC236}">
                <a16:creationId xmlns:a16="http://schemas.microsoft.com/office/drawing/2014/main" id="{EDC13C83-064C-6540-BC22-DE8965750DA5}"/>
              </a:ext>
            </a:extLst>
          </p:cNvPr>
          <p:cNvSpPr txBox="1"/>
          <p:nvPr/>
        </p:nvSpPr>
        <p:spPr>
          <a:xfrm>
            <a:off x="4392519" y="5971528"/>
            <a:ext cx="1422728" cy="337792"/>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POI</a:t>
            </a: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6" name="Oval 105">
            <a:extLst>
              <a:ext uri="{FF2B5EF4-FFF2-40B4-BE49-F238E27FC236}">
                <a16:creationId xmlns:a16="http://schemas.microsoft.com/office/drawing/2014/main" id="{D2F26D09-7299-4E4B-9DF4-4D1751B23F03}"/>
              </a:ext>
            </a:extLst>
          </p:cNvPr>
          <p:cNvSpPr/>
          <p:nvPr/>
        </p:nvSpPr>
        <p:spPr>
          <a:xfrm>
            <a:off x="2797224" y="644221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7EAD0543-B09F-4841-851C-A37632D5A65F}"/>
              </a:ext>
            </a:extLst>
          </p:cNvPr>
          <p:cNvSpPr/>
          <p:nvPr/>
        </p:nvSpPr>
        <p:spPr>
          <a:xfrm>
            <a:off x="4237384" y="6442217"/>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E2C673-DEC2-C14A-8F0B-3705C06094C0}"/>
              </a:ext>
            </a:extLst>
          </p:cNvPr>
          <p:cNvSpPr txBox="1"/>
          <p:nvPr/>
        </p:nvSpPr>
        <p:spPr>
          <a:xfrm>
            <a:off x="1460612" y="1111387"/>
            <a:ext cx="6014660" cy="769441"/>
          </a:xfrm>
          <a:prstGeom prst="rect">
            <a:avLst/>
          </a:prstGeom>
          <a:noFill/>
        </p:spPr>
        <p:txBody>
          <a:bodyPr wrap="none" rtlCol="0">
            <a:spAutoFit/>
          </a:bodyPr>
          <a:lstStyle/>
          <a:p>
            <a:r>
              <a:rPr lang="en-US" sz="1600" b="1" dirty="0"/>
              <a:t>(Potential) Period of Implementation</a:t>
            </a:r>
            <a:r>
              <a:rPr lang="en-US" sz="1600" b="1" dirty="0">
                <a:sym typeface="Wingdings" pitchFamily="2" charset="2"/>
              </a:rPr>
              <a:t> (POI) and Target Period (TP)</a:t>
            </a:r>
          </a:p>
          <a:p>
            <a:pPr marL="285750" indent="-285750">
              <a:buFont typeface="Arial" panose="020B0604020202020204" pitchFamily="34" charset="0"/>
              <a:buChar char="•"/>
            </a:pPr>
            <a:r>
              <a:rPr lang="en-US" sz="1400" dirty="0">
                <a:sym typeface="Wingdings" pitchFamily="2" charset="2"/>
              </a:rPr>
              <a:t>POI begins with the communication of the NDC</a:t>
            </a:r>
          </a:p>
          <a:p>
            <a:pPr marL="285750" indent="-285750">
              <a:buFont typeface="Arial" panose="020B0604020202020204" pitchFamily="34" charset="0"/>
              <a:buChar char="•"/>
            </a:pPr>
            <a:r>
              <a:rPr lang="en-US" sz="1400" dirty="0"/>
              <a:t>POI ends with the end of the NDC TO</a:t>
            </a:r>
          </a:p>
        </p:txBody>
      </p:sp>
    </p:spTree>
    <p:extLst>
      <p:ext uri="{BB962C8B-B14F-4D97-AF65-F5344CB8AC3E}">
        <p14:creationId xmlns:p14="http://schemas.microsoft.com/office/powerpoint/2010/main" val="40837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68" grpId="0" animBg="1"/>
      <p:bldP spid="101" grpId="0" animBg="1"/>
      <p:bldP spid="103" grpId="0" animBg="1"/>
      <p:bldP spid="104" grpId="0" animBg="1"/>
      <p:bldP spid="105" grpId="0" animBg="1"/>
      <p:bldP spid="106" grpId="0" animBg="1"/>
      <p:bldP spid="1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922">
            <a:extLst>
              <a:ext uri="{FF2B5EF4-FFF2-40B4-BE49-F238E27FC236}">
                <a16:creationId xmlns:a16="http://schemas.microsoft.com/office/drawing/2014/main" id="{FDBAA8C5-3BE0-594C-A5BC-9FD2F1596141}"/>
              </a:ext>
            </a:extLst>
          </p:cNvPr>
          <p:cNvSpPr txBox="1"/>
          <p:nvPr/>
        </p:nvSpPr>
        <p:spPr>
          <a:xfrm>
            <a:off x="1528900" y="2690607"/>
            <a:ext cx="2845456" cy="31180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2035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512C323F-32A1-7F49-A048-ACCBE0D20B0C}"/>
              </a:ext>
            </a:extLst>
          </p:cNvPr>
          <p:cNvCxnSpPr/>
          <p:nvPr/>
        </p:nvCxnSpPr>
        <p:spPr>
          <a:xfrm>
            <a:off x="1430167" y="5060299"/>
            <a:ext cx="6334930" cy="0"/>
          </a:xfrm>
          <a:prstGeom prst="straightConnector1">
            <a:avLst/>
          </a:prstGeom>
          <a:noFill/>
          <a:ln w="22225" cap="flat" cmpd="sng" algn="ctr">
            <a:solidFill>
              <a:sysClr val="windowText" lastClr="000000"/>
            </a:solidFill>
            <a:prstDash val="solid"/>
            <a:miter lim="800000"/>
            <a:tailEnd type="stealth" w="lg" len="lg"/>
          </a:ln>
          <a:effectLst/>
        </p:spPr>
      </p:cxnSp>
      <p:sp>
        <p:nvSpPr>
          <p:cNvPr id="38" name="Text Box 928">
            <a:extLst>
              <a:ext uri="{FF2B5EF4-FFF2-40B4-BE49-F238E27FC236}">
                <a16:creationId xmlns:a16="http://schemas.microsoft.com/office/drawing/2014/main" id="{69B9F5F2-3C8F-E54B-85BD-17D47D670900}"/>
              </a:ext>
            </a:extLst>
          </p:cNvPr>
          <p:cNvSpPr txBox="1"/>
          <p:nvPr/>
        </p:nvSpPr>
        <p:spPr>
          <a:xfrm>
            <a:off x="2951472" y="2276872"/>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2035 NDC TP</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 Box 931">
            <a:extLst>
              <a:ext uri="{FF2B5EF4-FFF2-40B4-BE49-F238E27FC236}">
                <a16:creationId xmlns:a16="http://schemas.microsoft.com/office/drawing/2014/main" id="{67F9DE2A-47D7-8148-AE5E-E145430A9BAD}"/>
              </a:ext>
            </a:extLst>
          </p:cNvPr>
          <p:cNvSpPr txBox="1"/>
          <p:nvPr/>
        </p:nvSpPr>
        <p:spPr>
          <a:xfrm>
            <a:off x="4372310" y="3161471"/>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2040 NDC TP </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Text Box 935">
            <a:extLst>
              <a:ext uri="{FF2B5EF4-FFF2-40B4-BE49-F238E27FC236}">
                <a16:creationId xmlns:a16="http://schemas.microsoft.com/office/drawing/2014/main" id="{5C53C73C-55EF-B442-85E8-0609EFAF9403}"/>
              </a:ext>
            </a:extLst>
          </p:cNvPr>
          <p:cNvSpPr txBox="1"/>
          <p:nvPr/>
        </p:nvSpPr>
        <p:spPr>
          <a:xfrm>
            <a:off x="5784112" y="4149013"/>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2045 NDC TP </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Text Box 941">
            <a:extLst>
              <a:ext uri="{FF2B5EF4-FFF2-40B4-BE49-F238E27FC236}">
                <a16:creationId xmlns:a16="http://schemas.microsoft.com/office/drawing/2014/main" id="{AC09A575-F416-484B-ADDB-83FBBBD5FD82}"/>
              </a:ext>
            </a:extLst>
          </p:cNvPr>
          <p:cNvSpPr txBox="1"/>
          <p:nvPr/>
        </p:nvSpPr>
        <p:spPr>
          <a:xfrm>
            <a:off x="2951472" y="3559704"/>
            <a:ext cx="2845456" cy="31519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2040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itle 1">
            <a:extLst>
              <a:ext uri="{FF2B5EF4-FFF2-40B4-BE49-F238E27FC236}">
                <a16:creationId xmlns:a16="http://schemas.microsoft.com/office/drawing/2014/main" id="{9B200845-D02A-644C-A90B-3D86B8DD6353}"/>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1. Material Interpretations: Periods of Implementation or Target Periods</a:t>
            </a:r>
          </a:p>
        </p:txBody>
      </p:sp>
      <p:grpSp>
        <p:nvGrpSpPr>
          <p:cNvPr id="4" name="Group 3">
            <a:extLst>
              <a:ext uri="{FF2B5EF4-FFF2-40B4-BE49-F238E27FC236}">
                <a16:creationId xmlns:a16="http://schemas.microsoft.com/office/drawing/2014/main" id="{E36C2D94-D9D2-D746-AFE8-DABCE191E69D}"/>
              </a:ext>
            </a:extLst>
          </p:cNvPr>
          <p:cNvGrpSpPr/>
          <p:nvPr/>
        </p:nvGrpSpPr>
        <p:grpSpPr>
          <a:xfrm>
            <a:off x="1280592" y="5013176"/>
            <a:ext cx="304800" cy="288032"/>
            <a:chOff x="1280592" y="5373216"/>
            <a:chExt cx="304800" cy="288032"/>
          </a:xfrm>
        </p:grpSpPr>
        <p:sp>
          <p:nvSpPr>
            <p:cNvPr id="31" name="Oval 30">
              <a:extLst>
                <a:ext uri="{FF2B5EF4-FFF2-40B4-BE49-F238E27FC236}">
                  <a16:creationId xmlns:a16="http://schemas.microsoft.com/office/drawing/2014/main" id="{88350A22-0756-5946-A8D0-0326AABD8C69}"/>
                </a:ext>
              </a:extLst>
            </p:cNvPr>
            <p:cNvSpPr/>
            <p:nvPr/>
          </p:nvSpPr>
          <p:spPr>
            <a:xfrm>
              <a:off x="1388604"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Box 6">
              <a:extLst>
                <a:ext uri="{FF2B5EF4-FFF2-40B4-BE49-F238E27FC236}">
                  <a16:creationId xmlns:a16="http://schemas.microsoft.com/office/drawing/2014/main" id="{09A5676F-5C67-DB47-8E3D-DBDD8EF3F0D3}"/>
                </a:ext>
              </a:extLst>
            </p:cNvPr>
            <p:cNvSpPr txBox="1"/>
            <p:nvPr/>
          </p:nvSpPr>
          <p:spPr>
            <a:xfrm>
              <a:off x="1280592"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200" dirty="0">
                <a:effectLst/>
                <a:latin typeface="Times New Roman" panose="02020603050405020304" pitchFamily="18" charset="0"/>
                <a:ea typeface="Times New Roman" panose="02020603050405020304" pitchFamily="18" charset="0"/>
              </a:endParaRPr>
            </a:p>
          </p:txBody>
        </p:sp>
      </p:grpSp>
      <p:grpSp>
        <p:nvGrpSpPr>
          <p:cNvPr id="5" name="Group 4">
            <a:extLst>
              <a:ext uri="{FF2B5EF4-FFF2-40B4-BE49-F238E27FC236}">
                <a16:creationId xmlns:a16="http://schemas.microsoft.com/office/drawing/2014/main" id="{67DE9F21-C185-064B-A7A8-A13D4B46A9EC}"/>
              </a:ext>
            </a:extLst>
          </p:cNvPr>
          <p:cNvGrpSpPr/>
          <p:nvPr/>
        </p:nvGrpSpPr>
        <p:grpSpPr>
          <a:xfrm>
            <a:off x="2703984" y="5013176"/>
            <a:ext cx="304800" cy="288032"/>
            <a:chOff x="2703984" y="5373216"/>
            <a:chExt cx="304800" cy="288032"/>
          </a:xfrm>
        </p:grpSpPr>
        <p:sp>
          <p:nvSpPr>
            <p:cNvPr id="63" name="Oval 62">
              <a:extLst>
                <a:ext uri="{FF2B5EF4-FFF2-40B4-BE49-F238E27FC236}">
                  <a16:creationId xmlns:a16="http://schemas.microsoft.com/office/drawing/2014/main" id="{7CD11EAC-4120-9B41-97C2-98EBF86EDC66}"/>
                </a:ext>
              </a:extLst>
            </p:cNvPr>
            <p:cNvSpPr/>
            <p:nvPr/>
          </p:nvSpPr>
          <p:spPr>
            <a:xfrm>
              <a:off x="2811996"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Box 6">
              <a:extLst>
                <a:ext uri="{FF2B5EF4-FFF2-40B4-BE49-F238E27FC236}">
                  <a16:creationId xmlns:a16="http://schemas.microsoft.com/office/drawing/2014/main" id="{8AE59C11-A92A-D04C-9E46-C75EAD6C6B78}"/>
                </a:ext>
              </a:extLst>
            </p:cNvPr>
            <p:cNvSpPr txBox="1"/>
            <p:nvPr/>
          </p:nvSpPr>
          <p:spPr>
            <a:xfrm>
              <a:off x="2703984"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200" dirty="0">
                <a:effectLst/>
                <a:latin typeface="Times New Roman" panose="02020603050405020304" pitchFamily="18" charset="0"/>
                <a:ea typeface="Times New Roman" panose="02020603050405020304" pitchFamily="18" charset="0"/>
              </a:endParaRPr>
            </a:p>
          </p:txBody>
        </p:sp>
      </p:grpSp>
      <p:grpSp>
        <p:nvGrpSpPr>
          <p:cNvPr id="6" name="Group 5">
            <a:extLst>
              <a:ext uri="{FF2B5EF4-FFF2-40B4-BE49-F238E27FC236}">
                <a16:creationId xmlns:a16="http://schemas.microsoft.com/office/drawing/2014/main" id="{81033ACC-C5FD-A044-8609-D6737A9B09AE}"/>
              </a:ext>
            </a:extLst>
          </p:cNvPr>
          <p:cNvGrpSpPr/>
          <p:nvPr/>
        </p:nvGrpSpPr>
        <p:grpSpPr>
          <a:xfrm>
            <a:off x="4052900" y="5013176"/>
            <a:ext cx="304800" cy="288032"/>
            <a:chOff x="4052900" y="5373216"/>
            <a:chExt cx="304800" cy="288032"/>
          </a:xfrm>
        </p:grpSpPr>
        <p:sp>
          <p:nvSpPr>
            <p:cNvPr id="65" name="Oval 64">
              <a:extLst>
                <a:ext uri="{FF2B5EF4-FFF2-40B4-BE49-F238E27FC236}">
                  <a16:creationId xmlns:a16="http://schemas.microsoft.com/office/drawing/2014/main" id="{49D15199-6E9A-8C45-8B75-27C1EA8AD3CF}"/>
                </a:ext>
              </a:extLst>
            </p:cNvPr>
            <p:cNvSpPr/>
            <p:nvPr/>
          </p:nvSpPr>
          <p:spPr>
            <a:xfrm>
              <a:off x="4160912"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Box 6">
              <a:extLst>
                <a:ext uri="{FF2B5EF4-FFF2-40B4-BE49-F238E27FC236}">
                  <a16:creationId xmlns:a16="http://schemas.microsoft.com/office/drawing/2014/main" id="{ADD1D414-3D7B-2948-9316-21489101A9C2}"/>
                </a:ext>
              </a:extLst>
            </p:cNvPr>
            <p:cNvSpPr txBox="1"/>
            <p:nvPr/>
          </p:nvSpPr>
          <p:spPr>
            <a:xfrm>
              <a:off x="4052900"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200" dirty="0">
                <a:effectLst/>
                <a:latin typeface="Times New Roman" panose="02020603050405020304" pitchFamily="18" charset="0"/>
                <a:ea typeface="Times New Roman" panose="02020603050405020304" pitchFamily="18" charset="0"/>
              </a:endParaRPr>
            </a:p>
          </p:txBody>
        </p:sp>
      </p:grpSp>
      <p:sp>
        <p:nvSpPr>
          <p:cNvPr id="67" name="Text Box 941">
            <a:extLst>
              <a:ext uri="{FF2B5EF4-FFF2-40B4-BE49-F238E27FC236}">
                <a16:creationId xmlns:a16="http://schemas.microsoft.com/office/drawing/2014/main" id="{4B75E0DD-3448-E840-A474-7996E186EDCD}"/>
              </a:ext>
            </a:extLst>
          </p:cNvPr>
          <p:cNvSpPr txBox="1"/>
          <p:nvPr/>
        </p:nvSpPr>
        <p:spPr>
          <a:xfrm>
            <a:off x="4361384" y="4557366"/>
            <a:ext cx="2845456" cy="31519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2045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5AD0E-30D3-F54A-9713-C41202E39731}"/>
              </a:ext>
            </a:extLst>
          </p:cNvPr>
          <p:cNvSpPr txBox="1"/>
          <p:nvPr/>
        </p:nvSpPr>
        <p:spPr>
          <a:xfrm>
            <a:off x="1294706" y="1381029"/>
            <a:ext cx="6636753" cy="338554"/>
          </a:xfrm>
          <a:prstGeom prst="rect">
            <a:avLst/>
          </a:prstGeom>
          <a:noFill/>
        </p:spPr>
        <p:txBody>
          <a:bodyPr wrap="none" rtlCol="0">
            <a:spAutoFit/>
          </a:bodyPr>
          <a:lstStyle/>
          <a:p>
            <a:r>
              <a:rPr lang="en-US" sz="1600" dirty="0"/>
              <a:t>Potential landing ground: communication in 2025 of NDC beginning in 2031  </a:t>
            </a:r>
          </a:p>
        </p:txBody>
      </p:sp>
    </p:spTree>
    <p:extLst>
      <p:ext uri="{BB962C8B-B14F-4D97-AF65-F5344CB8AC3E}">
        <p14:creationId xmlns:p14="http://schemas.microsoft.com/office/powerpoint/2010/main" val="312697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41" grpId="0" animBg="1"/>
      <p:bldP spid="43" grpId="0" animBg="1"/>
      <p:bldP spid="47" grpId="0" animBg="1"/>
      <p:bldP spid="6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922">
            <a:extLst>
              <a:ext uri="{FF2B5EF4-FFF2-40B4-BE49-F238E27FC236}">
                <a16:creationId xmlns:a16="http://schemas.microsoft.com/office/drawing/2014/main" id="{FDBAA8C5-3BE0-594C-A5BC-9FD2F1596141}"/>
              </a:ext>
            </a:extLst>
          </p:cNvPr>
          <p:cNvSpPr txBox="1"/>
          <p:nvPr/>
        </p:nvSpPr>
        <p:spPr>
          <a:xfrm>
            <a:off x="2790180" y="2595907"/>
            <a:ext cx="2845456" cy="31180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2040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512C323F-32A1-7F49-A048-ACCBE0D20B0C}"/>
              </a:ext>
            </a:extLst>
          </p:cNvPr>
          <p:cNvCxnSpPr>
            <a:cxnSpLocks/>
          </p:cNvCxnSpPr>
          <p:nvPr/>
        </p:nvCxnSpPr>
        <p:spPr>
          <a:xfrm>
            <a:off x="2691447" y="4965599"/>
            <a:ext cx="4890985" cy="0"/>
          </a:xfrm>
          <a:prstGeom prst="straightConnector1">
            <a:avLst/>
          </a:prstGeom>
          <a:noFill/>
          <a:ln w="22225" cap="flat" cmpd="sng" algn="ctr">
            <a:solidFill>
              <a:sysClr val="windowText" lastClr="000000"/>
            </a:solidFill>
            <a:prstDash val="solid"/>
            <a:miter lim="800000"/>
            <a:tailEnd type="stealth" w="lg" len="lg"/>
          </a:ln>
          <a:effectLst/>
        </p:spPr>
      </p:cxnSp>
      <p:sp>
        <p:nvSpPr>
          <p:cNvPr id="38" name="Text Box 928">
            <a:extLst>
              <a:ext uri="{FF2B5EF4-FFF2-40B4-BE49-F238E27FC236}">
                <a16:creationId xmlns:a16="http://schemas.microsoft.com/office/drawing/2014/main" id="{69B9F5F2-3C8F-E54B-85BD-17D47D670900}"/>
              </a:ext>
            </a:extLst>
          </p:cNvPr>
          <p:cNvSpPr txBox="1"/>
          <p:nvPr/>
        </p:nvSpPr>
        <p:spPr>
          <a:xfrm>
            <a:off x="4212752" y="2182172"/>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kumimoji="0" lang="en-IN" sz="10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2040 NDC TP</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Text Box 931">
            <a:extLst>
              <a:ext uri="{FF2B5EF4-FFF2-40B4-BE49-F238E27FC236}">
                <a16:creationId xmlns:a16="http://schemas.microsoft.com/office/drawing/2014/main" id="{67F9DE2A-47D7-8148-AE5E-E145430A9BAD}"/>
              </a:ext>
            </a:extLst>
          </p:cNvPr>
          <p:cNvSpPr txBox="1"/>
          <p:nvPr/>
        </p:nvSpPr>
        <p:spPr>
          <a:xfrm>
            <a:off x="4933678" y="3066771"/>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2045 NDC TP </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Text Box 935">
            <a:extLst>
              <a:ext uri="{FF2B5EF4-FFF2-40B4-BE49-F238E27FC236}">
                <a16:creationId xmlns:a16="http://schemas.microsoft.com/office/drawing/2014/main" id="{5C53C73C-55EF-B442-85E8-0609EFAF9403}"/>
              </a:ext>
            </a:extLst>
          </p:cNvPr>
          <p:cNvSpPr txBox="1"/>
          <p:nvPr/>
        </p:nvSpPr>
        <p:spPr>
          <a:xfrm>
            <a:off x="5655648" y="4054313"/>
            <a:ext cx="1422728" cy="318587"/>
          </a:xfrm>
          <a:prstGeom prst="rect">
            <a:avLst/>
          </a:prstGeom>
          <a:solidFill>
            <a:srgbClr val="5B9BD5"/>
          </a:solidFill>
          <a:ln w="6350">
            <a:solidFill>
              <a:prstClr val="black"/>
            </a:solidFill>
          </a:ln>
        </p:spPr>
        <p:txBody>
          <a:bodyPr rot="0" spcFirstLastPara="0" vert="horz" wrap="square" lIns="0" tIns="10800" rIns="54000" bIns="0" numCol="1" spcCol="0" rtlCol="0" fromWordArt="0" anchor="ctr" anchorCtr="0" forceAA="0" compatLnSpc="1">
            <a:prstTxWarp prst="textNoShape">
              <a:avLst/>
            </a:prstTxWarp>
            <a:noAutofit/>
          </a:bodyPr>
          <a:lstStyle/>
          <a:p>
            <a:pPr marL="0" marR="0" lvl="0" indent="0" algn="r"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2050 NDC TP </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Text Box 941">
            <a:extLst>
              <a:ext uri="{FF2B5EF4-FFF2-40B4-BE49-F238E27FC236}">
                <a16:creationId xmlns:a16="http://schemas.microsoft.com/office/drawing/2014/main" id="{AC09A575-F416-484B-ADDB-83FBBBD5FD82}"/>
              </a:ext>
            </a:extLst>
          </p:cNvPr>
          <p:cNvSpPr txBox="1"/>
          <p:nvPr/>
        </p:nvSpPr>
        <p:spPr>
          <a:xfrm>
            <a:off x="3512840" y="3465004"/>
            <a:ext cx="2845456" cy="31519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2045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itle 1">
            <a:extLst>
              <a:ext uri="{FF2B5EF4-FFF2-40B4-BE49-F238E27FC236}">
                <a16:creationId xmlns:a16="http://schemas.microsoft.com/office/drawing/2014/main" id="{9B200845-D02A-644C-A90B-3D86B8DD6353}"/>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1. Material Interpretations: Periods of Implementation or Target Periods</a:t>
            </a:r>
          </a:p>
        </p:txBody>
      </p:sp>
      <p:grpSp>
        <p:nvGrpSpPr>
          <p:cNvPr id="4" name="Group 3">
            <a:extLst>
              <a:ext uri="{FF2B5EF4-FFF2-40B4-BE49-F238E27FC236}">
                <a16:creationId xmlns:a16="http://schemas.microsoft.com/office/drawing/2014/main" id="{E36C2D94-D9D2-D746-AFE8-DABCE191E69D}"/>
              </a:ext>
            </a:extLst>
          </p:cNvPr>
          <p:cNvGrpSpPr/>
          <p:nvPr/>
        </p:nvGrpSpPr>
        <p:grpSpPr>
          <a:xfrm>
            <a:off x="2541872" y="4918476"/>
            <a:ext cx="304800" cy="288032"/>
            <a:chOff x="1280592" y="5373216"/>
            <a:chExt cx="304800" cy="288032"/>
          </a:xfrm>
        </p:grpSpPr>
        <p:sp>
          <p:nvSpPr>
            <p:cNvPr id="31" name="Oval 30">
              <a:extLst>
                <a:ext uri="{FF2B5EF4-FFF2-40B4-BE49-F238E27FC236}">
                  <a16:creationId xmlns:a16="http://schemas.microsoft.com/office/drawing/2014/main" id="{88350A22-0756-5946-A8D0-0326AABD8C69}"/>
                </a:ext>
              </a:extLst>
            </p:cNvPr>
            <p:cNvSpPr/>
            <p:nvPr/>
          </p:nvSpPr>
          <p:spPr>
            <a:xfrm>
              <a:off x="1388604"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Box 6">
              <a:extLst>
                <a:ext uri="{FF2B5EF4-FFF2-40B4-BE49-F238E27FC236}">
                  <a16:creationId xmlns:a16="http://schemas.microsoft.com/office/drawing/2014/main" id="{09A5676F-5C67-DB47-8E3D-DBDD8EF3F0D3}"/>
                </a:ext>
              </a:extLst>
            </p:cNvPr>
            <p:cNvSpPr txBox="1"/>
            <p:nvPr/>
          </p:nvSpPr>
          <p:spPr>
            <a:xfrm>
              <a:off x="1280592"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2025</a:t>
              </a:r>
              <a:endParaRPr lang="en-GB" sz="1200" dirty="0">
                <a:effectLst/>
                <a:latin typeface="Times New Roman" panose="02020603050405020304" pitchFamily="18" charset="0"/>
                <a:ea typeface="Times New Roman" panose="02020603050405020304" pitchFamily="18" charset="0"/>
              </a:endParaRPr>
            </a:p>
          </p:txBody>
        </p:sp>
      </p:grpSp>
      <p:grpSp>
        <p:nvGrpSpPr>
          <p:cNvPr id="5" name="Group 4">
            <a:extLst>
              <a:ext uri="{FF2B5EF4-FFF2-40B4-BE49-F238E27FC236}">
                <a16:creationId xmlns:a16="http://schemas.microsoft.com/office/drawing/2014/main" id="{67DE9F21-C185-064B-A7A8-A13D4B46A9EC}"/>
              </a:ext>
            </a:extLst>
          </p:cNvPr>
          <p:cNvGrpSpPr/>
          <p:nvPr/>
        </p:nvGrpSpPr>
        <p:grpSpPr>
          <a:xfrm>
            <a:off x="3225948" y="4918476"/>
            <a:ext cx="304800" cy="288032"/>
            <a:chOff x="2703984" y="5373216"/>
            <a:chExt cx="304800" cy="288032"/>
          </a:xfrm>
        </p:grpSpPr>
        <p:sp>
          <p:nvSpPr>
            <p:cNvPr id="63" name="Oval 62">
              <a:extLst>
                <a:ext uri="{FF2B5EF4-FFF2-40B4-BE49-F238E27FC236}">
                  <a16:creationId xmlns:a16="http://schemas.microsoft.com/office/drawing/2014/main" id="{7CD11EAC-4120-9B41-97C2-98EBF86EDC66}"/>
                </a:ext>
              </a:extLst>
            </p:cNvPr>
            <p:cNvSpPr/>
            <p:nvPr/>
          </p:nvSpPr>
          <p:spPr>
            <a:xfrm>
              <a:off x="2811996"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 Box 6">
              <a:extLst>
                <a:ext uri="{FF2B5EF4-FFF2-40B4-BE49-F238E27FC236}">
                  <a16:creationId xmlns:a16="http://schemas.microsoft.com/office/drawing/2014/main" id="{8AE59C11-A92A-D04C-9E46-C75EAD6C6B78}"/>
                </a:ext>
              </a:extLst>
            </p:cNvPr>
            <p:cNvSpPr txBox="1"/>
            <p:nvPr/>
          </p:nvSpPr>
          <p:spPr>
            <a:xfrm>
              <a:off x="2703984"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2030</a:t>
              </a:r>
              <a:endParaRPr lang="en-GB" sz="1200" dirty="0">
                <a:effectLst/>
                <a:latin typeface="Times New Roman" panose="02020603050405020304" pitchFamily="18" charset="0"/>
                <a:ea typeface="Times New Roman" panose="02020603050405020304" pitchFamily="18" charset="0"/>
              </a:endParaRPr>
            </a:p>
          </p:txBody>
        </p:sp>
      </p:grpSp>
      <p:grpSp>
        <p:nvGrpSpPr>
          <p:cNvPr id="6" name="Group 5">
            <a:extLst>
              <a:ext uri="{FF2B5EF4-FFF2-40B4-BE49-F238E27FC236}">
                <a16:creationId xmlns:a16="http://schemas.microsoft.com/office/drawing/2014/main" id="{81033ACC-C5FD-A044-8609-D6737A9B09AE}"/>
              </a:ext>
            </a:extLst>
          </p:cNvPr>
          <p:cNvGrpSpPr/>
          <p:nvPr/>
        </p:nvGrpSpPr>
        <p:grpSpPr>
          <a:xfrm>
            <a:off x="3924436" y="4918476"/>
            <a:ext cx="304800" cy="288032"/>
            <a:chOff x="4052900" y="5373216"/>
            <a:chExt cx="304800" cy="288032"/>
          </a:xfrm>
        </p:grpSpPr>
        <p:sp>
          <p:nvSpPr>
            <p:cNvPr id="65" name="Oval 64">
              <a:extLst>
                <a:ext uri="{FF2B5EF4-FFF2-40B4-BE49-F238E27FC236}">
                  <a16:creationId xmlns:a16="http://schemas.microsoft.com/office/drawing/2014/main" id="{49D15199-6E9A-8C45-8B75-27C1EA8AD3CF}"/>
                </a:ext>
              </a:extLst>
            </p:cNvPr>
            <p:cNvSpPr/>
            <p:nvPr/>
          </p:nvSpPr>
          <p:spPr>
            <a:xfrm>
              <a:off x="4160912" y="5373216"/>
              <a:ext cx="83127" cy="8312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Box 6">
              <a:extLst>
                <a:ext uri="{FF2B5EF4-FFF2-40B4-BE49-F238E27FC236}">
                  <a16:creationId xmlns:a16="http://schemas.microsoft.com/office/drawing/2014/main" id="{ADD1D414-3D7B-2948-9316-21489101A9C2}"/>
                </a:ext>
              </a:extLst>
            </p:cNvPr>
            <p:cNvSpPr txBox="1"/>
            <p:nvPr/>
          </p:nvSpPr>
          <p:spPr>
            <a:xfrm>
              <a:off x="4052900" y="5496148"/>
              <a:ext cx="304800" cy="16510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600"/>
                </a:spcAft>
              </a:pPr>
              <a:r>
                <a:rPr lang="en-GB" sz="1200" dirty="0">
                  <a:effectLst/>
                  <a:latin typeface="Times New Roman" panose="02020603050405020304" pitchFamily="18" charset="0"/>
                  <a:ea typeface="Calibri" panose="020F0502020204030204" pitchFamily="34" charset="0"/>
                  <a:cs typeface="Arial" panose="020B0604020202020204" pitchFamily="34" charset="0"/>
                </a:rPr>
                <a:t>2035</a:t>
              </a:r>
              <a:endParaRPr lang="en-GB" sz="1200" dirty="0">
                <a:effectLst/>
                <a:latin typeface="Times New Roman" panose="02020603050405020304" pitchFamily="18" charset="0"/>
                <a:ea typeface="Times New Roman" panose="02020603050405020304" pitchFamily="18" charset="0"/>
              </a:endParaRPr>
            </a:p>
          </p:txBody>
        </p:sp>
      </p:grpSp>
      <p:sp>
        <p:nvSpPr>
          <p:cNvPr id="67" name="Text Box 941">
            <a:extLst>
              <a:ext uri="{FF2B5EF4-FFF2-40B4-BE49-F238E27FC236}">
                <a16:creationId xmlns:a16="http://schemas.microsoft.com/office/drawing/2014/main" id="{4B75E0DD-3448-E840-A474-7996E186EDCD}"/>
              </a:ext>
            </a:extLst>
          </p:cNvPr>
          <p:cNvSpPr txBox="1"/>
          <p:nvPr/>
        </p:nvSpPr>
        <p:spPr>
          <a:xfrm>
            <a:off x="4232920" y="4462666"/>
            <a:ext cx="2845456" cy="315198"/>
          </a:xfrm>
          <a:prstGeom prst="rect">
            <a:avLst/>
          </a:prstGeom>
          <a:solidFill>
            <a:srgbClr val="70AD47"/>
          </a:solidFill>
          <a:ln w="6350">
            <a:solidFill>
              <a:prstClr val="black"/>
            </a:solidFill>
          </a:ln>
        </p:spPr>
        <p:txBody>
          <a:bodyPr rot="0" spcFirstLastPara="0" vert="horz" wrap="square" lIns="54000" tIns="10800" rIns="54000" bIns="0" numCol="1" spcCol="0" rtlCol="0" fromWordArt="0" anchor="ctr" anchorCtr="0" forceAA="0" compatLnSpc="1">
            <a:prstTxWarp prst="textNoShape">
              <a:avLst/>
            </a:prstTxWarp>
            <a:noAutofit/>
          </a:bodyPr>
          <a:lstStyle/>
          <a:p>
            <a:pPr marL="0" marR="0" lvl="0" indent="0" algn="l" defTabSz="914400" eaLnBrk="1" fontAlgn="auto" latinLnBrk="0" hangingPunct="1">
              <a:lnSpc>
                <a:spcPct val="115000"/>
              </a:lnSpc>
              <a:spcBef>
                <a:spcPts val="0"/>
              </a:spcBef>
              <a:spcAft>
                <a:spcPts val="600"/>
              </a:spcAft>
              <a:buClrTx/>
              <a:buSzTx/>
              <a:buFontTx/>
              <a:buNone/>
              <a:tabLst/>
              <a:defRPr/>
            </a:pPr>
            <a:r>
              <a:rPr lang="en-IN" sz="1000" kern="0" dirty="0">
                <a:solidFill>
                  <a:sysClr val="windowText" lastClr="000000"/>
                </a:solidFill>
                <a:ea typeface="Times New Roman" panose="02020603050405020304" pitchFamily="18" charset="0"/>
                <a:cs typeface="Times New Roman" panose="02020603050405020304" pitchFamily="18" charset="0"/>
              </a:rPr>
              <a:t>2050 NDC POI</a:t>
            </a:r>
            <a:endParaRPr kumimoji="0" lang="en-GB" sz="11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95AD0E-30D3-F54A-9713-C41202E39731}"/>
              </a:ext>
            </a:extLst>
          </p:cNvPr>
          <p:cNvSpPr txBox="1"/>
          <p:nvPr/>
        </p:nvSpPr>
        <p:spPr>
          <a:xfrm>
            <a:off x="1294706" y="1381029"/>
            <a:ext cx="6636753" cy="338554"/>
          </a:xfrm>
          <a:prstGeom prst="rect">
            <a:avLst/>
          </a:prstGeom>
          <a:noFill/>
        </p:spPr>
        <p:txBody>
          <a:bodyPr wrap="none" rtlCol="0">
            <a:spAutoFit/>
          </a:bodyPr>
          <a:lstStyle/>
          <a:p>
            <a:r>
              <a:rPr lang="en-US" sz="1600" dirty="0"/>
              <a:t>Potential landing ground: communication in 2025 of NDC beginning in 2031  </a:t>
            </a:r>
          </a:p>
        </p:txBody>
      </p:sp>
    </p:spTree>
    <p:extLst>
      <p:ext uri="{BB962C8B-B14F-4D97-AF65-F5344CB8AC3E}">
        <p14:creationId xmlns:p14="http://schemas.microsoft.com/office/powerpoint/2010/main" val="4134464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7A8809-35BE-174E-9A69-D03889B042C6}"/>
              </a:ext>
            </a:extLst>
          </p:cNvPr>
          <p:cNvSpPr txBox="1"/>
          <p:nvPr/>
        </p:nvSpPr>
        <p:spPr>
          <a:xfrm>
            <a:off x="390031" y="1268760"/>
            <a:ext cx="7848872" cy="923330"/>
          </a:xfrm>
          <a:prstGeom prst="rect">
            <a:avLst/>
          </a:prstGeom>
          <a:noFill/>
        </p:spPr>
        <p:txBody>
          <a:bodyPr wrap="square" rtlCol="0">
            <a:spAutoFit/>
          </a:bodyPr>
          <a:lstStyle/>
          <a:p>
            <a:pPr lvl="0"/>
            <a:r>
              <a:rPr lang="en-GB" sz="1800" b="1" dirty="0">
                <a:latin typeface="+mn-lt"/>
                <a:ea typeface="Calibri" panose="020F0502020204030204" pitchFamily="34" charset="0"/>
              </a:rPr>
              <a:t>§ 23. </a:t>
            </a:r>
            <a:r>
              <a:rPr lang="en-GB" sz="1800" i="1" dirty="0">
                <a:latin typeface="+mn-lt"/>
                <a:ea typeface="Times New Roman" charset="0"/>
                <a:cs typeface="Times New Roman" charset="0"/>
              </a:rPr>
              <a:t>Urges </a:t>
            </a:r>
            <a:r>
              <a:rPr lang="en-GB" sz="1800" dirty="0">
                <a:latin typeface="+mn-lt"/>
                <a:ea typeface="Times New Roman" charset="0"/>
                <a:cs typeface="Times New Roman" charset="0"/>
              </a:rPr>
              <a:t>those Parties whose INDC </a:t>
            </a:r>
            <a:r>
              <a:rPr lang="is-IS" sz="1800" dirty="0">
                <a:latin typeface="+mn-lt"/>
                <a:ea typeface="Times New Roman" charset="0"/>
                <a:cs typeface="Times New Roman" charset="0"/>
              </a:rPr>
              <a:t>… </a:t>
            </a:r>
            <a:r>
              <a:rPr lang="en-GB" sz="1800" dirty="0">
                <a:latin typeface="+mn-lt"/>
                <a:ea typeface="Times New Roman" charset="0"/>
                <a:cs typeface="Times New Roman" charset="0"/>
              </a:rPr>
              <a:t>contains a time frame up to 2025 to </a:t>
            </a:r>
            <a:r>
              <a:rPr lang="en-GB" sz="1800" b="1" i="1" dirty="0">
                <a:latin typeface="+mn-lt"/>
                <a:ea typeface="Times New Roman" charset="0"/>
                <a:cs typeface="Times New Roman" charset="0"/>
              </a:rPr>
              <a:t>communicate</a:t>
            </a:r>
            <a:r>
              <a:rPr lang="en-GB" sz="1800" dirty="0">
                <a:latin typeface="+mn-lt"/>
                <a:ea typeface="Times New Roman" charset="0"/>
                <a:cs typeface="Times New Roman" charset="0"/>
              </a:rPr>
              <a:t> by 2020 </a:t>
            </a:r>
            <a:r>
              <a:rPr lang="en-GB" sz="1800" b="1" i="1" dirty="0">
                <a:latin typeface="+mn-lt"/>
                <a:ea typeface="Times New Roman" charset="0"/>
                <a:cs typeface="Times New Roman" charset="0"/>
              </a:rPr>
              <a:t>a new </a:t>
            </a:r>
            <a:r>
              <a:rPr lang="en-GB" sz="1800" dirty="0">
                <a:latin typeface="+mn-lt"/>
                <a:ea typeface="Times New Roman" charset="0"/>
                <a:cs typeface="Times New Roman" charset="0"/>
              </a:rPr>
              <a:t>nationally determined contribution and to do so every five years thereafter </a:t>
            </a:r>
            <a:r>
              <a:rPr lang="is-IS" sz="1800" dirty="0">
                <a:latin typeface="+mn-lt"/>
                <a:ea typeface="Times New Roman" charset="0"/>
                <a:cs typeface="Times New Roman" charset="0"/>
              </a:rPr>
              <a:t>…</a:t>
            </a:r>
            <a:r>
              <a:rPr lang="en-GB" sz="1800" dirty="0">
                <a:latin typeface="+mn-lt"/>
                <a:ea typeface="Times New Roman" charset="0"/>
                <a:cs typeface="Times New Roman" charset="0"/>
              </a:rPr>
              <a:t>;</a:t>
            </a:r>
            <a:endParaRPr lang="en-US" sz="1800" dirty="0">
              <a:latin typeface="+mn-lt"/>
              <a:ea typeface="Times New Roman" charset="0"/>
              <a:cs typeface="Times New Roman" charset="0"/>
            </a:endParaRPr>
          </a:p>
        </p:txBody>
      </p:sp>
      <p:sp>
        <p:nvSpPr>
          <p:cNvPr id="3" name="TextBox 2">
            <a:extLst>
              <a:ext uri="{FF2B5EF4-FFF2-40B4-BE49-F238E27FC236}">
                <a16:creationId xmlns:a16="http://schemas.microsoft.com/office/drawing/2014/main" id="{35C07786-9C54-6041-A072-56924B734577}"/>
              </a:ext>
            </a:extLst>
          </p:cNvPr>
          <p:cNvSpPr txBox="1"/>
          <p:nvPr/>
        </p:nvSpPr>
        <p:spPr>
          <a:xfrm>
            <a:off x="398898" y="2372110"/>
            <a:ext cx="8172908" cy="923330"/>
          </a:xfrm>
          <a:prstGeom prst="rect">
            <a:avLst/>
          </a:prstGeom>
          <a:noFill/>
        </p:spPr>
        <p:txBody>
          <a:bodyPr wrap="square" rtlCol="0">
            <a:spAutoFit/>
          </a:bodyPr>
          <a:lstStyle/>
          <a:p>
            <a:pPr lvl="0"/>
            <a:r>
              <a:rPr lang="en-GB" sz="1800" b="1" dirty="0">
                <a:ea typeface="Calibri" panose="020F0502020204030204" pitchFamily="34" charset="0"/>
              </a:rPr>
              <a:t>§ 24. </a:t>
            </a:r>
            <a:r>
              <a:rPr lang="en-GB" sz="1800" i="1" dirty="0">
                <a:latin typeface="Times New Roman" charset="0"/>
                <a:ea typeface="Times New Roman" charset="0"/>
                <a:cs typeface="Times New Roman" charset="0"/>
              </a:rPr>
              <a:t>Requests </a:t>
            </a:r>
            <a:r>
              <a:rPr lang="en-GB" sz="1800" dirty="0">
                <a:latin typeface="Times New Roman" charset="0"/>
                <a:ea typeface="Times New Roman" charset="0"/>
                <a:cs typeface="Times New Roman" charset="0"/>
              </a:rPr>
              <a:t>those Parties whose INDC </a:t>
            </a:r>
            <a:r>
              <a:rPr lang="is-IS" sz="1800" dirty="0">
                <a:latin typeface="Times New Roman" charset="0"/>
                <a:ea typeface="Times New Roman" charset="0"/>
                <a:cs typeface="Times New Roman" charset="0"/>
              </a:rPr>
              <a:t>… </a:t>
            </a:r>
            <a:r>
              <a:rPr lang="en-GB" sz="1800" dirty="0">
                <a:latin typeface="Times New Roman" charset="0"/>
                <a:ea typeface="Times New Roman" charset="0"/>
                <a:cs typeface="Times New Roman" charset="0"/>
              </a:rPr>
              <a:t>contains a time frame up to 2030 to </a:t>
            </a:r>
            <a:r>
              <a:rPr lang="en-GB" sz="1800" b="1" i="1" dirty="0">
                <a:latin typeface="Times New Roman" charset="0"/>
                <a:ea typeface="Times New Roman" charset="0"/>
                <a:cs typeface="Times New Roman" charset="0"/>
              </a:rPr>
              <a:t>communicate or update </a:t>
            </a:r>
            <a:r>
              <a:rPr lang="en-GB" sz="1800" dirty="0">
                <a:latin typeface="Times New Roman" charset="0"/>
                <a:ea typeface="Times New Roman" charset="0"/>
                <a:cs typeface="Times New Roman" charset="0"/>
              </a:rPr>
              <a:t>by 2020 these contributions and to do so every five years thereafter </a:t>
            </a:r>
            <a:r>
              <a:rPr lang="is-IS" sz="1800" dirty="0">
                <a:latin typeface="Times New Roman" charset="0"/>
                <a:ea typeface="Times New Roman" charset="0"/>
                <a:cs typeface="Times New Roman" charset="0"/>
              </a:rPr>
              <a:t>…</a:t>
            </a:r>
            <a:r>
              <a:rPr lang="en-GB" sz="1800" dirty="0">
                <a:latin typeface="Times New Roman" charset="0"/>
                <a:ea typeface="Times New Roman" charset="0"/>
                <a:cs typeface="Times New Roman" charset="0"/>
              </a:rPr>
              <a:t>;</a:t>
            </a:r>
            <a:endParaRPr lang="en-US" sz="1800" dirty="0">
              <a:latin typeface="Times New Roman" charset="0"/>
              <a:ea typeface="Times New Roman" charset="0"/>
              <a:cs typeface="Times New Roman" charset="0"/>
            </a:endParaRPr>
          </a:p>
        </p:txBody>
      </p:sp>
      <p:sp>
        <p:nvSpPr>
          <p:cNvPr id="4" name="Title 1">
            <a:extLst>
              <a:ext uri="{FF2B5EF4-FFF2-40B4-BE49-F238E27FC236}">
                <a16:creationId xmlns:a16="http://schemas.microsoft.com/office/drawing/2014/main" id="{16670DBC-43F7-A54E-AB57-608BDBE03A21}"/>
              </a:ext>
            </a:extLst>
          </p:cNvPr>
          <p:cNvSpPr txBox="1">
            <a:spLocks/>
          </p:cNvSpPr>
          <p:nvPr/>
        </p:nvSpPr>
        <p:spPr>
          <a:xfrm>
            <a:off x="380492" y="188640"/>
            <a:ext cx="8028892" cy="9001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2800" kern="0" dirty="0">
                <a:solidFill>
                  <a:srgbClr val="660066"/>
                </a:solidFill>
                <a:latin typeface="Gill Sans MT" charset="0"/>
                <a:ea typeface="Gill Sans MT" charset="0"/>
                <a:cs typeface="Gill Sans MT" charset="0"/>
              </a:rPr>
              <a:t>What Common Time Frames?</a:t>
            </a:r>
          </a:p>
          <a:p>
            <a:pPr algn="l"/>
            <a:r>
              <a:rPr lang="en-US" sz="2000" kern="0" dirty="0">
                <a:solidFill>
                  <a:srgbClr val="660066"/>
                </a:solidFill>
                <a:latin typeface="Gill Sans MT" charset="0"/>
                <a:ea typeface="Gill Sans MT" charset="0"/>
                <a:cs typeface="Gill Sans MT" charset="0"/>
              </a:rPr>
              <a:t>2. Procedural Interpretation: Communication/Updating Timetable</a:t>
            </a:r>
          </a:p>
        </p:txBody>
      </p:sp>
    </p:spTree>
    <p:extLst>
      <p:ext uri="{BB962C8B-B14F-4D97-AF65-F5344CB8AC3E}">
        <p14:creationId xmlns:p14="http://schemas.microsoft.com/office/powerpoint/2010/main" val="107812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2854796" y="2784780"/>
            <a:ext cx="0" cy="226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Box 4"/>
          <p:cNvSpPr txBox="1"/>
          <p:nvPr/>
        </p:nvSpPr>
        <p:spPr>
          <a:xfrm>
            <a:off x="2396716" y="4810516"/>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dirty="0">
                <a:effectLst/>
                <a:ea typeface="Calibri" charset="0"/>
                <a:cs typeface="Times New Roman" charset="0"/>
              </a:rPr>
              <a:t>2020</a:t>
            </a:r>
          </a:p>
        </p:txBody>
      </p:sp>
      <p:cxnSp>
        <p:nvCxnSpPr>
          <p:cNvPr id="13" name="Straight Connector 12"/>
          <p:cNvCxnSpPr/>
          <p:nvPr/>
        </p:nvCxnSpPr>
        <p:spPr>
          <a:xfrm>
            <a:off x="5063667" y="1736812"/>
            <a:ext cx="4900" cy="33119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Box 12"/>
          <p:cNvSpPr txBox="1"/>
          <p:nvPr/>
        </p:nvSpPr>
        <p:spPr>
          <a:xfrm>
            <a:off x="4592960" y="4842266"/>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a:effectLst/>
                <a:ea typeface="Calibri" charset="0"/>
                <a:cs typeface="Times New Roman" charset="0"/>
              </a:rPr>
              <a:t>2025</a:t>
            </a:r>
          </a:p>
        </p:txBody>
      </p:sp>
      <p:sp>
        <p:nvSpPr>
          <p:cNvPr id="15" name="Text Box 14"/>
          <p:cNvSpPr txBox="1"/>
          <p:nvPr/>
        </p:nvSpPr>
        <p:spPr>
          <a:xfrm>
            <a:off x="2854957" y="3184805"/>
            <a:ext cx="2209800" cy="123825"/>
          </a:xfrm>
          <a:prstGeom prst="rect">
            <a:avLst/>
          </a:prstGeom>
          <a:solidFill>
            <a:srgbClr val="33CCFF">
              <a:alpha val="37000"/>
            </a:srgbClr>
          </a:solid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spcBef>
                <a:spcPts val="0"/>
              </a:spcBef>
              <a:spcAft>
                <a:spcPts val="0"/>
              </a:spcAft>
            </a:pPr>
            <a:r>
              <a:rPr lang="en-GB" sz="800" b="1" dirty="0">
                <a:effectLst/>
                <a:ea typeface="Calibri" charset="0"/>
                <a:cs typeface="Times New Roman" charset="0"/>
              </a:rPr>
              <a:t>Indicated 2025 Ambition (INDC)</a:t>
            </a:r>
            <a:endParaRPr lang="en-GB" sz="1200" b="1" dirty="0">
              <a:effectLst/>
              <a:ea typeface="Calibri" charset="0"/>
              <a:cs typeface="Times New Roman" charset="0"/>
            </a:endParaRPr>
          </a:p>
        </p:txBody>
      </p:sp>
      <p:cxnSp>
        <p:nvCxnSpPr>
          <p:cNvPr id="20" name="Straight Connector 19"/>
          <p:cNvCxnSpPr/>
          <p:nvPr/>
        </p:nvCxnSpPr>
        <p:spPr>
          <a:xfrm flipH="1">
            <a:off x="7268145" y="656692"/>
            <a:ext cx="25115" cy="442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Box 30"/>
          <p:cNvSpPr txBox="1"/>
          <p:nvPr/>
        </p:nvSpPr>
        <p:spPr>
          <a:xfrm>
            <a:off x="6825208" y="4842568"/>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dirty="0">
                <a:effectLst/>
                <a:ea typeface="Calibri" charset="0"/>
                <a:cs typeface="Times New Roman" charset="0"/>
              </a:rPr>
              <a:t>2030</a:t>
            </a:r>
          </a:p>
        </p:txBody>
      </p:sp>
      <p:cxnSp>
        <p:nvCxnSpPr>
          <p:cNvPr id="33" name="Straight Arrow Connector 32"/>
          <p:cNvCxnSpPr/>
          <p:nvPr/>
        </p:nvCxnSpPr>
        <p:spPr>
          <a:xfrm flipV="1">
            <a:off x="6180942" y="2312876"/>
            <a:ext cx="1305088" cy="1153387"/>
          </a:xfrm>
          <a:prstGeom prst="straightConnector1">
            <a:avLst/>
          </a:prstGeom>
          <a:ln w="34925">
            <a:solidFill>
              <a:srgbClr val="FF0000"/>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38" name="Text Box 99"/>
          <p:cNvSpPr txBox="1"/>
          <p:nvPr/>
        </p:nvSpPr>
        <p:spPr>
          <a:xfrm>
            <a:off x="3357062" y="5625244"/>
            <a:ext cx="1221740" cy="310583"/>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GB" sz="1200" dirty="0">
                <a:effectLst/>
                <a:ea typeface="Calibri" charset="0"/>
                <a:cs typeface="Times New Roman" charset="0"/>
              </a:rPr>
              <a:t>2023</a:t>
            </a:r>
          </a:p>
        </p:txBody>
      </p:sp>
      <p:sp>
        <p:nvSpPr>
          <p:cNvPr id="40" name="Text Box 100"/>
          <p:cNvSpPr txBox="1"/>
          <p:nvPr/>
        </p:nvSpPr>
        <p:spPr>
          <a:xfrm>
            <a:off x="5607047" y="5625244"/>
            <a:ext cx="1221740" cy="2839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GB" sz="1200" dirty="0">
                <a:effectLst/>
                <a:ea typeface="Calibri" charset="0"/>
                <a:cs typeface="Times New Roman" charset="0"/>
              </a:rPr>
              <a:t>2028</a:t>
            </a:r>
          </a:p>
        </p:txBody>
      </p:sp>
      <p:pic>
        <p:nvPicPr>
          <p:cNvPr id="1053" name="Picture 1"/>
          <p:cNvPicPr>
            <a:picLocks noChangeAspect="1" noChangeArrowheads="1"/>
          </p:cNvPicPr>
          <p:nvPr/>
        </p:nvPicPr>
        <p:blipFill>
          <a:blip r:embed="rId3">
            <a:extLst>
              <a:ext uri="{28A0092B-C50C-407E-A947-70E740481C1C}">
                <a14:useLocalDpi xmlns:a14="http://schemas.microsoft.com/office/drawing/2010/main" val="0"/>
              </a:ext>
            </a:extLst>
          </a:blip>
          <a:srcRect t="47108"/>
          <a:stretch>
            <a:fillRect/>
          </a:stretch>
        </p:blipFill>
        <p:spPr bwMode="auto">
          <a:xfrm>
            <a:off x="1136576" y="2534706"/>
            <a:ext cx="792163" cy="644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57" name="Picture 38"/>
          <p:cNvPicPr>
            <a:picLocks noChangeAspect="1" noChangeArrowheads="1"/>
          </p:cNvPicPr>
          <p:nvPr/>
        </p:nvPicPr>
        <p:blipFill rotWithShape="1">
          <a:blip r:embed="rId4">
            <a:extLst>
              <a:ext uri="{28A0092B-C50C-407E-A947-70E740481C1C}">
                <a14:useLocalDpi xmlns:a14="http://schemas.microsoft.com/office/drawing/2010/main" val="0"/>
              </a:ext>
            </a:extLst>
          </a:blip>
          <a:srcRect l="5274" r="8279"/>
          <a:stretch/>
        </p:blipFill>
        <p:spPr bwMode="auto">
          <a:xfrm>
            <a:off x="3265790" y="3419944"/>
            <a:ext cx="844828" cy="101841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908783" y="4438273"/>
            <a:ext cx="2332249" cy="430887"/>
          </a:xfrm>
          <a:prstGeom prst="rect">
            <a:avLst/>
          </a:prstGeom>
          <a:noFill/>
        </p:spPr>
        <p:txBody>
          <a:bodyPr wrap="square" rtlCol="0">
            <a:spAutoFit/>
          </a:bodyPr>
          <a:lstStyle/>
          <a:p>
            <a:r>
              <a:rPr lang="en-GB" sz="1100" b="1" dirty="0">
                <a:solidFill>
                  <a:srgbClr val="FF0000"/>
                </a:solidFill>
              </a:rPr>
              <a:t>C. Public assessment of indicated </a:t>
            </a:r>
          </a:p>
          <a:p>
            <a:r>
              <a:rPr lang="en-GB" sz="1100" b="1" dirty="0">
                <a:solidFill>
                  <a:srgbClr val="FF0000"/>
                </a:solidFill>
              </a:rPr>
              <a:t>longer-term ambition vision</a:t>
            </a:r>
          </a:p>
        </p:txBody>
      </p:sp>
      <p:pic>
        <p:nvPicPr>
          <p:cNvPr id="56" name="Picture 55"/>
          <p:cNvPicPr>
            <a:picLocks noChangeAspect="1" noChangeArrowheads="1"/>
          </p:cNvPicPr>
          <p:nvPr/>
        </p:nvPicPr>
        <p:blipFill>
          <a:blip r:embed="rId3">
            <a:extLst>
              <a:ext uri="{28A0092B-C50C-407E-A947-70E740481C1C}">
                <a14:useLocalDpi xmlns:a14="http://schemas.microsoft.com/office/drawing/2010/main" val="0"/>
              </a:ext>
            </a:extLst>
          </a:blip>
          <a:srcRect t="47108"/>
          <a:stretch>
            <a:fillRect/>
          </a:stretch>
        </p:blipFill>
        <p:spPr bwMode="auto">
          <a:xfrm>
            <a:off x="3332745" y="1520788"/>
            <a:ext cx="792163" cy="644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374" y="2784780"/>
            <a:ext cx="738378" cy="512826"/>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618" y="1736812"/>
            <a:ext cx="738378" cy="512826"/>
          </a:xfrm>
          <a:prstGeom prst="rect">
            <a:avLst/>
          </a:prstGeom>
        </p:spPr>
      </p:pic>
      <p:cxnSp>
        <p:nvCxnSpPr>
          <p:cNvPr id="17" name="Straight Arrow Connector 16"/>
          <p:cNvCxnSpPr>
            <a:endCxn id="99" idx="1"/>
          </p:cNvCxnSpPr>
          <p:nvPr/>
        </p:nvCxnSpPr>
        <p:spPr>
          <a:xfrm flipV="1">
            <a:off x="1340979" y="2314430"/>
            <a:ext cx="3723778" cy="504763"/>
          </a:xfrm>
          <a:prstGeom prst="straightConnector1">
            <a:avLst/>
          </a:prstGeom>
          <a:ln w="34925">
            <a:solidFill>
              <a:srgbClr val="00B0F0"/>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84640" y="3371265"/>
            <a:ext cx="2042547" cy="430887"/>
          </a:xfrm>
          <a:prstGeom prst="rect">
            <a:avLst/>
          </a:prstGeom>
          <a:noFill/>
        </p:spPr>
        <p:txBody>
          <a:bodyPr wrap="none" rtlCol="0">
            <a:spAutoFit/>
          </a:bodyPr>
          <a:lstStyle/>
          <a:p>
            <a:r>
              <a:rPr lang="en-GB" sz="1100" b="1" dirty="0">
                <a:solidFill>
                  <a:schemeClr val="accent6"/>
                </a:solidFill>
              </a:rPr>
              <a:t>A. Ratcheting-up and </a:t>
            </a:r>
          </a:p>
          <a:p>
            <a:r>
              <a:rPr lang="en-GB" sz="1100" b="1" dirty="0">
                <a:solidFill>
                  <a:schemeClr val="accent6"/>
                </a:solidFill>
              </a:rPr>
              <a:t>locking-in short-term ambition</a:t>
            </a:r>
          </a:p>
        </p:txBody>
      </p:sp>
      <p:sp>
        <p:nvSpPr>
          <p:cNvPr id="68" name="TextBox 67"/>
          <p:cNvSpPr txBox="1"/>
          <p:nvPr/>
        </p:nvSpPr>
        <p:spPr>
          <a:xfrm>
            <a:off x="928401" y="2036748"/>
            <a:ext cx="1720343" cy="600164"/>
          </a:xfrm>
          <a:prstGeom prst="rect">
            <a:avLst/>
          </a:prstGeom>
          <a:noFill/>
        </p:spPr>
        <p:txBody>
          <a:bodyPr wrap="none" rtlCol="0">
            <a:spAutoFit/>
          </a:bodyPr>
          <a:lstStyle/>
          <a:p>
            <a:pPr algn="r"/>
            <a:r>
              <a:rPr lang="en-GB" sz="1100" b="1" dirty="0">
                <a:solidFill>
                  <a:srgbClr val="00B0F0"/>
                </a:solidFill>
              </a:rPr>
              <a:t>B. Indicating longer-term</a:t>
            </a:r>
          </a:p>
          <a:p>
            <a:pPr algn="r"/>
            <a:r>
              <a:rPr lang="en-GB" sz="1100" b="1" dirty="0">
                <a:solidFill>
                  <a:srgbClr val="00B0F0"/>
                </a:solidFill>
              </a:rPr>
              <a:t>ambition</a:t>
            </a:r>
          </a:p>
          <a:p>
            <a:pPr algn="r"/>
            <a:r>
              <a:rPr lang="en-GB" sz="1100" b="1" dirty="0">
                <a:solidFill>
                  <a:srgbClr val="00B0F0"/>
                </a:solidFill>
              </a:rPr>
              <a:t>vision</a:t>
            </a:r>
          </a:p>
        </p:txBody>
      </p:sp>
      <p:pic>
        <p:nvPicPr>
          <p:cNvPr id="71" name="Picture 70"/>
          <p:cNvPicPr>
            <a:picLocks noChangeAspect="1"/>
          </p:cNvPicPr>
          <p:nvPr/>
        </p:nvPicPr>
        <p:blipFill rotWithShape="1">
          <a:blip r:embed="rId6">
            <a:extLst>
              <a:ext uri="{28A0092B-C50C-407E-A947-70E740481C1C}">
                <a14:useLocalDpi xmlns:a14="http://schemas.microsoft.com/office/drawing/2010/main" val="0"/>
              </a:ext>
            </a:extLst>
          </a:blip>
          <a:srcRect l="57814" t="13801" r="32969" b="51122"/>
          <a:stretch/>
        </p:blipFill>
        <p:spPr>
          <a:xfrm rot="16200000">
            <a:off x="2944479" y="2941770"/>
            <a:ext cx="210115" cy="289562"/>
          </a:xfrm>
          <a:prstGeom prst="rect">
            <a:avLst/>
          </a:prstGeom>
        </p:spPr>
      </p:pic>
      <p:sp>
        <p:nvSpPr>
          <p:cNvPr id="82" name="Text Box 48"/>
          <p:cNvSpPr txBox="1"/>
          <p:nvPr/>
        </p:nvSpPr>
        <p:spPr>
          <a:xfrm>
            <a:off x="5063667" y="1797806"/>
            <a:ext cx="2222175" cy="123825"/>
          </a:xfrm>
          <a:prstGeom prst="rect">
            <a:avLst/>
          </a:prstGeom>
          <a:blipFill>
            <a:blip r:embed="rId7"/>
            <a:tile tx="0" ty="0" sx="100000" sy="100000" flip="none" algn="tl"/>
          </a:blipFill>
          <a:ln>
            <a:solidFill>
              <a:schemeClr val="accent6">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r">
              <a:spcBef>
                <a:spcPts val="0"/>
              </a:spcBef>
              <a:spcAft>
                <a:spcPts val="0"/>
              </a:spcAft>
            </a:pPr>
            <a:r>
              <a:rPr lang="en-GB" sz="800" b="1" dirty="0">
                <a:solidFill>
                  <a:schemeClr val="tx1"/>
                </a:solidFill>
                <a:effectLst/>
                <a:ea typeface="Calibri" charset="0"/>
                <a:cs typeface="Times New Roman" charset="0"/>
              </a:rPr>
              <a:t>Updated &amp; Fixed 2030 Ambition</a:t>
            </a:r>
            <a:endParaRPr lang="en-GB" sz="1200" b="1" dirty="0">
              <a:solidFill>
                <a:schemeClr val="tx1"/>
              </a:solidFill>
              <a:effectLst/>
              <a:ea typeface="Calibri" charset="0"/>
              <a:cs typeface="Times New Roman" charset="0"/>
            </a:endParaRPr>
          </a:p>
          <a:p>
            <a:pPr marL="0" marR="0" algn="ctr">
              <a:spcBef>
                <a:spcPts val="0"/>
              </a:spcBef>
              <a:spcAft>
                <a:spcPts val="0"/>
              </a:spcAft>
            </a:pPr>
            <a:r>
              <a:rPr lang="en-GB" sz="800" dirty="0">
                <a:solidFill>
                  <a:schemeClr val="tx1"/>
                </a:solidFill>
                <a:effectLst/>
                <a:ea typeface="Calibri" charset="0"/>
                <a:cs typeface="Times New Roman" charset="0"/>
              </a:rPr>
              <a:t> </a:t>
            </a:r>
            <a:endParaRPr lang="en-GB" sz="1200" dirty="0">
              <a:solidFill>
                <a:schemeClr val="tx1"/>
              </a:solidFill>
              <a:effectLst/>
              <a:ea typeface="Calibri" charset="0"/>
              <a:cs typeface="Times New Roman" charset="0"/>
            </a:endParaRPr>
          </a:p>
        </p:txBody>
      </p:sp>
      <p:pic>
        <p:nvPicPr>
          <p:cNvPr id="83" name="Picture 37"/>
          <p:cNvPicPr>
            <a:picLocks noChangeAspect="1" noChangeArrowheads="1"/>
          </p:cNvPicPr>
          <p:nvPr/>
        </p:nvPicPr>
        <p:blipFill>
          <a:blip r:embed="rId8">
            <a:extLst>
              <a:ext uri="{28A0092B-C50C-407E-A947-70E740481C1C}">
                <a14:useLocalDpi xmlns:a14="http://schemas.microsoft.com/office/drawing/2010/main" val="0"/>
              </a:ext>
            </a:extLst>
          </a:blip>
          <a:srcRect l="7242" r="4305"/>
          <a:stretch>
            <a:fillRect/>
          </a:stretch>
        </p:blipFill>
        <p:spPr bwMode="auto">
          <a:xfrm flipH="1">
            <a:off x="5303136" y="3446119"/>
            <a:ext cx="898682" cy="1016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l="57814" t="13801" r="27144" b="49084"/>
          <a:stretch/>
        </p:blipFill>
        <p:spPr>
          <a:xfrm rot="16200000">
            <a:off x="5101232" y="1946692"/>
            <a:ext cx="342900" cy="306385"/>
          </a:xfrm>
          <a:prstGeom prst="rect">
            <a:avLst/>
          </a:prstGeom>
        </p:spPr>
      </p:pic>
      <p:sp>
        <p:nvSpPr>
          <p:cNvPr id="99" name="Text Box 14"/>
          <p:cNvSpPr txBox="1"/>
          <p:nvPr/>
        </p:nvSpPr>
        <p:spPr>
          <a:xfrm>
            <a:off x="5064757" y="2252517"/>
            <a:ext cx="2209800" cy="123825"/>
          </a:xfrm>
          <a:prstGeom prst="rect">
            <a:avLst/>
          </a:prstGeom>
          <a:solidFill>
            <a:srgbClr val="33CCFF">
              <a:alpha val="37000"/>
            </a:srgbClr>
          </a:solid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r">
              <a:spcBef>
                <a:spcPts val="0"/>
              </a:spcBef>
              <a:spcAft>
                <a:spcPts val="0"/>
              </a:spcAft>
            </a:pPr>
            <a:r>
              <a:rPr lang="en-GB" sz="800" b="1" dirty="0">
                <a:effectLst/>
                <a:ea typeface="Calibri" charset="0"/>
                <a:cs typeface="Times New Roman" charset="0"/>
              </a:rPr>
              <a:t>Indicated 2030 Ambition</a:t>
            </a:r>
            <a:endParaRPr lang="en-GB" sz="1200" b="1" dirty="0">
              <a:effectLst/>
              <a:ea typeface="Calibri" charset="0"/>
              <a:cs typeface="Times New Roman" charset="0"/>
            </a:endParaRPr>
          </a:p>
        </p:txBody>
      </p:sp>
      <p:sp>
        <p:nvSpPr>
          <p:cNvPr id="105" name="Rectangle 104"/>
          <p:cNvSpPr>
            <a:spLocks noChangeArrowheads="1"/>
          </p:cNvSpPr>
          <p:nvPr/>
        </p:nvSpPr>
        <p:spPr bwMode="auto">
          <a:xfrm>
            <a:off x="272442" y="267945"/>
            <a:ext cx="7308850" cy="369332"/>
          </a:xfrm>
          <a:prstGeom prst="rect">
            <a:avLst/>
          </a:prstGeom>
          <a:noFill/>
          <a:ln w="9525">
            <a:noFill/>
            <a:miter lim="800000"/>
            <a:headEnd/>
            <a:tailEnd/>
          </a:ln>
        </p:spPr>
        <p:txBody>
          <a:bodyPr>
            <a:spAutoFit/>
          </a:bodyPr>
          <a:lstStyle/>
          <a:p>
            <a:r>
              <a:rPr lang="en-GB" sz="1800" dirty="0">
                <a:solidFill>
                  <a:srgbClr val="660066"/>
                </a:solidFill>
                <a:latin typeface="Gill Sans" pitchFamily="34" charset="0"/>
              </a:rPr>
              <a:t>Dynamic Contribution Cycle</a:t>
            </a:r>
          </a:p>
        </p:txBody>
      </p:sp>
      <p:pic>
        <p:nvPicPr>
          <p:cNvPr id="106" name="Picture 105"/>
          <p:cNvPicPr>
            <a:picLocks noChangeAspect="1" noChangeArrowheads="1"/>
          </p:cNvPicPr>
          <p:nvPr/>
        </p:nvPicPr>
        <p:blipFill>
          <a:blip r:embed="rId3">
            <a:extLst>
              <a:ext uri="{28A0092B-C50C-407E-A947-70E740481C1C}">
                <a14:useLocalDpi xmlns:a14="http://schemas.microsoft.com/office/drawing/2010/main" val="0"/>
              </a:ext>
            </a:extLst>
          </a:blip>
          <a:srcRect t="47108"/>
          <a:stretch>
            <a:fillRect/>
          </a:stretch>
        </p:blipFill>
        <p:spPr bwMode="auto">
          <a:xfrm>
            <a:off x="5600138" y="440668"/>
            <a:ext cx="792163" cy="644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7" name="Picture 10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6870" y="656692"/>
            <a:ext cx="738378" cy="512826"/>
          </a:xfrm>
          <a:prstGeom prst="rect">
            <a:avLst/>
          </a:prstGeom>
        </p:spPr>
      </p:pic>
      <p:cxnSp>
        <p:nvCxnSpPr>
          <p:cNvPr id="108" name="Straight Arrow Connector 107"/>
          <p:cNvCxnSpPr/>
          <p:nvPr/>
        </p:nvCxnSpPr>
        <p:spPr>
          <a:xfrm flipV="1">
            <a:off x="5790626" y="492698"/>
            <a:ext cx="1790666" cy="208016"/>
          </a:xfrm>
          <a:prstGeom prst="straightConnector1">
            <a:avLst/>
          </a:prstGeom>
          <a:ln w="34925">
            <a:solidFill>
              <a:srgbClr val="00B0F0"/>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340694" y="5816297"/>
            <a:ext cx="1252266" cy="276999"/>
          </a:xfrm>
          <a:prstGeom prst="rect">
            <a:avLst/>
          </a:prstGeom>
        </p:spPr>
        <p:txBody>
          <a:bodyPr wrap="none">
            <a:spAutoFit/>
          </a:bodyPr>
          <a:lstStyle/>
          <a:p>
            <a:pPr marL="0" marR="0">
              <a:spcBef>
                <a:spcPts val="0"/>
              </a:spcBef>
              <a:spcAft>
                <a:spcPts val="0"/>
              </a:spcAft>
            </a:pPr>
            <a:r>
              <a:rPr lang="en-GB" sz="1200" dirty="0">
                <a:ea typeface="Calibri" charset="0"/>
                <a:cs typeface="Times New Roman" charset="0"/>
              </a:rPr>
              <a:t>Global Stocktake</a:t>
            </a:r>
          </a:p>
        </p:txBody>
      </p:sp>
      <p:pic>
        <p:nvPicPr>
          <p:cNvPr id="1052" name="Picture 37"/>
          <p:cNvPicPr>
            <a:picLocks noChangeAspect="1" noChangeArrowheads="1"/>
          </p:cNvPicPr>
          <p:nvPr/>
        </p:nvPicPr>
        <p:blipFill>
          <a:blip r:embed="rId8">
            <a:extLst>
              <a:ext uri="{28A0092B-C50C-407E-A947-70E740481C1C}">
                <a14:useLocalDpi xmlns:a14="http://schemas.microsoft.com/office/drawing/2010/main" val="0"/>
              </a:ext>
            </a:extLst>
          </a:blip>
          <a:srcRect l="7242" r="4305"/>
          <a:stretch>
            <a:fillRect/>
          </a:stretch>
        </p:blipFill>
        <p:spPr bwMode="auto">
          <a:xfrm flipH="1">
            <a:off x="3260812" y="3417488"/>
            <a:ext cx="898682" cy="1016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p:cNvPicPr>
            <a:picLocks noChangeAspect="1"/>
          </p:cNvPicPr>
          <p:nvPr/>
        </p:nvPicPr>
        <p:blipFill rotWithShape="1">
          <a:blip r:embed="rId6">
            <a:extLst>
              <a:ext uri="{28A0092B-C50C-407E-A947-70E740481C1C}">
                <a14:useLocalDpi xmlns:a14="http://schemas.microsoft.com/office/drawing/2010/main" val="0"/>
              </a:ext>
            </a:extLst>
          </a:blip>
          <a:srcRect l="57814" t="13801" r="27144" b="49084"/>
          <a:stretch/>
        </p:blipFill>
        <p:spPr>
          <a:xfrm rot="16200000">
            <a:off x="7325782" y="878049"/>
            <a:ext cx="342900" cy="306385"/>
          </a:xfrm>
          <a:prstGeom prst="rect">
            <a:avLst/>
          </a:prstGeom>
        </p:spPr>
      </p:pic>
      <p:sp>
        <p:nvSpPr>
          <p:cNvPr id="119" name="Text Box 14"/>
          <p:cNvSpPr txBox="1"/>
          <p:nvPr/>
        </p:nvSpPr>
        <p:spPr>
          <a:xfrm>
            <a:off x="7293260" y="1204118"/>
            <a:ext cx="503999" cy="123825"/>
          </a:xfrm>
          <a:prstGeom prst="rect">
            <a:avLst/>
          </a:prstGeom>
          <a:solidFill>
            <a:srgbClr val="33CCFF">
              <a:alpha val="37000"/>
            </a:srgbClr>
          </a:solidFill>
          <a:ln>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spcBef>
                <a:spcPts val="0"/>
              </a:spcBef>
              <a:spcAft>
                <a:spcPts val="0"/>
              </a:spcAft>
            </a:pPr>
            <a:r>
              <a:rPr lang="en-GB" sz="800" b="1" dirty="0">
                <a:effectLst/>
                <a:ea typeface="Calibri" charset="0"/>
                <a:cs typeface="Times New Roman" charset="0"/>
              </a:rPr>
              <a:t>2035</a:t>
            </a:r>
          </a:p>
        </p:txBody>
      </p:sp>
      <p:sp>
        <p:nvSpPr>
          <p:cNvPr id="117" name="Text Box 48"/>
          <p:cNvSpPr txBox="1"/>
          <p:nvPr/>
        </p:nvSpPr>
        <p:spPr>
          <a:xfrm>
            <a:off x="7300593" y="729163"/>
            <a:ext cx="503999" cy="123825"/>
          </a:xfrm>
          <a:prstGeom prst="rect">
            <a:avLst/>
          </a:prstGeom>
          <a:blipFill>
            <a:blip r:embed="rId7"/>
            <a:tile tx="0" ty="0" sx="100000" sy="100000" flip="none" algn="tl"/>
          </a:blipFill>
          <a:ln>
            <a:solidFill>
              <a:schemeClr val="accent6">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spcBef>
                <a:spcPts val="0"/>
              </a:spcBef>
              <a:spcAft>
                <a:spcPts val="0"/>
              </a:spcAft>
            </a:pPr>
            <a:r>
              <a:rPr lang="en-GB" sz="800" b="1" dirty="0">
                <a:solidFill>
                  <a:schemeClr val="tx1"/>
                </a:solidFill>
                <a:effectLst/>
                <a:ea typeface="Calibri" charset="0"/>
                <a:cs typeface="Times New Roman" charset="0"/>
              </a:rPr>
              <a:t>2035</a:t>
            </a:r>
            <a:endParaRPr lang="en-GB" sz="1200" b="1" dirty="0">
              <a:solidFill>
                <a:schemeClr val="tx1"/>
              </a:solidFill>
              <a:effectLst/>
              <a:ea typeface="Calibri" charset="0"/>
              <a:cs typeface="Times New Roman" charset="0"/>
            </a:endParaRPr>
          </a:p>
        </p:txBody>
      </p:sp>
      <p:sp>
        <p:nvSpPr>
          <p:cNvPr id="79" name="Rectangle 78"/>
          <p:cNvSpPr/>
          <p:nvPr/>
        </p:nvSpPr>
        <p:spPr>
          <a:xfrm>
            <a:off x="7786031" y="656692"/>
            <a:ext cx="191305" cy="79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1" name="Straight Arrow Connector 120"/>
          <p:cNvCxnSpPr/>
          <p:nvPr/>
        </p:nvCxnSpPr>
        <p:spPr>
          <a:xfrm flipH="1" flipV="1">
            <a:off x="5489365" y="1787368"/>
            <a:ext cx="3695" cy="468052"/>
          </a:xfrm>
          <a:prstGeom prst="straightConnector1">
            <a:avLst/>
          </a:prstGeom>
          <a:ln w="38100">
            <a:solidFill>
              <a:srgbClr val="660066"/>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7710565" y="721891"/>
            <a:ext cx="6350" cy="485140"/>
          </a:xfrm>
          <a:prstGeom prst="straightConnector1">
            <a:avLst/>
          </a:prstGeom>
          <a:ln w="38100">
            <a:solidFill>
              <a:srgbClr val="660066"/>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endCxn id="119" idx="1"/>
          </p:cNvCxnSpPr>
          <p:nvPr/>
        </p:nvCxnSpPr>
        <p:spPr>
          <a:xfrm flipV="1">
            <a:off x="3501219" y="1266031"/>
            <a:ext cx="3792041" cy="545049"/>
          </a:xfrm>
          <a:prstGeom prst="straightConnector1">
            <a:avLst/>
          </a:prstGeom>
          <a:ln w="34925">
            <a:solidFill>
              <a:srgbClr val="00B0F0"/>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34" name="Text Box 48"/>
          <p:cNvSpPr txBox="1"/>
          <p:nvPr/>
        </p:nvSpPr>
        <p:spPr>
          <a:xfrm>
            <a:off x="2854957" y="2873127"/>
            <a:ext cx="2216150" cy="123825"/>
          </a:xfrm>
          <a:prstGeom prst="rect">
            <a:avLst/>
          </a:prstGeom>
          <a:blipFill>
            <a:blip r:embed="rId7"/>
            <a:tile tx="0" ty="0" sx="100000" sy="100000" flip="none" algn="tl"/>
          </a:blipFill>
          <a:ln>
            <a:solidFill>
              <a:schemeClr val="accent6">
                <a:lumMod val="5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0" rIns="91440" bIns="0" numCol="1" spcCol="0" rtlCol="0" fromWordArt="0" anchor="t" anchorCtr="0" forceAA="0" compatLnSpc="1">
            <a:prstTxWarp prst="textNoShape">
              <a:avLst/>
            </a:prstTxWarp>
            <a:noAutofit/>
          </a:bodyPr>
          <a:lstStyle/>
          <a:p>
            <a:pPr marL="0" marR="0" algn="r">
              <a:spcBef>
                <a:spcPts val="0"/>
              </a:spcBef>
              <a:spcAft>
                <a:spcPts val="0"/>
              </a:spcAft>
            </a:pPr>
            <a:r>
              <a:rPr lang="en-GB" sz="800" b="1" dirty="0">
                <a:solidFill>
                  <a:schemeClr val="tx1"/>
                </a:solidFill>
                <a:effectLst/>
                <a:ea typeface="Calibri" charset="0"/>
                <a:cs typeface="Times New Roman" charset="0"/>
              </a:rPr>
              <a:t>Updated &amp; Fixed 2025Ambition (NDC)</a:t>
            </a:r>
            <a:endParaRPr lang="en-GB" sz="1200" b="1" dirty="0">
              <a:solidFill>
                <a:schemeClr val="tx1"/>
              </a:solidFill>
              <a:effectLst/>
              <a:ea typeface="Calibri" charset="0"/>
              <a:cs typeface="Times New Roman" charset="0"/>
            </a:endParaRPr>
          </a:p>
          <a:p>
            <a:pPr marL="0" marR="0" algn="ctr">
              <a:spcBef>
                <a:spcPts val="0"/>
              </a:spcBef>
              <a:spcAft>
                <a:spcPts val="0"/>
              </a:spcAft>
            </a:pPr>
            <a:r>
              <a:rPr lang="en-GB" sz="800" dirty="0">
                <a:solidFill>
                  <a:schemeClr val="tx1"/>
                </a:solidFill>
                <a:effectLst/>
                <a:ea typeface="Calibri" charset="0"/>
                <a:cs typeface="Times New Roman" charset="0"/>
              </a:rPr>
              <a:t> </a:t>
            </a:r>
            <a:endParaRPr lang="en-GB" sz="1200" dirty="0">
              <a:solidFill>
                <a:schemeClr val="tx1"/>
              </a:solidFill>
              <a:effectLst/>
              <a:ea typeface="Calibri" charset="0"/>
              <a:cs typeface="Times New Roman" charset="0"/>
            </a:endParaRPr>
          </a:p>
        </p:txBody>
      </p:sp>
      <p:sp>
        <p:nvSpPr>
          <p:cNvPr id="48" name="Text Box 4"/>
          <p:cNvSpPr txBox="1"/>
          <p:nvPr/>
        </p:nvSpPr>
        <p:spPr>
          <a:xfrm>
            <a:off x="1268750" y="3176188"/>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b="1" dirty="0">
                <a:solidFill>
                  <a:schemeClr val="tx1"/>
                </a:solidFill>
                <a:effectLst/>
                <a:ea typeface="Calibri" charset="0"/>
                <a:cs typeface="Times New Roman" charset="0"/>
              </a:rPr>
              <a:t>2020</a:t>
            </a:r>
          </a:p>
        </p:txBody>
      </p:sp>
      <p:sp>
        <p:nvSpPr>
          <p:cNvPr id="49" name="Text Box 4"/>
          <p:cNvSpPr txBox="1"/>
          <p:nvPr/>
        </p:nvSpPr>
        <p:spPr>
          <a:xfrm>
            <a:off x="3421885" y="2145783"/>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b="1" dirty="0">
                <a:solidFill>
                  <a:schemeClr val="tx1"/>
                </a:solidFill>
                <a:effectLst/>
                <a:ea typeface="Calibri" charset="0"/>
                <a:cs typeface="Times New Roman" charset="0"/>
              </a:rPr>
              <a:t>2025</a:t>
            </a:r>
          </a:p>
        </p:txBody>
      </p:sp>
      <p:sp>
        <p:nvSpPr>
          <p:cNvPr id="50" name="Text Box 4"/>
          <p:cNvSpPr txBox="1"/>
          <p:nvPr/>
        </p:nvSpPr>
        <p:spPr>
          <a:xfrm>
            <a:off x="5745550" y="1064611"/>
            <a:ext cx="492125" cy="24130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GB" sz="1200" b="1" dirty="0">
                <a:solidFill>
                  <a:schemeClr val="tx1"/>
                </a:solidFill>
                <a:effectLst/>
                <a:ea typeface="Calibri" charset="0"/>
                <a:cs typeface="Times New Roman" charset="0"/>
              </a:rPr>
              <a:t>2030</a:t>
            </a:r>
          </a:p>
        </p:txBody>
      </p:sp>
      <p:cxnSp>
        <p:nvCxnSpPr>
          <p:cNvPr id="22" name="Straight Arrow Connector 21"/>
          <p:cNvCxnSpPr/>
          <p:nvPr/>
        </p:nvCxnSpPr>
        <p:spPr>
          <a:xfrm flipV="1">
            <a:off x="4128317" y="2396518"/>
            <a:ext cx="1874252" cy="1047738"/>
          </a:xfrm>
          <a:prstGeom prst="straightConnector1">
            <a:avLst/>
          </a:prstGeom>
          <a:ln w="34925">
            <a:solidFill>
              <a:srgbClr val="FF0000"/>
            </a:solidFill>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rotWithShape="1">
          <a:blip r:embed="rId9">
            <a:extLst>
              <a:ext uri="{28A0092B-C50C-407E-A947-70E740481C1C}">
                <a14:useLocalDpi xmlns:a14="http://schemas.microsoft.com/office/drawing/2010/main" val="0"/>
              </a:ext>
            </a:extLst>
          </a:blip>
          <a:srcRect l="14600" t="8526" r="57123" b="12587"/>
          <a:stretch/>
        </p:blipFill>
        <p:spPr>
          <a:xfrm>
            <a:off x="3507370" y="4872581"/>
            <a:ext cx="982906" cy="806502"/>
          </a:xfrm>
          <a:prstGeom prst="rect">
            <a:avLst/>
          </a:prstGeom>
        </p:spPr>
      </p:pic>
      <p:pic>
        <p:nvPicPr>
          <p:cNvPr id="70" name="Picture 69"/>
          <p:cNvPicPr>
            <a:picLocks noChangeAspect="1"/>
          </p:cNvPicPr>
          <p:nvPr/>
        </p:nvPicPr>
        <p:blipFill rotWithShape="1">
          <a:blip r:embed="rId9">
            <a:extLst>
              <a:ext uri="{28A0092B-C50C-407E-A947-70E740481C1C}">
                <a14:useLocalDpi xmlns:a14="http://schemas.microsoft.com/office/drawing/2010/main" val="0"/>
              </a:ext>
            </a:extLst>
          </a:blip>
          <a:srcRect l="14600" t="8526" r="57123" b="12587"/>
          <a:stretch/>
        </p:blipFill>
        <p:spPr>
          <a:xfrm>
            <a:off x="5749856" y="4842266"/>
            <a:ext cx="982906" cy="806502"/>
          </a:xfrm>
          <a:prstGeom prst="rect">
            <a:avLst/>
          </a:prstGeom>
        </p:spPr>
      </p:pic>
      <p:sp>
        <p:nvSpPr>
          <p:cNvPr id="57" name="TextBox 56"/>
          <p:cNvSpPr txBox="1"/>
          <p:nvPr/>
        </p:nvSpPr>
        <p:spPr>
          <a:xfrm>
            <a:off x="2688136" y="981889"/>
            <a:ext cx="2588900" cy="430887"/>
          </a:xfrm>
          <a:prstGeom prst="rect">
            <a:avLst/>
          </a:prstGeom>
          <a:noFill/>
        </p:spPr>
        <p:txBody>
          <a:bodyPr wrap="square" rtlCol="0">
            <a:spAutoFit/>
          </a:bodyPr>
          <a:lstStyle/>
          <a:p>
            <a:r>
              <a:rPr lang="en-GB" sz="1100" b="1" dirty="0">
                <a:solidFill>
                  <a:srgbClr val="660066"/>
                </a:solidFill>
              </a:rPr>
              <a:t>D. Government  assessment of indicated </a:t>
            </a:r>
          </a:p>
          <a:p>
            <a:r>
              <a:rPr lang="en-GB" sz="1100" b="1" dirty="0">
                <a:solidFill>
                  <a:srgbClr val="660066"/>
                </a:solidFill>
              </a:rPr>
              <a:t>longer-term ambition vision</a:t>
            </a:r>
          </a:p>
        </p:txBody>
      </p:sp>
      <p:pic>
        <p:nvPicPr>
          <p:cNvPr id="58" name="Picture 57"/>
          <p:cNvPicPr>
            <a:picLocks noChangeAspect="1"/>
          </p:cNvPicPr>
          <p:nvPr/>
        </p:nvPicPr>
        <p:blipFill>
          <a:blip r:embed="rId10"/>
          <a:stretch>
            <a:fillRect/>
          </a:stretch>
        </p:blipFill>
        <p:spPr>
          <a:xfrm>
            <a:off x="3162372" y="1487015"/>
            <a:ext cx="3721100" cy="3721100"/>
          </a:xfrm>
          <a:prstGeom prst="rect">
            <a:avLst/>
          </a:prstGeom>
        </p:spPr>
      </p:pic>
      <p:pic>
        <p:nvPicPr>
          <p:cNvPr id="63" name="Picture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2372" y="815283"/>
            <a:ext cx="3701542" cy="825246"/>
          </a:xfrm>
          <a:prstGeom prst="rect">
            <a:avLst/>
          </a:prstGeom>
          <a:ln>
            <a:solidFill>
              <a:schemeClr val="tx1">
                <a:lumMod val="50000"/>
                <a:lumOff val="50000"/>
              </a:schemeClr>
            </a:solidFill>
          </a:ln>
        </p:spPr>
      </p:pic>
      <p:pic>
        <p:nvPicPr>
          <p:cNvPr id="64" name="Picture 63"/>
          <p:cNvPicPr>
            <a:picLocks noChangeAspect="1"/>
          </p:cNvPicPr>
          <p:nvPr/>
        </p:nvPicPr>
        <p:blipFill>
          <a:blip r:embed="rId10"/>
          <a:stretch>
            <a:fillRect/>
          </a:stretch>
        </p:blipFill>
        <p:spPr>
          <a:xfrm>
            <a:off x="4252971" y="3553378"/>
            <a:ext cx="744220" cy="744220"/>
          </a:xfrm>
          <a:prstGeom prst="rect">
            <a:avLst/>
          </a:prstGeom>
        </p:spPr>
      </p:pic>
      <p:pic>
        <p:nvPicPr>
          <p:cNvPr id="65" name="Picture 64"/>
          <p:cNvPicPr>
            <a:picLocks noChangeAspect="1"/>
          </p:cNvPicPr>
          <p:nvPr/>
        </p:nvPicPr>
        <p:blipFill>
          <a:blip r:embed="rId10"/>
          <a:stretch>
            <a:fillRect/>
          </a:stretch>
        </p:blipFill>
        <p:spPr>
          <a:xfrm>
            <a:off x="6319654" y="3586708"/>
            <a:ext cx="744220" cy="744220"/>
          </a:xfrm>
          <a:prstGeom prst="rect">
            <a:avLst/>
          </a:prstGeom>
        </p:spPr>
      </p:pic>
      <p:sp>
        <p:nvSpPr>
          <p:cNvPr id="51" name="Rectangle 50"/>
          <p:cNvSpPr/>
          <p:nvPr/>
        </p:nvSpPr>
        <p:spPr>
          <a:xfrm>
            <a:off x="5608946" y="5816297"/>
            <a:ext cx="1252266" cy="276999"/>
          </a:xfrm>
          <a:prstGeom prst="rect">
            <a:avLst/>
          </a:prstGeom>
        </p:spPr>
        <p:txBody>
          <a:bodyPr wrap="none">
            <a:spAutoFit/>
          </a:bodyPr>
          <a:lstStyle/>
          <a:p>
            <a:pPr marL="0" marR="0">
              <a:spcBef>
                <a:spcPts val="0"/>
              </a:spcBef>
              <a:spcAft>
                <a:spcPts val="0"/>
              </a:spcAft>
            </a:pPr>
            <a:r>
              <a:rPr lang="en-GB" sz="1200" dirty="0">
                <a:ea typeface="Calibri" charset="0"/>
                <a:cs typeface="Times New Roman" charset="0"/>
              </a:rPr>
              <a:t>Global Stocktake</a:t>
            </a:r>
          </a:p>
        </p:txBody>
      </p:sp>
    </p:spTree>
    <p:extLst>
      <p:ext uri="{BB962C8B-B14F-4D97-AF65-F5344CB8AC3E}">
        <p14:creationId xmlns:p14="http://schemas.microsoft.com/office/powerpoint/2010/main" val="61127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ssolve">
                                      <p:cBhvr>
                                        <p:cTn id="7" dur="500"/>
                                        <p:tgtEl>
                                          <p:spTgt spid="59"/>
                                        </p:tgtEl>
                                      </p:cBhvr>
                                    </p:animEffect>
                                  </p:childTnLst>
                                </p:cTn>
                              </p:par>
                              <p:par>
                                <p:cTn id="8" presetID="1" presetClass="entr" presetSubtype="0" fill="hold" nodeType="withEffect">
                                  <p:stCondLst>
                                    <p:cond delay="0"/>
                                  </p:stCondLst>
                                  <p:childTnLst>
                                    <p:set>
                                      <p:cBhvr>
                                        <p:cTn id="9" dur="1" fill="hold">
                                          <p:stCondLst>
                                            <p:cond delay="0"/>
                                          </p:stCondLst>
                                        </p:cTn>
                                        <p:tgtEl>
                                          <p:spTgt spid="1053"/>
                                        </p:tgtEl>
                                        <p:attrNameLst>
                                          <p:attrName>style.visibility</p:attrName>
                                        </p:attrNameLst>
                                      </p:cBhvr>
                                      <p:to>
                                        <p:strVal val="visible"/>
                                      </p:to>
                                    </p:set>
                                  </p:childTnLst>
                                </p:cTn>
                              </p:par>
                              <p:par>
                                <p:cTn id="10" presetID="9"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dissolve">
                                      <p:cBhvr>
                                        <p:cTn id="12" dur="500"/>
                                        <p:tgtEl>
                                          <p:spTgt spid="67"/>
                                        </p:tgtEl>
                                      </p:cBhvr>
                                    </p:animEffect>
                                  </p:childTnLst>
                                </p:cTn>
                              </p:par>
                              <p:par>
                                <p:cTn id="13" presetID="9"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dissolve">
                                      <p:cBhvr>
                                        <p:cTn id="15" dur="500"/>
                                        <p:tgtEl>
                                          <p:spTgt spid="7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57"/>
                                        </p:tgtEl>
                                        <p:attrNameLst>
                                          <p:attrName>style.visibility</p:attrName>
                                        </p:attrNameLst>
                                      </p:cBhvr>
                                      <p:to>
                                        <p:strVal val="visible"/>
                                      </p:to>
                                    </p:set>
                                    <p:animEffect transition="in" filter="dissolve">
                                      <p:cBhvr>
                                        <p:cTn id="37" dur="500"/>
                                        <p:tgtEl>
                                          <p:spTgt spid="1057"/>
                                        </p:tgtEl>
                                      </p:cBhvr>
                                    </p:animEffect>
                                  </p:childTnLst>
                                </p:cTn>
                              </p:par>
                              <p:par>
                                <p:cTn id="38" presetID="9"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5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63"/>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58"/>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6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21"/>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par>
                                <p:cTn id="76" presetID="9" presetClass="entr" presetSubtype="0"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dissolve">
                                      <p:cBhvr>
                                        <p:cTn id="78" dur="500"/>
                                        <p:tgtEl>
                                          <p:spTgt spid="57"/>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9" presetClass="entr" presetSubtype="0" fill="hold" nodeType="with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dissolve">
                                      <p:cBhvr>
                                        <p:cTn id="85" dur="500"/>
                                        <p:tgtEl>
                                          <p:spTgt spid="60"/>
                                        </p:tgtEl>
                                      </p:cBhvr>
                                    </p:animEffect>
                                  </p:childTnLst>
                                </p:cTn>
                              </p:par>
                              <p:par>
                                <p:cTn id="86" presetID="9" presetClass="entr" presetSubtype="0" fill="hold" nodeType="withEffect">
                                  <p:stCondLst>
                                    <p:cond delay="0"/>
                                  </p:stCondLst>
                                  <p:childTnLst>
                                    <p:set>
                                      <p:cBhvr>
                                        <p:cTn id="87" dur="1" fill="hold">
                                          <p:stCondLst>
                                            <p:cond delay="0"/>
                                          </p:stCondLst>
                                        </p:cTn>
                                        <p:tgtEl>
                                          <p:spTgt spid="87"/>
                                        </p:tgtEl>
                                        <p:attrNameLst>
                                          <p:attrName>style.visibility</p:attrName>
                                        </p:attrNameLst>
                                      </p:cBhvr>
                                      <p:to>
                                        <p:strVal val="visible"/>
                                      </p:to>
                                    </p:set>
                                    <p:animEffect transition="in" filter="dissolve">
                                      <p:cBhvr>
                                        <p:cTn id="88" dur="500"/>
                                        <p:tgtEl>
                                          <p:spTgt spid="87"/>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82"/>
                                        </p:tgtEl>
                                        <p:attrNameLst>
                                          <p:attrName>style.visibility</p:attrName>
                                        </p:attrNameLst>
                                      </p:cBhvr>
                                      <p:to>
                                        <p:strVal val="visible"/>
                                      </p:to>
                                    </p:set>
                                    <p:animEffect transition="in" filter="dissolve">
                                      <p:cBhvr>
                                        <p:cTn id="91" dur="500"/>
                                        <p:tgtEl>
                                          <p:spTgt spid="82"/>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19"/>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01"/>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3"/>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33"/>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0"/>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7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65"/>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122"/>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06"/>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107"/>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18"/>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1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08"/>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21"/>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p:bldP spid="40" grpId="0"/>
      <p:bldP spid="41" grpId="0"/>
      <p:bldP spid="67" grpId="0"/>
      <p:bldP spid="68" grpId="0"/>
      <p:bldP spid="82" grpId="0" animBg="1"/>
      <p:bldP spid="99" grpId="0" animBg="1"/>
      <p:bldP spid="69" grpId="0"/>
      <p:bldP spid="119" grpId="0" animBg="1"/>
      <p:bldP spid="117" grpId="0" animBg="1"/>
      <p:bldP spid="34" grpId="0" animBg="1"/>
      <p:bldP spid="48" grpId="0"/>
      <p:bldP spid="49" grpId="0"/>
      <p:bldP spid="50" grpId="0"/>
      <p:bldP spid="57"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12" y="872716"/>
            <a:ext cx="6196330" cy="5680710"/>
          </a:xfrm>
          <a:prstGeom prst="rect">
            <a:avLst/>
          </a:prstGeom>
        </p:spPr>
      </p:pic>
      <p:pic>
        <p:nvPicPr>
          <p:cNvPr id="3" name="Picture 2"/>
          <p:cNvPicPr>
            <a:picLocks noChangeAspect="1"/>
          </p:cNvPicPr>
          <p:nvPr/>
        </p:nvPicPr>
        <p:blipFill>
          <a:blip r:embed="rId3"/>
          <a:stretch>
            <a:fillRect/>
          </a:stretch>
        </p:blipFill>
        <p:spPr>
          <a:xfrm>
            <a:off x="6357156" y="147164"/>
            <a:ext cx="2032000" cy="1595120"/>
          </a:xfrm>
          <a:prstGeom prst="rect">
            <a:avLst/>
          </a:prstGeom>
        </p:spPr>
      </p:pic>
      <p:sp>
        <p:nvSpPr>
          <p:cNvPr id="6" name="Rectangle 5"/>
          <p:cNvSpPr>
            <a:spLocks noChangeArrowheads="1"/>
          </p:cNvSpPr>
          <p:nvPr/>
        </p:nvSpPr>
        <p:spPr bwMode="auto">
          <a:xfrm>
            <a:off x="272442" y="267945"/>
            <a:ext cx="7308850" cy="369332"/>
          </a:xfrm>
          <a:prstGeom prst="rect">
            <a:avLst/>
          </a:prstGeom>
          <a:noFill/>
          <a:ln w="9525">
            <a:noFill/>
            <a:miter lim="800000"/>
            <a:headEnd/>
            <a:tailEnd/>
          </a:ln>
        </p:spPr>
        <p:txBody>
          <a:bodyPr>
            <a:spAutoFit/>
          </a:bodyPr>
          <a:lstStyle/>
          <a:p>
            <a:r>
              <a:rPr lang="en-GB" sz="1800" dirty="0">
                <a:solidFill>
                  <a:srgbClr val="660066"/>
                </a:solidFill>
                <a:latin typeface="Gill Sans" pitchFamily="34" charset="0"/>
              </a:rPr>
              <a:t>Why?</a:t>
            </a:r>
          </a:p>
        </p:txBody>
      </p:sp>
    </p:spTree>
    <p:extLst>
      <p:ext uri="{BB962C8B-B14F-4D97-AF65-F5344CB8AC3E}">
        <p14:creationId xmlns:p14="http://schemas.microsoft.com/office/powerpoint/2010/main" val="127137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16959</TotalTime>
  <Words>2233</Words>
  <Application>Microsoft Macintosh PowerPoint</Application>
  <PresentationFormat>A4 Paper (210x297 mm)</PresentationFormat>
  <Paragraphs>615</Paragraphs>
  <Slides>30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MS Mincho</vt:lpstr>
      <vt:lpstr>Arial</vt:lpstr>
      <vt:lpstr>Calibri</vt:lpstr>
      <vt:lpstr>Calibri Light</vt:lpstr>
      <vt:lpstr>Gill Sans</vt:lpstr>
      <vt:lpstr>Gill Sans MT</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vt:lpstr>
      <vt:lpstr>PowerPoint Presentation</vt:lpstr>
      <vt:lpstr>PowerPoint Presentation</vt:lpstr>
      <vt:lpstr>PowerPoint Presentation</vt:lpstr>
      <vt:lpstr>PowerPoint Presentation</vt:lpstr>
      <vt:lpstr>PowerPoint Presentation</vt:lpstr>
      <vt:lpstr>Archive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OIES</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Negotiation Indices</dc:title>
  <dc:creator>Müller</dc:creator>
  <cp:lastModifiedBy>Benito Muller</cp:lastModifiedBy>
  <cp:revision>553</cp:revision>
  <dcterms:created xsi:type="dcterms:W3CDTF">2003-02-10T11:42:57Z</dcterms:created>
  <dcterms:modified xsi:type="dcterms:W3CDTF">2018-05-06T08:59:35Z</dcterms:modified>
</cp:coreProperties>
</file>