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74" r:id="rId4"/>
    <p:sldId id="259" r:id="rId5"/>
    <p:sldId id="260" r:id="rId6"/>
    <p:sldId id="261" r:id="rId7"/>
    <p:sldId id="288" r:id="rId8"/>
    <p:sldId id="289" r:id="rId9"/>
    <p:sldId id="290" r:id="rId10"/>
    <p:sldId id="292" r:id="rId11"/>
    <p:sldId id="293" r:id="rId12"/>
    <p:sldId id="294" r:id="rId13"/>
    <p:sldId id="295" r:id="rId14"/>
    <p:sldId id="296" r:id="rId15"/>
    <p:sldId id="297" r:id="rId16"/>
    <p:sldId id="298" r:id="rId17"/>
    <p:sldId id="299" r:id="rId18"/>
    <p:sldId id="273" r:id="rId19"/>
    <p:sldId id="272"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9F0F7-EBF9-42E4-9672-88BBB604D3A9}" type="datetimeFigureOut">
              <a:rPr lang="en-US" smtClean="0"/>
              <a:pPr/>
              <a:t>8/6/2013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4918AC-8C80-4387-B1CD-123BB385D8E2}" type="slidenum">
              <a:rPr lang="en-US" smtClean="0"/>
              <a:pPr/>
              <a:t>‹#›</a:t>
            </a:fld>
            <a:endParaRPr lang="en-US"/>
          </a:p>
        </p:txBody>
      </p:sp>
    </p:spTree>
    <p:extLst>
      <p:ext uri="{BB962C8B-B14F-4D97-AF65-F5344CB8AC3E}">
        <p14:creationId xmlns:p14="http://schemas.microsoft.com/office/powerpoint/2010/main" val="278003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65FD20-1A89-40EC-B56B-DAB75550CAB3}" type="datetime1">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AF868-F7F8-4096-8C3E-ABB7472CEBAC}" type="datetime1">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55C06-527B-495F-B0A1-3481CB94E3E9}" type="datetime1">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9793E-82C8-4206-82EE-4EA250673370}" type="datetime1">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EFF3B-5F5D-4F09-B901-DD94710CF921}" type="datetime1">
              <a:rPr lang="en-US" smtClean="0"/>
              <a:pPr/>
              <a:t>8/6/2013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F9C5A9-81BF-456A-9CC1-A8DA05998D52}" type="datetime1">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DCCF80-38A4-4376-816E-09083B8DB0B7}" type="datetime1">
              <a:rPr lang="en-US" smtClean="0"/>
              <a:pPr/>
              <a:t>8/6/2013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179EF9-CE8F-4547-B2A2-25B7856D0259}" type="datetime1">
              <a:rPr lang="en-US" smtClean="0"/>
              <a:pPr/>
              <a:t>8/6/2013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CDD1E-68F7-4EAD-B804-0B7C06522089}" type="datetime1">
              <a:rPr lang="en-US" smtClean="0"/>
              <a:pPr/>
              <a:t>8/6/2013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14FF1-5C82-499F-ADA4-EB2C2D962124}" type="datetime1">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635DF-DF6A-4337-999B-A35CF40CD642}" type="datetime1">
              <a:rPr lang="en-US" smtClean="0"/>
              <a:pPr/>
              <a:t>8/6/2013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DB419-A571-4788-9E73-3FCFDF9020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83C92-4333-4C03-B5CF-7468E4BEDBA1}" type="datetime1">
              <a:rPr lang="en-US" smtClean="0"/>
              <a:pPr/>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DB419-A571-4788-9E73-3FCFDF9020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itchFamily="34" charset="0"/>
                <a:cs typeface="Arial" pitchFamily="34" charset="0"/>
              </a:rPr>
              <a:t>An Approach to equity in climate change</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err="1" smtClean="0">
                <a:latin typeface="Arial" pitchFamily="34" charset="0"/>
                <a:cs typeface="Arial" pitchFamily="34" charset="0"/>
              </a:rPr>
              <a:t>Prodipto</a:t>
            </a:r>
            <a:r>
              <a:rPr lang="en-US" dirty="0" smtClean="0">
                <a:latin typeface="Arial" pitchFamily="34" charset="0"/>
                <a:cs typeface="Arial" pitchFamily="34" charset="0"/>
              </a:rPr>
              <a:t> </a:t>
            </a:r>
            <a:r>
              <a:rPr lang="en-US" dirty="0" err="1" smtClean="0">
                <a:latin typeface="Arial" pitchFamily="34" charset="0"/>
                <a:cs typeface="Arial" pitchFamily="34" charset="0"/>
              </a:rPr>
              <a:t>Ghosh</a:t>
            </a:r>
            <a:r>
              <a:rPr lang="en-US" dirty="0" smtClean="0">
                <a:latin typeface="Arial" pitchFamily="34" charset="0"/>
                <a:cs typeface="Arial" pitchFamily="34" charset="0"/>
              </a:rPr>
              <a:t>, </a:t>
            </a:r>
            <a:r>
              <a:rPr lang="en-US" dirty="0" err="1" smtClean="0">
                <a:latin typeface="Arial" pitchFamily="34" charset="0"/>
                <a:cs typeface="Arial" pitchFamily="34" charset="0"/>
              </a:rPr>
              <a:t>Ph.D</a:t>
            </a:r>
            <a:endParaRPr lang="en-US" dirty="0" smtClean="0">
              <a:latin typeface="Arial" pitchFamily="34" charset="0"/>
              <a:cs typeface="Arial" pitchFamily="34" charset="0"/>
            </a:endParaRPr>
          </a:p>
          <a:p>
            <a:r>
              <a:rPr lang="en-US" dirty="0" smtClean="0">
                <a:latin typeface="Arial" pitchFamily="34" charset="0"/>
                <a:cs typeface="Arial" pitchFamily="34" charset="0"/>
              </a:rPr>
              <a:t>Distinguished Fellow</a:t>
            </a:r>
          </a:p>
          <a:p>
            <a:r>
              <a:rPr lang="en-US" dirty="0" smtClean="0">
                <a:latin typeface="Arial" pitchFamily="34" charset="0"/>
                <a:cs typeface="Arial" pitchFamily="34" charset="0"/>
              </a:rPr>
              <a:t>The Energy &amp; </a:t>
            </a:r>
            <a:r>
              <a:rPr lang="en-US" smtClean="0">
                <a:latin typeface="Arial" pitchFamily="34" charset="0"/>
                <a:cs typeface="Arial" pitchFamily="34" charset="0"/>
              </a:rPr>
              <a:t>Resources Institute</a:t>
            </a:r>
            <a:endParaRPr lang="en-US" dirty="0" smtClean="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MacRae’s</a:t>
            </a:r>
            <a:r>
              <a:rPr lang="en-US" dirty="0" smtClean="0"/>
              <a:t> Technique</a:t>
            </a:r>
            <a:endParaRPr lang="en-IN" dirty="0"/>
          </a:p>
        </p:txBody>
      </p:sp>
      <p:sp>
        <p:nvSpPr>
          <p:cNvPr id="3" name="Content Placeholder 2"/>
          <p:cNvSpPr>
            <a:spLocks noGrp="1"/>
          </p:cNvSpPr>
          <p:nvPr>
            <p:ph idx="1"/>
          </p:nvPr>
        </p:nvSpPr>
        <p:spPr/>
        <p:txBody>
          <a:bodyPr>
            <a:normAutofit fontScale="77500" lnSpcReduction="20000"/>
          </a:bodyPr>
          <a:lstStyle/>
          <a:p>
            <a:r>
              <a:rPr lang="en-US" dirty="0" err="1" smtClean="0"/>
              <a:t>MacRae’s</a:t>
            </a:r>
            <a:r>
              <a:rPr lang="en-US" dirty="0" smtClean="0"/>
              <a:t> technique is a procedure with the following steps:</a:t>
            </a:r>
          </a:p>
          <a:p>
            <a:pPr marL="571500" indent="-571500">
              <a:buAutoNum type="romanLcParenBoth"/>
            </a:pPr>
            <a:r>
              <a:rPr lang="en-US" dirty="0" smtClean="0"/>
              <a:t>specification of candidate ethical hypotheses </a:t>
            </a:r>
            <a:r>
              <a:rPr lang="en-US" i="1" dirty="0" smtClean="0"/>
              <a:t>in advance</a:t>
            </a:r>
            <a:r>
              <a:rPr lang="en-US" dirty="0" smtClean="0"/>
              <a:t>; </a:t>
            </a:r>
          </a:p>
          <a:p>
            <a:pPr marL="571500" indent="-571500">
              <a:buAutoNum type="romanLcParenBoth"/>
            </a:pPr>
            <a:r>
              <a:rPr lang="en-US" dirty="0" smtClean="0"/>
              <a:t>application of </a:t>
            </a:r>
            <a:r>
              <a:rPr lang="en-US" i="1" dirty="0" smtClean="0"/>
              <a:t>common standards of assessment</a:t>
            </a:r>
            <a:r>
              <a:rPr lang="en-US" dirty="0" smtClean="0"/>
              <a:t>, comprising:</a:t>
            </a:r>
          </a:p>
          <a:p>
            <a:pPr marL="571500" indent="-571500">
              <a:buNone/>
            </a:pPr>
            <a:r>
              <a:rPr lang="en-US" dirty="0" smtClean="0"/>
              <a:t>(a) (lack of) </a:t>
            </a:r>
            <a:r>
              <a:rPr lang="en-US" i="1" dirty="0" smtClean="0"/>
              <a:t>generality</a:t>
            </a:r>
            <a:r>
              <a:rPr lang="en-US" dirty="0" smtClean="0"/>
              <a:t>, i.e. the candidate hypothesis does not apply to a situation in which people have ethical convictions; </a:t>
            </a:r>
          </a:p>
          <a:p>
            <a:pPr marL="571500" indent="-571500">
              <a:buNone/>
            </a:pPr>
            <a:r>
              <a:rPr lang="en-US" dirty="0" smtClean="0"/>
              <a:t>(b) (Lack of) </a:t>
            </a:r>
            <a:r>
              <a:rPr lang="en-US" i="1" dirty="0" smtClean="0"/>
              <a:t>Internal consistency</a:t>
            </a:r>
            <a:r>
              <a:rPr lang="en-US" dirty="0" smtClean="0"/>
              <a:t>, i.e. the hypothesis makes contradictory prescriptions in particular situations; </a:t>
            </a:r>
          </a:p>
          <a:p>
            <a:pPr marL="571500" indent="-571500">
              <a:buNone/>
            </a:pPr>
            <a:r>
              <a:rPr lang="en-US" dirty="0" smtClean="0"/>
              <a:t>(c) </a:t>
            </a:r>
            <a:r>
              <a:rPr lang="en-US" i="1" dirty="0" smtClean="0"/>
              <a:t>external consistency</a:t>
            </a:r>
            <a:r>
              <a:rPr lang="en-US" dirty="0" smtClean="0"/>
              <a:t>, i.e. consistency with widely shared ethical intuitions.</a:t>
            </a:r>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the new methodology adopted: </a:t>
            </a:r>
            <a:endParaRPr lang="en-IN" dirty="0"/>
          </a:p>
        </p:txBody>
      </p:sp>
      <p:sp>
        <p:nvSpPr>
          <p:cNvPr id="3" name="Content Placeholder 2"/>
          <p:cNvSpPr>
            <a:spLocks noGrp="1"/>
          </p:cNvSpPr>
          <p:nvPr>
            <p:ph idx="1"/>
          </p:nvPr>
        </p:nvSpPr>
        <p:spPr/>
        <p:txBody>
          <a:bodyPr>
            <a:normAutofit fontScale="77500" lnSpcReduction="20000"/>
          </a:bodyPr>
          <a:lstStyle/>
          <a:p>
            <a:pPr lvl="0"/>
            <a:r>
              <a:rPr lang="en-US" b="1" dirty="0" smtClean="0"/>
              <a:t>Specification</a:t>
            </a:r>
            <a:r>
              <a:rPr lang="en-US" dirty="0" smtClean="0"/>
              <a:t>:  The candidate ethical hypotheses are specified by the protagonists in advance.</a:t>
            </a:r>
            <a:endParaRPr lang="en-IN" dirty="0" smtClean="0"/>
          </a:p>
          <a:p>
            <a:pPr lvl="0"/>
            <a:r>
              <a:rPr lang="en-US" b="1" dirty="0" smtClean="0"/>
              <a:t>Test of domain</a:t>
            </a:r>
            <a:r>
              <a:rPr lang="en-US" dirty="0" smtClean="0"/>
              <a:t>: The candidate ethical norm must apply to all situations which relate to the proposed domain of policy-making. In respect of climate change policy, I define the relevant domain as comprising relevant   provisions of Art 2 and Art 4 of the UNFCCC.</a:t>
            </a:r>
            <a:endParaRPr lang="en-IN" dirty="0" smtClean="0"/>
          </a:p>
          <a:p>
            <a:r>
              <a:rPr lang="en-US" b="1" dirty="0" smtClean="0"/>
              <a:t>Adherence to pre-specified (meta) ethical criteria</a:t>
            </a:r>
            <a:r>
              <a:rPr lang="en-US" dirty="0" smtClean="0"/>
              <a:t>: The identification of a set of mutually consistent (meta) ethical criteria with which all candidate  hypotheses should be demonstrably consistent. Different criteria would apply to deontological and teleological ethical hypotheses and comprise substantive requirements of the ethical norms.</a:t>
            </a:r>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Meta-ethical criteria</a:t>
            </a:r>
            <a:endParaRPr lang="en-IN" dirty="0"/>
          </a:p>
        </p:txBody>
      </p:sp>
      <p:sp>
        <p:nvSpPr>
          <p:cNvPr id="3" name="Content Placeholder 2"/>
          <p:cNvSpPr>
            <a:spLocks noGrp="1"/>
          </p:cNvSpPr>
          <p:nvPr>
            <p:ph idx="1"/>
          </p:nvPr>
        </p:nvSpPr>
        <p:spPr/>
        <p:txBody>
          <a:bodyPr>
            <a:normAutofit fontScale="62500" lnSpcReduction="20000"/>
          </a:bodyPr>
          <a:lstStyle/>
          <a:p>
            <a:r>
              <a:rPr lang="en-US" sz="3800" dirty="0" smtClean="0"/>
              <a:t>The set of criteria are specified as follows:</a:t>
            </a:r>
            <a:endParaRPr lang="en-IN" sz="3800" dirty="0" smtClean="0"/>
          </a:p>
          <a:p>
            <a:pPr lvl="0"/>
            <a:r>
              <a:rPr lang="en-US" sz="3800" b="1" dirty="0" smtClean="0"/>
              <a:t>Teleological ethics</a:t>
            </a:r>
            <a:r>
              <a:rPr lang="en-US" sz="3800" dirty="0" smtClean="0"/>
              <a:t>:  These are the well-known Arrow’s conditions, together with a relevant formulation of the Principle of </a:t>
            </a:r>
            <a:r>
              <a:rPr lang="en-US" sz="3800" dirty="0" err="1" smtClean="0"/>
              <a:t>Universalizability</a:t>
            </a:r>
            <a:r>
              <a:rPr lang="en-US" sz="3800" dirty="0" smtClean="0"/>
              <a:t>:</a:t>
            </a:r>
            <a:endParaRPr lang="en-IN" sz="3800" dirty="0" smtClean="0"/>
          </a:p>
          <a:p>
            <a:pPr lvl="0"/>
            <a:r>
              <a:rPr lang="en-US" sz="3800" b="1" dirty="0" smtClean="0"/>
              <a:t>The Pareto Principle: </a:t>
            </a:r>
            <a:r>
              <a:rPr lang="en-US" sz="3800" dirty="0" smtClean="0"/>
              <a:t>If everyone prefers societal state A to societal state B, then state A must be ranked higher to state B.</a:t>
            </a:r>
            <a:endParaRPr lang="en-IN" sz="3800" dirty="0" smtClean="0"/>
          </a:p>
          <a:p>
            <a:pPr lvl="0"/>
            <a:r>
              <a:rPr lang="en-US" sz="3800" b="1" dirty="0" smtClean="0"/>
              <a:t>Independence of irrelevant alternatives</a:t>
            </a:r>
            <a:r>
              <a:rPr lang="en-US" sz="3800" dirty="0" smtClean="0"/>
              <a:t>: Whether state A is better than state B of society should depend only upon how individuals have preferences between states A and B, and not depend upon their preferences over some other state C.</a:t>
            </a:r>
            <a:endParaRPr lang="en-IN" sz="3800" dirty="0" smtClean="0"/>
          </a:p>
          <a:p>
            <a:pPr lvl="0"/>
            <a:r>
              <a:rPr lang="en-US" sz="3800" b="1" dirty="0" smtClean="0"/>
              <a:t>Unrestricted domain</a:t>
            </a:r>
            <a:r>
              <a:rPr lang="en-US" sz="3800" dirty="0" smtClean="0"/>
              <a:t>: The ethical norm must hold for all logically possible sets of evaluations (preferences over) societal states.</a:t>
            </a:r>
            <a:endParaRPr lang="en-IN" sz="3800" dirty="0" smtClean="0"/>
          </a:p>
          <a:p>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Meta-ethical criteria…</a:t>
            </a:r>
            <a:endParaRPr lang="en-IN" dirty="0"/>
          </a:p>
        </p:txBody>
      </p:sp>
      <p:sp>
        <p:nvSpPr>
          <p:cNvPr id="3" name="Content Placeholder 2"/>
          <p:cNvSpPr>
            <a:spLocks noGrp="1"/>
          </p:cNvSpPr>
          <p:nvPr>
            <p:ph idx="1"/>
          </p:nvPr>
        </p:nvSpPr>
        <p:spPr/>
        <p:txBody>
          <a:bodyPr>
            <a:normAutofit fontScale="77500" lnSpcReduction="20000"/>
          </a:bodyPr>
          <a:lstStyle/>
          <a:p>
            <a:pPr lvl="0"/>
            <a:r>
              <a:rPr lang="en-US" b="1" dirty="0" smtClean="0"/>
              <a:t>Non-dictatorship</a:t>
            </a:r>
            <a:r>
              <a:rPr lang="en-US" dirty="0" smtClean="0"/>
              <a:t>: The ethical ordering cannot automatically be taken to be the same as that of one individual’s preference irrespective of the evaluations of others.</a:t>
            </a:r>
            <a:endParaRPr lang="en-IN" dirty="0" smtClean="0"/>
          </a:p>
          <a:p>
            <a:r>
              <a:rPr lang="en-US" b="1" dirty="0" smtClean="0"/>
              <a:t>(Relevant form of) Principle of </a:t>
            </a:r>
            <a:r>
              <a:rPr lang="en-US" b="1" dirty="0" err="1" smtClean="0"/>
              <a:t>Universalizability</a:t>
            </a:r>
            <a:r>
              <a:rPr lang="en-US" dirty="0" smtClean="0"/>
              <a:t>: Inter-changeability of individuals between particular societal positions without affecting the relative ranking of societal states.</a:t>
            </a:r>
          </a:p>
          <a:p>
            <a:r>
              <a:rPr lang="en-US" dirty="0" smtClean="0"/>
              <a:t>Of course, the standard rationality conditions (comparability and transitivity) would also apply, i.e. for every pair of societal states A and B, only one of the following can be true: A &gt; B, or A &lt; B, or A = B. </a:t>
            </a:r>
            <a:r>
              <a:rPr lang="en-IN" dirty="0" smtClean="0"/>
              <a:t> </a:t>
            </a:r>
            <a:r>
              <a:rPr lang="en-US" dirty="0" smtClean="0"/>
              <a:t>If A = B, and C = B, then A = C.</a:t>
            </a:r>
            <a:endParaRPr lang="en-IN" dirty="0" smtClean="0"/>
          </a:p>
          <a:p>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Meta-ethical criteria…</a:t>
            </a:r>
            <a:endParaRPr lang="en-IN" dirty="0"/>
          </a:p>
        </p:txBody>
      </p:sp>
      <p:sp>
        <p:nvSpPr>
          <p:cNvPr id="3" name="Content Placeholder 2"/>
          <p:cNvSpPr>
            <a:spLocks noGrp="1"/>
          </p:cNvSpPr>
          <p:nvPr>
            <p:ph idx="1"/>
          </p:nvPr>
        </p:nvSpPr>
        <p:spPr/>
        <p:txBody>
          <a:bodyPr>
            <a:normAutofit fontScale="62500" lnSpcReduction="20000"/>
          </a:bodyPr>
          <a:lstStyle/>
          <a:p>
            <a:pPr lvl="0"/>
            <a:r>
              <a:rPr lang="en-US" b="1" dirty="0" smtClean="0"/>
              <a:t>Deontological ethics</a:t>
            </a:r>
            <a:r>
              <a:rPr lang="en-US" dirty="0" smtClean="0"/>
              <a:t>: The principles adopted are the following:</a:t>
            </a:r>
            <a:endParaRPr lang="en-IN" dirty="0" smtClean="0"/>
          </a:p>
          <a:p>
            <a:pPr lvl="0"/>
            <a:r>
              <a:rPr lang="en-US" b="1" dirty="0" smtClean="0"/>
              <a:t>Principle of </a:t>
            </a:r>
            <a:r>
              <a:rPr lang="en-US" b="1" dirty="0" err="1" smtClean="0"/>
              <a:t>Universalizability</a:t>
            </a:r>
            <a:r>
              <a:rPr lang="en-US" b="1" dirty="0" smtClean="0"/>
              <a:t>:</a:t>
            </a:r>
            <a:r>
              <a:rPr lang="en-US" dirty="0" smtClean="0"/>
              <a:t>  </a:t>
            </a:r>
            <a:r>
              <a:rPr lang="en-US" i="1" dirty="0" smtClean="0"/>
              <a:t>“If some predicate P belongs to some subject S because S has some quality Q (where possession of Q is necessary and sufficient reason), then logically P must belong to all other subjects S1, S2, S3….</a:t>
            </a:r>
            <a:r>
              <a:rPr lang="en-US" i="1" dirty="0" err="1" smtClean="0"/>
              <a:t>Sn</a:t>
            </a:r>
            <a:r>
              <a:rPr lang="en-US" i="1" dirty="0" smtClean="0"/>
              <a:t> that have Q.” The corollary is that since Q is both necessary and sufficient reason, predicate P must </a:t>
            </a:r>
            <a:r>
              <a:rPr lang="en-US" i="1" u="sng" dirty="0" smtClean="0"/>
              <a:t>not</a:t>
            </a:r>
            <a:r>
              <a:rPr lang="en-US" i="1" dirty="0" smtClean="0"/>
              <a:t> belong to any </a:t>
            </a:r>
            <a:r>
              <a:rPr lang="en-US" i="1" dirty="0" err="1" smtClean="0"/>
              <a:t>Sj</a:t>
            </a:r>
            <a:r>
              <a:rPr lang="en-US" i="1" dirty="0" smtClean="0"/>
              <a:t> that does </a:t>
            </a:r>
            <a:r>
              <a:rPr lang="en-US" i="1" u="sng" dirty="0" smtClean="0"/>
              <a:t>not</a:t>
            </a:r>
            <a:r>
              <a:rPr lang="en-US" i="1" dirty="0" smtClean="0"/>
              <a:t> possess Q.</a:t>
            </a:r>
            <a:endParaRPr lang="en-IN" dirty="0" smtClean="0"/>
          </a:p>
          <a:p>
            <a:r>
              <a:rPr lang="en-US" dirty="0" smtClean="0"/>
              <a:t>Additionally, </a:t>
            </a:r>
            <a:r>
              <a:rPr lang="en-US" b="1" dirty="0" smtClean="0"/>
              <a:t>material</a:t>
            </a:r>
            <a:r>
              <a:rPr lang="en-US" dirty="0" smtClean="0"/>
              <a:t> deontological norms should adhere to the</a:t>
            </a:r>
            <a:r>
              <a:rPr lang="en-US" b="1" dirty="0" smtClean="0"/>
              <a:t> </a:t>
            </a:r>
            <a:r>
              <a:rPr lang="en-US" dirty="0" smtClean="0"/>
              <a:t>criteria set forth below:</a:t>
            </a:r>
            <a:endParaRPr lang="en-IN" dirty="0" smtClean="0"/>
          </a:p>
          <a:p>
            <a:pPr lvl="0">
              <a:buFont typeface="Wingdings" pitchFamily="2" charset="2"/>
              <a:buChar char="Ø"/>
            </a:pPr>
            <a:r>
              <a:rPr lang="en-US" b="1" dirty="0" smtClean="0"/>
              <a:t>Pluralistic criteria</a:t>
            </a:r>
            <a:r>
              <a:rPr lang="en-US" dirty="0" smtClean="0"/>
              <a:t>: These include: (</a:t>
            </a:r>
            <a:r>
              <a:rPr lang="en-US" dirty="0" err="1" smtClean="0"/>
              <a:t>i</a:t>
            </a:r>
            <a:r>
              <a:rPr lang="en-US" dirty="0" smtClean="0"/>
              <a:t>) keeping promises, i.e. discharging one’s obligations in express or implied contracts, (ii) repaying benefits received from others (whether individuals or community or other societal institutions), if not given as a gift, and not declined; and (iii) avoiding (uncompensated) harm to innocent persons.</a:t>
            </a:r>
            <a:endParaRPr lang="en-IN" dirty="0" smtClean="0"/>
          </a:p>
          <a:p>
            <a:pPr lvl="0">
              <a:buFont typeface="Wingdings" pitchFamily="2" charset="2"/>
              <a:buChar char="Ø"/>
            </a:pPr>
            <a:r>
              <a:rPr lang="en-US" b="1" dirty="0" smtClean="0"/>
              <a:t>Monistic criterion</a:t>
            </a:r>
            <a:r>
              <a:rPr lang="en-US" dirty="0" smtClean="0"/>
              <a:t>: The Principle of Consent, i.e. an action is obligatory if the person who has accepted the obligation has done so voluntarily, expressly or by implication. </a:t>
            </a:r>
            <a:endParaRPr lang="en-IN" dirty="0" smtClean="0"/>
          </a:p>
          <a:p>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Meta-ethical criteria…</a:t>
            </a:r>
            <a:endParaRPr lang="en-IN" dirty="0"/>
          </a:p>
        </p:txBody>
      </p:sp>
      <p:sp>
        <p:nvSpPr>
          <p:cNvPr id="3" name="Content Placeholder 2"/>
          <p:cNvSpPr>
            <a:spLocks noGrp="1"/>
          </p:cNvSpPr>
          <p:nvPr>
            <p:ph idx="1"/>
          </p:nvPr>
        </p:nvSpPr>
        <p:spPr/>
        <p:txBody>
          <a:bodyPr>
            <a:normAutofit/>
          </a:bodyPr>
          <a:lstStyle/>
          <a:p>
            <a:r>
              <a:rPr lang="en-US" b="1" dirty="0" smtClean="0"/>
              <a:t>Both teleological and deontological:</a:t>
            </a:r>
          </a:p>
          <a:p>
            <a:r>
              <a:rPr lang="en-US" b="1" dirty="0" smtClean="0"/>
              <a:t>External consistency: Reflective Equilibrium</a:t>
            </a:r>
            <a:r>
              <a:rPr lang="en-US" dirty="0" smtClean="0"/>
              <a:t>: The candidate ethical hypotheses must support widely shared ethical beliefs in the given domain.</a:t>
            </a:r>
          </a:p>
          <a:p>
            <a:r>
              <a:rPr lang="en-US" sz="2200" dirty="0" err="1" smtClean="0"/>
              <a:t>MacRae</a:t>
            </a:r>
            <a:r>
              <a:rPr lang="en-US" sz="2200" dirty="0" smtClean="0"/>
              <a:t> allows the disputants to generate ethical convictions as the debate proceeds, and adjustment of the candidate ethical hypothesis. I too require the specification of a set of shared ethical convictions </a:t>
            </a:r>
            <a:r>
              <a:rPr lang="en-US" sz="2200" i="1" dirty="0" smtClean="0"/>
              <a:t>upfront</a:t>
            </a:r>
            <a:r>
              <a:rPr lang="en-US" sz="2200" dirty="0" smtClean="0"/>
              <a:t>, and also permit adjustment of the proposed ethical hypotheses.</a:t>
            </a:r>
            <a:endParaRPr lang="en-IN" sz="2200" dirty="0" smtClean="0"/>
          </a:p>
          <a:p>
            <a:endParaRPr lang="en-US" sz="2200" dirty="0" smtClean="0"/>
          </a:p>
        </p:txBody>
      </p:sp>
      <p:sp>
        <p:nvSpPr>
          <p:cNvPr id="4" name="Slide Number Placeholder 3"/>
          <p:cNvSpPr>
            <a:spLocks noGrp="1"/>
          </p:cNvSpPr>
          <p:nvPr>
            <p:ph type="sldNum" sz="quarter" idx="12"/>
          </p:nvPr>
        </p:nvSpPr>
        <p:spPr/>
        <p:txBody>
          <a:bodyPr/>
          <a:lstStyle/>
          <a:p>
            <a:fld id="{F79DB419-A571-4788-9E73-3FCFDF9020B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ethical convictions:</a:t>
            </a:r>
            <a:endParaRPr lang="en-IN" dirty="0"/>
          </a:p>
        </p:txBody>
      </p:sp>
      <p:sp>
        <p:nvSpPr>
          <p:cNvPr id="3" name="Content Placeholder 2"/>
          <p:cNvSpPr>
            <a:spLocks noGrp="1"/>
          </p:cNvSpPr>
          <p:nvPr>
            <p:ph idx="1"/>
          </p:nvPr>
        </p:nvSpPr>
        <p:spPr/>
        <p:txBody>
          <a:bodyPr>
            <a:normAutofit fontScale="77500" lnSpcReduction="20000"/>
          </a:bodyPr>
          <a:lstStyle/>
          <a:p>
            <a:r>
              <a:rPr lang="en-US" i="1" dirty="0" smtClean="0"/>
              <a:t>Specification of the shared ethical convictions</a:t>
            </a:r>
            <a:r>
              <a:rPr lang="en-US" dirty="0" smtClean="0"/>
              <a:t>:</a:t>
            </a:r>
            <a:endParaRPr lang="en-IN" dirty="0" smtClean="0"/>
          </a:p>
          <a:p>
            <a:pPr marL="514350" lvl="0" indent="-514350">
              <a:buFont typeface="+mj-lt"/>
              <a:buAutoNum type="arabicPeriod"/>
            </a:pPr>
            <a:r>
              <a:rPr lang="en-US" sz="3100" dirty="0" smtClean="0"/>
              <a:t>“</a:t>
            </a:r>
            <a:r>
              <a:rPr lang="en-US" sz="3100" i="1" dirty="0" smtClean="0"/>
              <a:t>Thou </a:t>
            </a:r>
            <a:r>
              <a:rPr lang="en-US" sz="3100" i="1" dirty="0" err="1" smtClean="0"/>
              <a:t>shalt</a:t>
            </a:r>
            <a:r>
              <a:rPr lang="en-US" sz="3100" i="1" dirty="0" smtClean="0"/>
              <a:t> not steal</a:t>
            </a:r>
            <a:r>
              <a:rPr lang="en-US" sz="3100" dirty="0" smtClean="0"/>
              <a:t>”: In a society it is impermissible for anyone to divest others of their valued goods at their personal discretion, except that the former need it for life or basic sustenance.</a:t>
            </a:r>
            <a:endParaRPr lang="en-IN" sz="3100" dirty="0" smtClean="0"/>
          </a:p>
          <a:p>
            <a:pPr marL="514350" lvl="0" indent="-514350">
              <a:buFont typeface="+mj-lt"/>
              <a:buAutoNum type="arabicPeriod"/>
            </a:pPr>
            <a:r>
              <a:rPr lang="en-US" sz="3100" dirty="0" smtClean="0"/>
              <a:t>“</a:t>
            </a:r>
            <a:r>
              <a:rPr lang="en-US" sz="3100" i="1" dirty="0" smtClean="0"/>
              <a:t>No slavery</a:t>
            </a:r>
            <a:r>
              <a:rPr lang="en-US" sz="3100" dirty="0" smtClean="0"/>
              <a:t>”: Voluntary contracts for the supply of inputs to production by others must be the norm.</a:t>
            </a:r>
            <a:endParaRPr lang="en-IN" sz="3100" dirty="0" smtClean="0"/>
          </a:p>
          <a:p>
            <a:pPr marL="514350" lvl="0" indent="-514350">
              <a:buFont typeface="+mj-lt"/>
              <a:buAutoNum type="arabicPeriod"/>
            </a:pPr>
            <a:r>
              <a:rPr lang="en-US" sz="3100" dirty="0" smtClean="0"/>
              <a:t>“</a:t>
            </a:r>
            <a:r>
              <a:rPr lang="en-US" sz="3100" i="1" dirty="0" smtClean="0"/>
              <a:t>Polluters pay</a:t>
            </a:r>
            <a:r>
              <a:rPr lang="en-US" sz="3100" dirty="0" smtClean="0"/>
              <a:t>”: Victims of harm committed by others must be compensated by the perpetrators.</a:t>
            </a:r>
            <a:endParaRPr lang="en-IN" sz="3100" dirty="0" smtClean="0"/>
          </a:p>
          <a:p>
            <a:pPr marL="514350" lvl="0" indent="-514350">
              <a:buFont typeface="+mj-lt"/>
              <a:buAutoNum type="arabicPeriod"/>
            </a:pPr>
            <a:r>
              <a:rPr lang="en-US" sz="3100" dirty="0" smtClean="0"/>
              <a:t>Poverty, (i.e. serious material and intellectual deprivation), must be eradicated.</a:t>
            </a:r>
            <a:endParaRPr lang="en-IN" sz="3100" dirty="0" smtClean="0"/>
          </a:p>
          <a:p>
            <a:pPr marL="514350" lvl="0" indent="-514350">
              <a:buFont typeface="+mj-lt"/>
              <a:buAutoNum type="arabicPeriod"/>
            </a:pPr>
            <a:r>
              <a:rPr lang="en-US" sz="3100" dirty="0" smtClean="0"/>
              <a:t> No unique human cultural group must be driven to (cultural) extinction.</a:t>
            </a:r>
            <a:endParaRPr lang="en-IN" sz="3100" dirty="0" smtClean="0"/>
          </a:p>
          <a:p>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steps</a:t>
            </a:r>
            <a:endParaRPr lang="en-IN" dirty="0"/>
          </a:p>
        </p:txBody>
      </p:sp>
      <p:sp>
        <p:nvSpPr>
          <p:cNvPr id="3" name="Content Placeholder 2"/>
          <p:cNvSpPr>
            <a:spLocks noGrp="1"/>
          </p:cNvSpPr>
          <p:nvPr>
            <p:ph idx="1"/>
          </p:nvPr>
        </p:nvSpPr>
        <p:spPr/>
        <p:txBody>
          <a:bodyPr/>
          <a:lstStyle/>
          <a:p>
            <a:pPr lvl="0"/>
            <a:r>
              <a:rPr lang="en-US" b="1" dirty="0" smtClean="0"/>
              <a:t>Peer review, publication, and open debate about rival hypotheses</a:t>
            </a:r>
            <a:r>
              <a:rPr lang="en-US" dirty="0" smtClean="0"/>
              <a:t>: The results of the tests should be subject to peer review, publication and open debate.</a:t>
            </a:r>
            <a:endParaRPr lang="en-IN" dirty="0" smtClean="0"/>
          </a:p>
          <a:p>
            <a:pPr lvl="0"/>
            <a:r>
              <a:rPr lang="en-US" b="1" dirty="0" smtClean="0"/>
              <a:t>Survivor(s)</a:t>
            </a:r>
            <a:r>
              <a:rPr lang="en-US" dirty="0" smtClean="0"/>
              <a:t>: The candidate ethical hypotheses that survive all three tests in the methodology would then count as </a:t>
            </a:r>
            <a:r>
              <a:rPr lang="en-US" i="1" dirty="0" smtClean="0"/>
              <a:t>not invalidated</a:t>
            </a:r>
            <a:r>
              <a:rPr lang="en-US" dirty="0" smtClean="0"/>
              <a:t>.  </a:t>
            </a:r>
            <a:endParaRPr lang="en-IN" dirty="0" smtClean="0"/>
          </a:p>
          <a:p>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itchFamily="34" charset="0"/>
                <a:cs typeface="Arial" pitchFamily="34" charset="0"/>
              </a:rPr>
              <a:t>Further questions</a:t>
            </a:r>
            <a:endParaRPr lang="en-US" sz="40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itchFamily="34" charset="0"/>
                <a:cs typeface="Arial" pitchFamily="34" charset="0"/>
              </a:rPr>
              <a:t>How is “capability” to be defined? Further, are gradations intermediate between “low” and “high” capability necessary?</a:t>
            </a:r>
          </a:p>
          <a:p>
            <a:pPr lvl="0"/>
            <a:r>
              <a:rPr lang="en-US" dirty="0" smtClean="0">
                <a:latin typeface="Arial" pitchFamily="34" charset="0"/>
                <a:cs typeface="Arial" pitchFamily="34" charset="0"/>
              </a:rPr>
              <a:t>How are GHG emissions of a country to be reckoned? Do they refer to all emissions which physically occur within the borders of a country, or do they relate only to emissions related to goods and services consumed, and investments made, within a country? </a:t>
            </a:r>
          </a:p>
          <a:p>
            <a:r>
              <a:rPr lang="en-US" dirty="0" smtClean="0">
                <a:latin typeface="Arial" pitchFamily="34" charset="0"/>
                <a:cs typeface="Arial" pitchFamily="34" charset="0"/>
              </a:rPr>
              <a:t>From what date does one reckon that historical </a:t>
            </a:r>
            <a:r>
              <a:rPr lang="en-US" smtClean="0">
                <a:latin typeface="Arial" pitchFamily="34" charset="0"/>
                <a:cs typeface="Arial" pitchFamily="34" charset="0"/>
              </a:rPr>
              <a:t>responsibility starts?</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F79DB419-A571-4788-9E73-3FCFDF9020B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9DB419-A571-4788-9E73-3FCFDF9020BB}" type="slidenum">
              <a:rPr lang="en-US" smtClean="0"/>
              <a:pPr/>
              <a:t>19</a:t>
            </a:fld>
            <a:endParaRPr lang="en-US"/>
          </a:p>
        </p:txBody>
      </p:sp>
      <p:sp>
        <p:nvSpPr>
          <p:cNvPr id="5" name="TextBox 4"/>
          <p:cNvSpPr txBox="1"/>
          <p:nvPr/>
        </p:nvSpPr>
        <p:spPr>
          <a:xfrm>
            <a:off x="827584" y="1772816"/>
            <a:ext cx="7344816" cy="3970318"/>
          </a:xfrm>
          <a:prstGeom prst="rect">
            <a:avLst/>
          </a:prstGeom>
          <a:noFill/>
        </p:spPr>
        <p:txBody>
          <a:bodyPr wrap="square" rtlCol="0">
            <a:spAutoFit/>
          </a:bodyPr>
          <a:lstStyle/>
          <a:p>
            <a:r>
              <a:rPr lang="en-US" sz="3600" dirty="0" smtClean="0">
                <a:latin typeface="Arial" pitchFamily="34" charset="0"/>
                <a:cs typeface="Arial" pitchFamily="34" charset="0"/>
              </a:rPr>
              <a:t>The Scientific Method, which our methodology emulates, requires open debate about alternative hypotheses.</a:t>
            </a:r>
          </a:p>
          <a:p>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This presentation is intended to start, not end the debate!</a:t>
            </a:r>
            <a:endParaRPr lang="en-US" sz="3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rial" pitchFamily="34" charset="0"/>
                <a:cs typeface="Arial" pitchFamily="34" charset="0"/>
              </a:rPr>
              <a:t>The Terrain of Equity in Climate Change</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70000" lnSpcReduction="20000"/>
          </a:bodyPr>
          <a:lstStyle/>
          <a:p>
            <a:pPr>
              <a:buNone/>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Securing the interest (and involvement of) future generations </a:t>
            </a:r>
          </a:p>
          <a:p>
            <a:pPr>
              <a:buFont typeface="Wingdings" pitchFamily="2" charset="2"/>
              <a:buChar char="Ø"/>
            </a:pPr>
            <a:r>
              <a:rPr lang="en-US" dirty="0" smtClean="0">
                <a:latin typeface="Arial" pitchFamily="34" charset="0"/>
                <a:cs typeface="Arial" pitchFamily="34" charset="0"/>
              </a:rPr>
              <a:t>Obligations of  Parties in </a:t>
            </a:r>
            <a:r>
              <a:rPr lang="en-US" dirty="0">
                <a:latin typeface="Arial" pitchFamily="34" charset="0"/>
                <a:cs typeface="Arial" pitchFamily="34" charset="0"/>
              </a:rPr>
              <a:t>relation to GHG </a:t>
            </a:r>
            <a:r>
              <a:rPr lang="en-US" dirty="0" smtClean="0">
                <a:latin typeface="Arial" pitchFamily="34" charset="0"/>
                <a:cs typeface="Arial" pitchFamily="34" charset="0"/>
              </a:rPr>
              <a:t>mitigation,</a:t>
            </a:r>
          </a:p>
          <a:p>
            <a:pPr>
              <a:buFont typeface="Wingdings" pitchFamily="2" charset="2"/>
              <a:buChar char="Ø"/>
            </a:pPr>
            <a:r>
              <a:rPr lang="en-US" dirty="0" smtClean="0">
                <a:latin typeface="Arial" pitchFamily="34" charset="0"/>
                <a:cs typeface="Arial" pitchFamily="34" charset="0"/>
              </a:rPr>
              <a:t>Obligations of Parties in relation to Adaptation </a:t>
            </a:r>
            <a:r>
              <a:rPr lang="en-US" dirty="0">
                <a:latin typeface="Arial" pitchFamily="34" charset="0"/>
                <a:cs typeface="Arial" pitchFamily="34" charset="0"/>
              </a:rPr>
              <a:t>to </a:t>
            </a:r>
            <a:r>
              <a:rPr lang="en-US" dirty="0" smtClean="0">
                <a:latin typeface="Arial" pitchFamily="34" charset="0"/>
                <a:cs typeface="Arial" pitchFamily="34" charset="0"/>
              </a:rPr>
              <a:t> </a:t>
            </a:r>
            <a:r>
              <a:rPr lang="en-US" dirty="0">
                <a:latin typeface="Arial" pitchFamily="34" charset="0"/>
                <a:cs typeface="Arial" pitchFamily="34" charset="0"/>
              </a:rPr>
              <a:t>impacts of climate </a:t>
            </a:r>
            <a:r>
              <a:rPr lang="en-US" dirty="0" smtClean="0">
                <a:latin typeface="Arial" pitchFamily="34" charset="0"/>
                <a:cs typeface="Arial" pitchFamily="34" charset="0"/>
              </a:rPr>
              <a:t>change</a:t>
            </a:r>
          </a:p>
          <a:p>
            <a:pPr>
              <a:buFont typeface="Wingdings" pitchFamily="2" charset="2"/>
              <a:buChar char="Ø"/>
            </a:pPr>
            <a:r>
              <a:rPr lang="en-US" dirty="0" smtClean="0">
                <a:latin typeface="Arial" pitchFamily="34" charset="0"/>
                <a:cs typeface="Arial" pitchFamily="34" charset="0"/>
              </a:rPr>
              <a:t>Obligations of Parties </a:t>
            </a:r>
            <a:r>
              <a:rPr lang="en-US" dirty="0" err="1" smtClean="0">
                <a:latin typeface="Arial" pitchFamily="34" charset="0"/>
                <a:cs typeface="Arial" pitchFamily="34" charset="0"/>
              </a:rPr>
              <a:t>wrt</a:t>
            </a:r>
            <a:r>
              <a:rPr lang="en-US" dirty="0" smtClean="0">
                <a:latin typeface="Arial" pitchFamily="34" charset="0"/>
                <a:cs typeface="Arial" pitchFamily="34" charset="0"/>
              </a:rPr>
              <a:t> loss of livelihoods owing to GHG mitigation actions by others </a:t>
            </a:r>
          </a:p>
          <a:p>
            <a:pPr>
              <a:buFont typeface="Wingdings" pitchFamily="2" charset="2"/>
              <a:buChar char="Ø"/>
            </a:pPr>
            <a:r>
              <a:rPr lang="en-US" dirty="0" smtClean="0">
                <a:latin typeface="Arial" pitchFamily="34" charset="0"/>
                <a:cs typeface="Arial" pitchFamily="34" charset="0"/>
              </a:rPr>
              <a:t>Obligations and entitlements of Parties </a:t>
            </a:r>
            <a:r>
              <a:rPr lang="en-US" dirty="0" err="1" smtClean="0">
                <a:latin typeface="Arial" pitchFamily="34" charset="0"/>
                <a:cs typeface="Arial" pitchFamily="34" charset="0"/>
              </a:rPr>
              <a:t>wrt</a:t>
            </a:r>
            <a:r>
              <a:rPr lang="en-US" dirty="0" smtClean="0">
                <a:latin typeface="Arial" pitchFamily="34" charset="0"/>
                <a:cs typeface="Arial" pitchFamily="34" charset="0"/>
              </a:rPr>
              <a:t> transfer </a:t>
            </a:r>
            <a:r>
              <a:rPr lang="en-US" dirty="0">
                <a:latin typeface="Arial" pitchFamily="34" charset="0"/>
                <a:cs typeface="Arial" pitchFamily="34" charset="0"/>
              </a:rPr>
              <a:t>of finances and </a:t>
            </a:r>
            <a:r>
              <a:rPr lang="en-US" dirty="0" smtClean="0">
                <a:latin typeface="Arial" pitchFamily="34" charset="0"/>
                <a:cs typeface="Arial" pitchFamily="34" charset="0"/>
              </a:rPr>
              <a:t>technology</a:t>
            </a:r>
          </a:p>
          <a:p>
            <a:r>
              <a:rPr lang="en-US" dirty="0" smtClean="0">
                <a:latin typeface="Arial" pitchFamily="34" charset="0"/>
                <a:cs typeface="Arial" pitchFamily="34" charset="0"/>
              </a:rPr>
              <a:t>Climate change obligations need </a:t>
            </a:r>
            <a:r>
              <a:rPr lang="en-US" dirty="0">
                <a:latin typeface="Arial" pitchFamily="34" charset="0"/>
                <a:cs typeface="Arial" pitchFamily="34" charset="0"/>
              </a:rPr>
              <a:t>to be realized on the basis of equity, if the arrangements are to have wide political acceptability, and hence sustainability in practice. </a:t>
            </a:r>
          </a:p>
        </p:txBody>
      </p:sp>
      <p:sp>
        <p:nvSpPr>
          <p:cNvPr id="4" name="Slide Number Placeholder 3"/>
          <p:cNvSpPr>
            <a:spLocks noGrp="1"/>
          </p:cNvSpPr>
          <p:nvPr>
            <p:ph type="sldNum" sz="quarter" idx="12"/>
          </p:nvPr>
        </p:nvSpPr>
        <p:spPr/>
        <p:txBody>
          <a:bodyPr/>
          <a:lstStyle/>
          <a:p>
            <a:fld id="{F79DB419-A571-4788-9E73-3FCFDF9020B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97527" y="2967335"/>
            <a:ext cx="3148939" cy="923330"/>
          </a:xfrm>
          <a:prstGeom prst="rect">
            <a:avLst/>
          </a:prstGeom>
          <a:noFill/>
        </p:spPr>
        <p:txBody>
          <a:bodyPr wrap="none" lIns="91440" tIns="45720" rIns="91440" bIns="45720">
            <a:spAutoFit/>
          </a:bodyPr>
          <a:lstStyle/>
          <a:p>
            <a:pPr algn="ctr"/>
            <a:r>
              <a:rPr lang="en-US" sz="5400"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Thank You</a:t>
            </a:r>
            <a:endParaRPr lang="en-US" sz="5400" b="1" cap="none" spc="0"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endParaRPr>
          </a:p>
        </p:txBody>
      </p:sp>
      <p:sp>
        <p:nvSpPr>
          <p:cNvPr id="5" name="Slide Number Placeholder 4"/>
          <p:cNvSpPr>
            <a:spLocks noGrp="1"/>
          </p:cNvSpPr>
          <p:nvPr>
            <p:ph type="sldNum" sz="quarter" idx="12"/>
          </p:nvPr>
        </p:nvSpPr>
        <p:spPr/>
        <p:txBody>
          <a:bodyPr/>
          <a:lstStyle/>
          <a:p>
            <a:fld id="{F79DB419-A571-4788-9E73-3FCFDF9020BB}" type="slidenum">
              <a:rPr lang="en-US" smtClean="0"/>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of this presentation:</a:t>
            </a:r>
            <a:endParaRPr lang="en-IN" dirty="0"/>
          </a:p>
        </p:txBody>
      </p:sp>
      <p:sp>
        <p:nvSpPr>
          <p:cNvPr id="3" name="Content Placeholder 2"/>
          <p:cNvSpPr>
            <a:spLocks noGrp="1"/>
          </p:cNvSpPr>
          <p:nvPr>
            <p:ph idx="1"/>
          </p:nvPr>
        </p:nvSpPr>
        <p:spPr/>
        <p:txBody>
          <a:bodyPr/>
          <a:lstStyle/>
          <a:p>
            <a:r>
              <a:rPr lang="en-US" dirty="0" smtClean="0"/>
              <a:t>Rival ethical norms are typically advocated in approaches to policy making in specific areas – we need a methodology to adjudge which of these norms are “</a:t>
            </a:r>
            <a:r>
              <a:rPr lang="en-US" i="1" dirty="0" smtClean="0"/>
              <a:t>not invalid</a:t>
            </a:r>
            <a:r>
              <a:rPr lang="en-US" dirty="0" smtClean="0"/>
              <a:t>”.</a:t>
            </a:r>
          </a:p>
          <a:p>
            <a:r>
              <a:rPr lang="en-US" dirty="0" smtClean="0"/>
              <a:t>A particular ethical norm is proposed to address the different dimensions of climate change, and subjected to this test of invalidation. </a:t>
            </a:r>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equity norm</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smtClean="0">
                <a:latin typeface="Arial" pitchFamily="34" charset="0"/>
                <a:cs typeface="Arial" pitchFamily="34" charset="0"/>
              </a:rPr>
              <a:t>Proposition 1</a:t>
            </a:r>
            <a:r>
              <a:rPr lang="en-US" i="1" dirty="0" smtClean="0">
                <a:latin typeface="Arial" pitchFamily="34" charset="0"/>
                <a:cs typeface="Arial" pitchFamily="34" charset="0"/>
              </a:rPr>
              <a:t>: All humans should cooperate in securing the Ultimate Objective in respect of the global climate (furnished in Art 2 of the UNFCCC), the terms of such cooperation being as follows: </a:t>
            </a:r>
            <a:endParaRPr lang="en-US" dirty="0" smtClean="0">
              <a:latin typeface="Arial" pitchFamily="34" charset="0"/>
              <a:cs typeface="Arial" pitchFamily="34" charset="0"/>
            </a:endParaRPr>
          </a:p>
          <a:p>
            <a:r>
              <a:rPr lang="en-US" b="1" i="1" dirty="0" smtClean="0">
                <a:latin typeface="Arial" pitchFamily="34" charset="0"/>
                <a:cs typeface="Arial" pitchFamily="34" charset="0"/>
              </a:rPr>
              <a:t>Proposition 2</a:t>
            </a:r>
            <a:r>
              <a:rPr lang="en-US" i="1" dirty="0" smtClean="0">
                <a:latin typeface="Arial" pitchFamily="34" charset="0"/>
                <a:cs typeface="Arial" pitchFamily="34" charset="0"/>
              </a:rPr>
              <a:t>: In respect of persons of low capability, in order to </a:t>
            </a:r>
            <a:r>
              <a:rPr lang="en-US" dirty="0" smtClean="0">
                <a:latin typeface="Arial" pitchFamily="34" charset="0"/>
                <a:cs typeface="Arial" pitchFamily="34" charset="0"/>
              </a:rPr>
              <a:t>remedy</a:t>
            </a:r>
            <a:r>
              <a:rPr lang="en-US" i="1" dirty="0" smtClean="0">
                <a:latin typeface="Arial" pitchFamily="34" charset="0"/>
                <a:cs typeface="Arial" pitchFamily="34" charset="0"/>
              </a:rPr>
              <a:t> the </a:t>
            </a:r>
            <a:r>
              <a:rPr lang="en-US" i="1" u="sng" dirty="0" smtClean="0">
                <a:latin typeface="Arial" pitchFamily="34" charset="0"/>
                <a:cs typeface="Arial" pitchFamily="34" charset="0"/>
              </a:rPr>
              <a:t>residual</a:t>
            </a:r>
            <a:r>
              <a:rPr lang="en-US" i="1" dirty="0" smtClean="0">
                <a:latin typeface="Arial" pitchFamily="34" charset="0"/>
                <a:cs typeface="Arial" pitchFamily="34" charset="0"/>
              </a:rPr>
              <a:t> damage of climate change impacts (i.e. when the Ultimate Objective is met), persons of high capability should provide resources and technology </a:t>
            </a:r>
            <a:r>
              <a:rPr lang="en-US" i="1" u="sng" dirty="0" smtClean="0">
                <a:latin typeface="Arial" pitchFamily="34" charset="0"/>
                <a:cs typeface="Arial" pitchFamily="34" charset="0"/>
              </a:rPr>
              <a:t>in proportion to their respective capabilities.</a:t>
            </a:r>
            <a:endParaRPr lang="en-US" u="sng" dirty="0" smtClean="0">
              <a:latin typeface="Arial" pitchFamily="34" charset="0"/>
              <a:cs typeface="Arial" pitchFamily="34" charset="0"/>
            </a:endParaRPr>
          </a:p>
          <a:p>
            <a:r>
              <a:rPr lang="en-US" sz="2600" dirty="0" smtClean="0">
                <a:latin typeface="Arial" pitchFamily="34" charset="0"/>
                <a:cs typeface="Arial" pitchFamily="34" charset="0"/>
              </a:rPr>
              <a:t>Note: The “residual damage” may be within or external to a given country. The point is that the obligation of a country to remedy the damage depends only upon its respective capability. Thus, a poor country, with little capability, but high climate damage would be entitled to transfer of resources from others with high capability.</a:t>
            </a:r>
          </a:p>
          <a:p>
            <a:endParaRPr lang="en-US"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norm…</a:t>
            </a:r>
            <a:endParaRPr lang="en-US" dirty="0"/>
          </a:p>
        </p:txBody>
      </p:sp>
      <p:sp>
        <p:nvSpPr>
          <p:cNvPr id="3" name="Content Placeholder 2"/>
          <p:cNvSpPr>
            <a:spLocks noGrp="1"/>
          </p:cNvSpPr>
          <p:nvPr>
            <p:ph idx="1"/>
          </p:nvPr>
        </p:nvSpPr>
        <p:spPr/>
        <p:txBody>
          <a:bodyPr>
            <a:noAutofit/>
          </a:bodyPr>
          <a:lstStyle/>
          <a:p>
            <a:r>
              <a:rPr lang="en-US" sz="2400" b="1" i="1" dirty="0" smtClean="0">
                <a:latin typeface="Arial" pitchFamily="34" charset="0"/>
                <a:cs typeface="Arial" pitchFamily="34" charset="0"/>
              </a:rPr>
              <a:t>Proposition 3</a:t>
            </a:r>
            <a:r>
              <a:rPr lang="en-US" sz="2400" i="1" dirty="0" smtClean="0">
                <a:latin typeface="Arial" pitchFamily="34" charset="0"/>
                <a:cs typeface="Arial" pitchFamily="34" charset="0"/>
              </a:rPr>
              <a:t>: In respect of persons of low capability, in order to enable such persons to remain within their assigned entitlements to the global environmental resources while continuing to develop unfettered, persons of high capability should provide resources and technology </a:t>
            </a:r>
            <a:r>
              <a:rPr lang="en-US" sz="2400" i="1" u="sng" dirty="0" smtClean="0">
                <a:latin typeface="Arial" pitchFamily="34" charset="0"/>
                <a:cs typeface="Arial" pitchFamily="34" charset="0"/>
              </a:rPr>
              <a:t>in proportion to their respective capabilities</a:t>
            </a:r>
            <a:r>
              <a:rPr lang="en-US" sz="2400" i="1" dirty="0" smtClean="0">
                <a:latin typeface="Arial" pitchFamily="34" charset="0"/>
                <a:cs typeface="Arial" pitchFamily="34" charset="0"/>
              </a:rPr>
              <a:t>.</a:t>
            </a:r>
            <a:endParaRPr lang="en-US" sz="2400" dirty="0" smtClean="0">
              <a:latin typeface="Arial" pitchFamily="34" charset="0"/>
              <a:cs typeface="Arial" pitchFamily="34" charset="0"/>
            </a:endParaRPr>
          </a:p>
          <a:p>
            <a:r>
              <a:rPr lang="en-US" sz="2400" b="1" i="1" dirty="0" smtClean="0">
                <a:latin typeface="Arial" pitchFamily="34" charset="0"/>
                <a:cs typeface="Arial" pitchFamily="34" charset="0"/>
              </a:rPr>
              <a:t>Proposition 4</a:t>
            </a:r>
            <a:r>
              <a:rPr lang="en-US" sz="2400" i="1" dirty="0" smtClean="0">
                <a:latin typeface="Arial" pitchFamily="34" charset="0"/>
                <a:cs typeface="Arial" pitchFamily="34" charset="0"/>
              </a:rPr>
              <a:t>: In respect of harm to persons of low capability </a:t>
            </a:r>
            <a:r>
              <a:rPr lang="en-US" sz="2400" i="1" u="sng" dirty="0" smtClean="0">
                <a:latin typeface="Arial" pitchFamily="34" charset="0"/>
                <a:cs typeface="Arial" pitchFamily="34" charset="0"/>
              </a:rPr>
              <a:t>beyond residual damage</a:t>
            </a:r>
            <a:r>
              <a:rPr lang="en-US" sz="2400" i="1" dirty="0" smtClean="0">
                <a:latin typeface="Arial" pitchFamily="34" charset="0"/>
                <a:cs typeface="Arial" pitchFamily="34" charset="0"/>
              </a:rPr>
              <a:t> i.e. when the Ultimate Objective is not met, persons who have exceeded their respective shares of the global environmental resource and have high capability must remedy such excess harm </a:t>
            </a:r>
            <a:r>
              <a:rPr lang="en-US" sz="2400" i="1" u="sng" dirty="0" smtClean="0">
                <a:latin typeface="Arial" pitchFamily="34" charset="0"/>
                <a:cs typeface="Arial" pitchFamily="34" charset="0"/>
              </a:rPr>
              <a:t>in proportion to the extent to which they have exceeded their respective entitlements</a:t>
            </a:r>
            <a:r>
              <a:rPr lang="en-US" sz="2400" i="1"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F79DB419-A571-4788-9E73-3FCFDF9020B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norm…</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latin typeface="Arial" pitchFamily="34" charset="0"/>
                <a:cs typeface="Arial" pitchFamily="34" charset="0"/>
              </a:rPr>
              <a:t>Proposition 5: </a:t>
            </a:r>
            <a:r>
              <a:rPr lang="en-US" i="1" dirty="0" smtClean="0">
                <a:latin typeface="Arial" pitchFamily="34" charset="0"/>
                <a:cs typeface="Arial" pitchFamily="34" charset="0"/>
              </a:rPr>
              <a:t>In respect of those with low capability whose livelihoods are adversely affected by the actions of others to mitigate GHG emissions, assistance towards alternative livelihoods must be provided by those with high capability </a:t>
            </a:r>
            <a:r>
              <a:rPr lang="en-US" i="1" u="sng" dirty="0" smtClean="0">
                <a:latin typeface="Arial" pitchFamily="34" charset="0"/>
                <a:cs typeface="Arial" pitchFamily="34" charset="0"/>
              </a:rPr>
              <a:t>in proportion to their respective capabilities</a:t>
            </a:r>
            <a:r>
              <a:rPr lang="en-US" i="1" dirty="0" smtClean="0">
                <a:latin typeface="Arial" pitchFamily="34" charset="0"/>
                <a:cs typeface="Arial" pitchFamily="34" charset="0"/>
              </a:rPr>
              <a:t>.. </a:t>
            </a:r>
            <a:endParaRPr lang="en-US" dirty="0" smtClean="0">
              <a:latin typeface="Arial" pitchFamily="34" charset="0"/>
              <a:cs typeface="Arial" pitchFamily="34" charset="0"/>
            </a:endParaRPr>
          </a:p>
          <a:p>
            <a:r>
              <a:rPr lang="en-US" b="1" i="1" dirty="0" smtClean="0">
                <a:latin typeface="Arial" pitchFamily="34" charset="0"/>
                <a:cs typeface="Arial" pitchFamily="34" charset="0"/>
              </a:rPr>
              <a:t>Proposition 6: </a:t>
            </a:r>
            <a:r>
              <a:rPr lang="en-US" i="1" dirty="0" smtClean="0">
                <a:latin typeface="Arial" pitchFamily="34" charset="0"/>
                <a:cs typeface="Arial" pitchFamily="34" charset="0"/>
              </a:rPr>
              <a:t> All human beings have equal entitlements to global environmental resources. Each person is the legatee of her parents, and carries their </a:t>
            </a:r>
            <a:r>
              <a:rPr lang="en-US" i="1" dirty="0" err="1" smtClean="0">
                <a:latin typeface="Arial" pitchFamily="34" charset="0"/>
                <a:cs typeface="Arial" pitchFamily="34" charset="0"/>
              </a:rPr>
              <a:t>undischarged</a:t>
            </a:r>
            <a:r>
              <a:rPr lang="en-US" i="1" dirty="0" smtClean="0">
                <a:latin typeface="Arial" pitchFamily="34" charset="0"/>
                <a:cs typeface="Arial" pitchFamily="34" charset="0"/>
              </a:rPr>
              <a:t> obligations as well as their unused entitlements. They may exchange these entitlements/obligations by mutual, prior, informed consent. These entitlements/obligations, </a:t>
            </a:r>
            <a:r>
              <a:rPr lang="en-US" i="1" u="sng" dirty="0" smtClean="0">
                <a:latin typeface="Arial" pitchFamily="34" charset="0"/>
                <a:cs typeface="Arial" pitchFamily="34" charset="0"/>
              </a:rPr>
              <a:t>in the aggregate</a:t>
            </a:r>
            <a:r>
              <a:rPr lang="en-US" i="1" dirty="0" smtClean="0">
                <a:latin typeface="Arial" pitchFamily="34" charset="0"/>
                <a:cs typeface="Arial" pitchFamily="34" charset="0"/>
              </a:rPr>
              <a:t> are limited by the Ultimate Objective of the Climate Change Convention.</a:t>
            </a:r>
            <a:endParaRPr lang="en-US" dirty="0" smtClean="0">
              <a:latin typeface="Arial" pitchFamily="34" charset="0"/>
              <a:cs typeface="Arial" pitchFamily="34" charset="0"/>
            </a:endParaRPr>
          </a:p>
          <a:p>
            <a:r>
              <a:rPr lang="en-US" dirty="0" smtClean="0">
                <a:latin typeface="Arial" pitchFamily="34" charset="0"/>
                <a:cs typeface="Arial" pitchFamily="34" charset="0"/>
              </a:rPr>
              <a:t>The context, of course, is global society comprised of sovereign states, in turn comprised of, and representing human beings. </a:t>
            </a:r>
            <a:r>
              <a:rPr lang="en-US" i="1" dirty="0" smtClean="0">
                <a:latin typeface="Arial" pitchFamily="34" charset="0"/>
                <a:cs typeface="Arial" pitchFamily="34" charset="0"/>
              </a:rPr>
              <a:t>Thus the actual locus of the Propositions will be sovereign states, rather than individuals</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F79DB419-A571-4788-9E73-3FCFDF9020B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IN" dirty="0"/>
          </a:p>
        </p:txBody>
      </p:sp>
      <p:sp>
        <p:nvSpPr>
          <p:cNvPr id="3" name="Content Placeholder 2"/>
          <p:cNvSpPr>
            <a:spLocks noGrp="1"/>
          </p:cNvSpPr>
          <p:nvPr>
            <p:ph idx="1"/>
          </p:nvPr>
        </p:nvSpPr>
        <p:spPr/>
        <p:txBody>
          <a:bodyPr>
            <a:normAutofit lnSpcReduction="10000"/>
          </a:bodyPr>
          <a:lstStyle/>
          <a:p>
            <a:r>
              <a:rPr lang="en-US" dirty="0" smtClean="0"/>
              <a:t>The methodology derives from Karl Popper’s (1968) critical rationalist philosophy of science which holds that the growth of scientific knowledge occurs through deliberate attempts to </a:t>
            </a:r>
            <a:r>
              <a:rPr lang="en-US" i="1" dirty="0" smtClean="0"/>
              <a:t>falsify</a:t>
            </a:r>
            <a:r>
              <a:rPr lang="en-US" dirty="0" smtClean="0"/>
              <a:t>, rather than </a:t>
            </a:r>
            <a:r>
              <a:rPr lang="en-US" i="1" dirty="0" smtClean="0"/>
              <a:t>confirm</a:t>
            </a:r>
            <a:r>
              <a:rPr lang="en-US" dirty="0" smtClean="0"/>
              <a:t>, proposed hypotheses.</a:t>
            </a:r>
            <a:endParaRPr lang="en-IN" dirty="0" smtClean="0"/>
          </a:p>
          <a:p>
            <a:r>
              <a:rPr lang="en-US" dirty="0" smtClean="0"/>
              <a:t>A “ hypothesis”  proceeds to the status of a “theory” after surviving repeated tests of falsification.</a:t>
            </a:r>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MacRae</a:t>
            </a:r>
            <a:endParaRPr lang="en-IN" dirty="0"/>
          </a:p>
        </p:txBody>
      </p:sp>
      <p:sp>
        <p:nvSpPr>
          <p:cNvPr id="3" name="Content Placeholder 2"/>
          <p:cNvSpPr>
            <a:spLocks noGrp="1"/>
          </p:cNvSpPr>
          <p:nvPr>
            <p:ph idx="1"/>
          </p:nvPr>
        </p:nvSpPr>
        <p:spPr/>
        <p:txBody>
          <a:bodyPr>
            <a:normAutofit fontScale="62500" lnSpcReduction="20000"/>
          </a:bodyPr>
          <a:lstStyle/>
          <a:p>
            <a:r>
              <a:rPr lang="en-US" dirty="0" err="1" smtClean="0"/>
              <a:t>MacRae</a:t>
            </a:r>
            <a:r>
              <a:rPr lang="en-US" dirty="0" smtClean="0"/>
              <a:t> attempts to formalize in ethical theory the accepted canons of the scientific method. </a:t>
            </a:r>
          </a:p>
          <a:p>
            <a:r>
              <a:rPr lang="en-US" dirty="0" smtClean="0"/>
              <a:t>There is wide agreement that the scientific method comprises of the following steps:</a:t>
            </a:r>
            <a:endParaRPr lang="en-IN" dirty="0" smtClean="0"/>
          </a:p>
          <a:p>
            <a:pPr marL="514350" lvl="0" indent="-514350">
              <a:buFont typeface="+mj-lt"/>
              <a:buAutoNum type="arabicPeriod"/>
            </a:pPr>
            <a:r>
              <a:rPr lang="en-US" dirty="0" smtClean="0"/>
              <a:t>Formal statement of candidate hypotheses to explain observed empirical phenomenon in respect of a given domain in advance.</a:t>
            </a:r>
            <a:endParaRPr lang="en-IN" dirty="0" smtClean="0"/>
          </a:p>
          <a:p>
            <a:pPr marL="514350" lvl="0" indent="-514350">
              <a:buFont typeface="+mj-lt"/>
              <a:buAutoNum type="arabicPeriod"/>
            </a:pPr>
            <a:r>
              <a:rPr lang="en-US" dirty="0" smtClean="0"/>
              <a:t>Demonstrating that the hypotheses </a:t>
            </a:r>
            <a:r>
              <a:rPr lang="en-US" i="1" dirty="0" smtClean="0"/>
              <a:t>relate</a:t>
            </a:r>
            <a:r>
              <a:rPr lang="en-US" dirty="0" smtClean="0"/>
              <a:t> to the entire body of empirical phenomenon in the given domain.</a:t>
            </a:r>
            <a:endParaRPr lang="en-IN" dirty="0" smtClean="0"/>
          </a:p>
          <a:p>
            <a:pPr marL="514350" lvl="0" indent="-514350">
              <a:buFont typeface="+mj-lt"/>
              <a:buAutoNum type="arabicPeriod"/>
            </a:pPr>
            <a:r>
              <a:rPr lang="en-US" dirty="0" smtClean="0"/>
              <a:t>Demonstrating that the hypotheses are </a:t>
            </a:r>
            <a:r>
              <a:rPr lang="en-US" i="1" dirty="0" smtClean="0"/>
              <a:t>consistent </a:t>
            </a:r>
            <a:r>
              <a:rPr lang="en-US" dirty="0" smtClean="0"/>
              <a:t>with accepted general “laws”. </a:t>
            </a:r>
            <a:endParaRPr lang="en-IN" dirty="0" smtClean="0"/>
          </a:p>
          <a:p>
            <a:pPr marL="514350" lvl="0" indent="-514350">
              <a:buFont typeface="+mj-lt"/>
              <a:buAutoNum type="arabicPeriod"/>
            </a:pPr>
            <a:r>
              <a:rPr lang="en-US" dirty="0" smtClean="0"/>
              <a:t>Demonstration of consistency of the candidate hypothesis with observed empirical phenomenon in the given domain.</a:t>
            </a:r>
            <a:endParaRPr lang="en-IN" dirty="0" smtClean="0"/>
          </a:p>
          <a:p>
            <a:pPr marL="514350" lvl="0" indent="-514350">
              <a:buFont typeface="+mj-lt"/>
              <a:buAutoNum type="arabicPeriod"/>
            </a:pPr>
            <a:r>
              <a:rPr lang="en-US" dirty="0" smtClean="0"/>
              <a:t>Peer review, publication, and open debate about the candidate hypotheses.</a:t>
            </a:r>
            <a:endParaRPr lang="en-IN" dirty="0" smtClean="0"/>
          </a:p>
          <a:p>
            <a:pPr marL="514350" lvl="0" indent="-514350">
              <a:buFont typeface="+mj-lt"/>
              <a:buAutoNum type="arabicPeriod"/>
            </a:pPr>
            <a:r>
              <a:rPr lang="en-US" dirty="0" smtClean="0"/>
              <a:t>Candidate hypotheses that survive these tests are taken as “not falsified”.</a:t>
            </a:r>
            <a:endParaRPr lang="en-IN" dirty="0" smtClean="0"/>
          </a:p>
          <a:p>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Equilibrium</a:t>
            </a:r>
            <a:endParaRPr lang="en-IN" dirty="0"/>
          </a:p>
        </p:txBody>
      </p:sp>
      <p:sp>
        <p:nvSpPr>
          <p:cNvPr id="3" name="Content Placeholder 2"/>
          <p:cNvSpPr>
            <a:spLocks noGrp="1"/>
          </p:cNvSpPr>
          <p:nvPr>
            <p:ph idx="1"/>
          </p:nvPr>
        </p:nvSpPr>
        <p:spPr/>
        <p:txBody>
          <a:bodyPr>
            <a:normAutofit lnSpcReduction="10000"/>
          </a:bodyPr>
          <a:lstStyle/>
          <a:p>
            <a:r>
              <a:rPr lang="en-US" dirty="0" err="1" smtClean="0"/>
              <a:t>MacRae’s</a:t>
            </a:r>
            <a:r>
              <a:rPr lang="en-US" dirty="0" smtClean="0"/>
              <a:t> technique requires that widely shared ethical intuitions must be reconciled with ethical norms (hypotheses).</a:t>
            </a:r>
          </a:p>
          <a:p>
            <a:r>
              <a:rPr lang="en-US" dirty="0" smtClean="0"/>
              <a:t>Reconciliation of widely shared ethical beliefs with a theoretical structure that may unify and justify these beliefs is known as the technique of “</a:t>
            </a:r>
            <a:r>
              <a:rPr lang="en-US" b="1" dirty="0" smtClean="0"/>
              <a:t>reflective equilibrium</a:t>
            </a:r>
            <a:r>
              <a:rPr lang="en-US" dirty="0" smtClean="0"/>
              <a:t>” (originally described in Rawls: A Theory of Justice)</a:t>
            </a:r>
            <a:endParaRPr lang="en-IN" dirty="0"/>
          </a:p>
        </p:txBody>
      </p:sp>
      <p:sp>
        <p:nvSpPr>
          <p:cNvPr id="4" name="Slide Number Placeholder 3"/>
          <p:cNvSpPr>
            <a:spLocks noGrp="1"/>
          </p:cNvSpPr>
          <p:nvPr>
            <p:ph type="sldNum" sz="quarter" idx="12"/>
          </p:nvPr>
        </p:nvSpPr>
        <p:spPr/>
        <p:txBody>
          <a:bodyPr/>
          <a:lstStyle/>
          <a:p>
            <a:fld id="{F79DB419-A571-4788-9E73-3FCFDF9020B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1852</Words>
  <Application>Microsoft Office PowerPoint</Application>
  <PresentationFormat>On-screen Show (4:3)</PresentationFormat>
  <Paragraphs>109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An Approach to equity in climate change</vt:lpstr>
      <vt:lpstr>The Terrain of Equity in Climate Change</vt:lpstr>
      <vt:lpstr>Theme of this presentation:</vt:lpstr>
      <vt:lpstr>Proposed equity norm</vt:lpstr>
      <vt:lpstr>Equity norm…</vt:lpstr>
      <vt:lpstr>Equity norm…</vt:lpstr>
      <vt:lpstr>Methodology</vt:lpstr>
      <vt:lpstr>MacRae</vt:lpstr>
      <vt:lpstr>Reflective Equilibrium</vt:lpstr>
      <vt:lpstr>MacRae’s Technique</vt:lpstr>
      <vt:lpstr>Steps in the new methodology adopted: </vt:lpstr>
      <vt:lpstr>Meta-ethical criteria</vt:lpstr>
      <vt:lpstr>Meta-ethical criteria…</vt:lpstr>
      <vt:lpstr>Meta-ethical criteria…</vt:lpstr>
      <vt:lpstr>Meta-ethical criteria…</vt:lpstr>
      <vt:lpstr>Shared ethical convictions:</vt:lpstr>
      <vt:lpstr>Final steps</vt:lpstr>
      <vt:lpstr>Further questions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Approach to equity in climate change</dc:title>
  <dc:creator>PRODIPTO GHOSH</dc:creator>
  <cp:lastModifiedBy>Muller</cp:lastModifiedBy>
  <cp:revision>22</cp:revision>
  <dcterms:created xsi:type="dcterms:W3CDTF">2012-04-11T09:07:11Z</dcterms:created>
  <dcterms:modified xsi:type="dcterms:W3CDTF">2013-08-06T08:03:52Z</dcterms:modified>
</cp:coreProperties>
</file>